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wis.Barnett" initials="L" lastIdx="1" clrIdx="0">
    <p:extLst>
      <p:ext uri="{19B8F6BF-5375-455C-9EA6-DF929625EA0E}">
        <p15:presenceInfo xmlns:p15="http://schemas.microsoft.com/office/powerpoint/2012/main" userId="Lewis.Barnett" providerId="None"/>
      </p:ext>
    </p:extLst>
  </p:cmAuthor>
  <p:cmAuthor id="2" name="cjcc" initials="c" lastIdx="3" clrIdx="1">
    <p:extLst>
      <p:ext uri="{19B8F6BF-5375-455C-9EA6-DF929625EA0E}">
        <p15:presenceInfo xmlns:p15="http://schemas.microsoft.com/office/powerpoint/2012/main" userId="cjc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CC00"/>
    <a:srgbClr val="00FF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0" autoAdjust="0"/>
  </p:normalViewPr>
  <p:slideViewPr>
    <p:cSldViewPr snapToGrid="0">
      <p:cViewPr varScale="1">
        <p:scale>
          <a:sx n="113" d="100"/>
          <a:sy n="113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D74C-3854-4CAE-B392-5A9B7269F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C53A4-89F1-4FFE-84FD-241B786D9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CD691-FA50-43B4-8417-98AA6522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BD2-D39C-4435-9484-607B3FCE32DF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327D0-D43D-43F8-B5D5-D69DD28C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2BE52-8C06-4567-BB81-42B72711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657-A1EB-4698-9417-53FA81622E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4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DFC7-530D-424E-847E-605BCD5B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06D3B-31E5-4EC5-89FC-2D19E23BD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B8FF1-FFFA-4696-A863-8E85AC28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BD2-D39C-4435-9484-607B3FCE32DF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42C4-F442-4C9C-9954-FC6AB370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17326-BD3B-4504-9DDD-246EE670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657-A1EB-4698-9417-53FA81622E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87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D5A92-4100-4FE6-A62E-B134BB55E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EE328-0058-4ECC-9296-744C005EF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7AFC8-F002-46D1-8948-96E4A3E8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BD2-D39C-4435-9484-607B3FCE32DF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ED570-2194-4398-B6D8-F401C92F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D95B6-B1F6-4B23-9E9A-2F6252A3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657-A1EB-4698-9417-53FA81622E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8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5760-6D47-44DE-AC36-0DC7BE8D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E2151-CB80-4BEE-B66A-823C83E23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EA20B-62EA-42BA-A6D5-D02EFC02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BD2-D39C-4435-9484-607B3FCE32DF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0643-C065-4A84-97CB-028CDB17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273CF-BE81-4B24-B312-6FEE2AEF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657-A1EB-4698-9417-53FA81622E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1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6220-5E3B-4E53-9233-8D379AB8E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DE4AB-6985-4B6A-9394-E56180E35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7523D-F965-484E-AE9C-1AB2458A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BD2-D39C-4435-9484-607B3FCE32DF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2A61F-25BA-4063-A03B-C2127A07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23DBE-3673-408A-8D15-0E346EB5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657-A1EB-4698-9417-53FA81622E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4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3348-0627-4CE9-B295-C91BEFD0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FB5D6-D9F0-4EB8-B06E-C1D914F49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1D40D-8CC0-4D79-B878-7CA3FB5FA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95789-48E6-4179-A8E9-0C9058F4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BD2-D39C-4435-9484-607B3FCE32DF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ACF65-FF16-4066-B129-3ACA0488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41D3F-31DA-4A9F-B371-B872C9B8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657-A1EB-4698-9417-53FA81622E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3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53F3-CF4A-49BF-B926-F59D816C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0A001-ACCC-4C47-99C6-01DE89AF1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6CF33-717E-4B55-99DF-47D92A665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5C653-B88B-436D-86E6-7709E0D38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7C0902-569C-45BE-905C-819E4E8C3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C39415-810F-4FD8-A8F2-F9F96716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BD2-D39C-4435-9484-607B3FCE32DF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9DD73D-696F-4DFA-8A3F-7EEE297A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D78DF-EA17-44A1-903B-B776D375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657-A1EB-4698-9417-53FA81622E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6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ACE5-31A5-4C52-B586-C2E82763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1EEEC-9054-43D0-920C-874BD30D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BD2-D39C-4435-9484-607B3FCE32DF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DA1D5-1E04-4130-90B6-D38C1C93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DC1AA-1E48-40B1-8554-C7FF67DE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657-A1EB-4698-9417-53FA81622E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4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B513DE-8543-4819-88B8-EB2D0F3B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BD2-D39C-4435-9484-607B3FCE32DF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DC854-0FA4-4106-BC0B-D4E1A145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7384A-E692-4588-B14B-D44816C5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657-A1EB-4698-9417-53FA81622E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8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B986-5ED9-4600-A44A-C103F699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E65FC-7808-4078-B6A0-18ED46F39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12223-DF0A-4E98-AE27-9DCC00D35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80389-CCFB-4376-9110-74C697B3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BD2-D39C-4435-9484-607B3FCE32DF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43E9B-6A6A-493E-8B77-E2920AC5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9D545-B31E-4D5D-9E61-07529A58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657-A1EB-4698-9417-53FA81622E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7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3767-C5FA-4D64-9D12-EDC71442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FC4F8-30BE-4624-971C-42DC5CF29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BE3E6-2C91-4436-826A-F86CF95E7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8BAC4-C8A7-4570-A217-F5317524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BD2-D39C-4435-9484-607B3FCE32DF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0D532-3956-4BA3-99DD-CDF9D1E4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2D03A-DD04-4AE5-BCE9-98B6482D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657-A1EB-4698-9417-53FA81622E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7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96EB7-CD24-47A9-AABC-16C1FC5C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FDE82-A044-408F-A955-41CE7ACD7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78DBB-4502-40E6-A40D-EEA2FA579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8BD2-D39C-4435-9484-607B3FCE32DF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46D90-3A29-4A84-AEA0-563D27FF9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E67C9-057B-461C-8A60-32C5245D7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00657-A1EB-4698-9417-53FA81622E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7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jp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8CC5AAD2-D9D9-4558-B07F-8A2C3BDDD209}"/>
              </a:ext>
            </a:extLst>
          </p:cNvPr>
          <p:cNvSpPr txBox="1"/>
          <p:nvPr/>
        </p:nvSpPr>
        <p:spPr>
          <a:xfrm>
            <a:off x="168699" y="1576343"/>
            <a:ext cx="11846770" cy="5212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 smtClean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888961" y="1910081"/>
            <a:ext cx="3033985" cy="1226711"/>
            <a:chOff x="2517230" y="2787381"/>
            <a:chExt cx="6067970" cy="2453422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2"/>
            <a:srcRect t="53939" r="10535"/>
            <a:stretch/>
          </p:blipFill>
          <p:spPr>
            <a:xfrm>
              <a:off x="2517230" y="2904066"/>
              <a:ext cx="6067970" cy="2336737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2"/>
            <a:srcRect t="5110" b="90788"/>
            <a:stretch/>
          </p:blipFill>
          <p:spPr>
            <a:xfrm>
              <a:off x="3189010" y="2787381"/>
              <a:ext cx="5157058" cy="158252"/>
            </a:xfrm>
            <a:prstGeom prst="rect">
              <a:avLst/>
            </a:prstGeom>
          </p:spPr>
        </p:pic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C68D4D-4321-4AE0-919E-91FA8EEC0F8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98516" y="1470439"/>
            <a:ext cx="4901" cy="479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106255-6695-4AF0-B6C9-5A34057200DE}"/>
              </a:ext>
            </a:extLst>
          </p:cNvPr>
          <p:cNvSpPr txBox="1"/>
          <p:nvPr/>
        </p:nvSpPr>
        <p:spPr>
          <a:xfrm>
            <a:off x="5040894" y="62634"/>
            <a:ext cx="2110754" cy="338554"/>
          </a:xfrm>
          <a:prstGeom prst="rect">
            <a:avLst/>
          </a:prstGeom>
          <a:solidFill>
            <a:schemeClr val="bg2">
              <a:lumMod val="75000"/>
              <a:alpha val="61176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Data </a:t>
            </a:r>
            <a:r>
              <a:rPr lang="en-US" sz="1600" b="1" dirty="0" smtClean="0"/>
              <a:t>Pre-processing</a:t>
            </a:r>
            <a:endParaRPr 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C8865A-289E-41E8-BDB7-C3A76B16DFE9}"/>
              </a:ext>
            </a:extLst>
          </p:cNvPr>
          <p:cNvSpPr txBox="1"/>
          <p:nvPr/>
        </p:nvSpPr>
        <p:spPr>
          <a:xfrm>
            <a:off x="5225438" y="3486349"/>
            <a:ext cx="1760443" cy="338554"/>
          </a:xfrm>
          <a:prstGeom prst="rect">
            <a:avLst/>
          </a:prstGeom>
          <a:solidFill>
            <a:schemeClr val="bg2">
              <a:lumMod val="75000"/>
              <a:alpha val="61176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Model Fitting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70BC6F-5313-4BDF-B441-DFB5CA61A3CC}"/>
              </a:ext>
            </a:extLst>
          </p:cNvPr>
          <p:cNvSpPr txBox="1"/>
          <p:nvPr/>
        </p:nvSpPr>
        <p:spPr>
          <a:xfrm>
            <a:off x="3599833" y="5191038"/>
            <a:ext cx="1760445" cy="338554"/>
          </a:xfrm>
          <a:prstGeom prst="rect">
            <a:avLst/>
          </a:prstGeom>
          <a:solidFill>
            <a:schemeClr val="bg2">
              <a:lumMod val="75000"/>
              <a:alpha val="61176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Prediction</a:t>
            </a:r>
            <a:endParaRPr 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5AAD2-D9D9-4558-B07F-8A2C3BDDD209}"/>
              </a:ext>
            </a:extLst>
          </p:cNvPr>
          <p:cNvSpPr txBox="1"/>
          <p:nvPr/>
        </p:nvSpPr>
        <p:spPr>
          <a:xfrm>
            <a:off x="4906668" y="2283387"/>
            <a:ext cx="2397987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Distribution family</a:t>
            </a:r>
          </a:p>
          <a:p>
            <a:r>
              <a:rPr lang="en-US" sz="1600" dirty="0" smtClean="0"/>
              <a:t>Main effects &amp; their form</a:t>
            </a:r>
          </a:p>
          <a:p>
            <a:r>
              <a:rPr lang="en-US" sz="1600" dirty="0" smtClean="0"/>
              <a:t>Spatiotemporal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86261-B164-46D0-B7FF-E2D5B1B32C39}"/>
              </a:ext>
            </a:extLst>
          </p:cNvPr>
          <p:cNvSpPr txBox="1"/>
          <p:nvPr/>
        </p:nvSpPr>
        <p:spPr>
          <a:xfrm>
            <a:off x="4899523" y="393221"/>
            <a:ext cx="2397986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Visualization</a:t>
            </a:r>
          </a:p>
          <a:p>
            <a:r>
              <a:rPr lang="en-US" sz="1600" dirty="0" smtClean="0"/>
              <a:t>Filter spatial extent (?)</a:t>
            </a:r>
          </a:p>
          <a:p>
            <a:r>
              <a:rPr lang="en-US" sz="1600" dirty="0"/>
              <a:t>Standardize </a:t>
            </a:r>
            <a:r>
              <a:rPr lang="en-US" sz="1600" dirty="0" smtClean="0"/>
              <a:t>covariates (?)</a:t>
            </a:r>
            <a:endParaRPr lang="en-US" sz="1600" dirty="0"/>
          </a:p>
          <a:p>
            <a:r>
              <a:rPr lang="en-US" sz="1600" dirty="0" smtClean="0"/>
              <a:t>Project coordinates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B88E8-DEC0-46FA-9029-74A2294CB260}"/>
              </a:ext>
            </a:extLst>
          </p:cNvPr>
          <p:cNvSpPr txBox="1"/>
          <p:nvPr/>
        </p:nvSpPr>
        <p:spPr>
          <a:xfrm>
            <a:off x="4906669" y="3814970"/>
            <a:ext cx="2397986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 mesh </a:t>
            </a:r>
          </a:p>
          <a:p>
            <a:r>
              <a:rPr lang="en-US" sz="1600" dirty="0" smtClean="0"/>
              <a:t>Visualize mesh, data</a:t>
            </a:r>
          </a:p>
          <a:p>
            <a:r>
              <a:rPr lang="en-US" sz="1600" dirty="0" smtClean="0"/>
              <a:t>Fit model</a:t>
            </a:r>
          </a:p>
          <a:p>
            <a:r>
              <a:rPr lang="en-US" sz="1600" dirty="0"/>
              <a:t>Check marginal </a:t>
            </a:r>
            <a:r>
              <a:rPr lang="en-US" sz="1600" dirty="0" smtClean="0"/>
              <a:t>effects</a:t>
            </a:r>
            <a:endParaRPr lang="en-US" sz="1600" dirty="0"/>
          </a:p>
        </p:txBody>
      </p:sp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EFE129E0-9AB6-42BC-ABB3-7D2BCE09848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17" y="1875933"/>
            <a:ext cx="1238452" cy="1238452"/>
          </a:xfrm>
          <a:prstGeom prst="rect">
            <a:avLst/>
          </a:prstGeom>
        </p:spPr>
      </p:pic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4722F3DE-D0EE-405F-A941-B060AC945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507" y="70056"/>
            <a:ext cx="1477327" cy="1477327"/>
          </a:xfrm>
          <a:prstGeom prst="rect">
            <a:avLst/>
          </a:prstGeom>
        </p:spPr>
      </p:pic>
      <p:pic>
        <p:nvPicPr>
          <p:cNvPr id="37" name="Picture 36" descr="Shape&#10;&#10;Description automatically generated">
            <a:extLst>
              <a:ext uri="{FF2B5EF4-FFF2-40B4-BE49-F238E27FC236}">
                <a16:creationId xmlns:a16="http://schemas.microsoft.com/office/drawing/2014/main" id="{34540DC1-0AF3-424E-8A63-FECA6030F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62" y="3688631"/>
            <a:ext cx="1289650" cy="128965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1A3CC2-C20B-4D64-B3E2-1BD8BA315D71}"/>
              </a:ext>
            </a:extLst>
          </p:cNvPr>
          <p:cNvCxnSpPr>
            <a:cxnSpLocks/>
            <a:stCxn id="5" idx="1"/>
            <a:endCxn id="31" idx="3"/>
          </p:cNvCxnSpPr>
          <p:nvPr/>
        </p:nvCxnSpPr>
        <p:spPr>
          <a:xfrm flipH="1" flipV="1">
            <a:off x="4152511" y="4351022"/>
            <a:ext cx="754158" cy="2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EDB88E8-DEC0-46FA-9029-74A2294CB260}"/>
              </a:ext>
            </a:extLst>
          </p:cNvPr>
          <p:cNvSpPr txBox="1"/>
          <p:nvPr/>
        </p:nvSpPr>
        <p:spPr>
          <a:xfrm>
            <a:off x="1754525" y="3935523"/>
            <a:ext cx="239798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Check convergence</a:t>
            </a:r>
          </a:p>
          <a:p>
            <a:r>
              <a:rPr lang="en-US" sz="1600" dirty="0" smtClean="0"/>
              <a:t>Check residuals</a:t>
            </a:r>
          </a:p>
          <a:p>
            <a:r>
              <a:rPr lang="en-US" sz="1600" dirty="0" smtClean="0"/>
              <a:t>Check parameters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1A3CC2-C20B-4D64-B3E2-1BD8BA315D71}"/>
              </a:ext>
            </a:extLst>
          </p:cNvPr>
          <p:cNvCxnSpPr>
            <a:cxnSpLocks/>
            <a:stCxn id="31" idx="2"/>
            <a:endCxn id="10" idx="1"/>
          </p:cNvCxnSpPr>
          <p:nvPr/>
        </p:nvCxnSpPr>
        <p:spPr>
          <a:xfrm>
            <a:off x="2953518" y="4766520"/>
            <a:ext cx="646315" cy="5937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logo-sdmTMB.png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40" y="1636137"/>
            <a:ext cx="803590" cy="92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5734" y="2279723"/>
            <a:ext cx="1964126" cy="802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AA4343-AA72-4E9A-870A-90288C038297}"/>
              </a:ext>
            </a:extLst>
          </p:cNvPr>
          <p:cNvSpPr txBox="1"/>
          <p:nvPr/>
        </p:nvSpPr>
        <p:spPr>
          <a:xfrm>
            <a:off x="5223198" y="1949636"/>
            <a:ext cx="1760437" cy="338554"/>
          </a:xfrm>
          <a:prstGeom prst="rect">
            <a:avLst/>
          </a:prstGeom>
          <a:solidFill>
            <a:schemeClr val="bg2">
              <a:lumMod val="75000"/>
              <a:alpha val="61176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Model </a:t>
            </a:r>
            <a:r>
              <a:rPr lang="en-US" sz="1600" b="1" dirty="0"/>
              <a:t>Structure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CC68D4D-4321-4AE0-919E-91FA8EEC0F8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6105660" y="3114384"/>
            <a:ext cx="2" cy="3719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2"/>
          <a:srcRect l="29462" t="53939" r="40753"/>
          <a:stretch/>
        </p:blipFill>
        <p:spPr>
          <a:xfrm>
            <a:off x="7519841" y="1968424"/>
            <a:ext cx="1010093" cy="1168369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7699683" y="1664076"/>
            <a:ext cx="6767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Spatial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9723616" y="1664077"/>
            <a:ext cx="1310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Spatiotemporal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3318143" y="1670213"/>
            <a:ext cx="108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Main effects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499016" y="1660647"/>
            <a:ext cx="1051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Distribution</a:t>
            </a:r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1792" y="5451836"/>
            <a:ext cx="1354820" cy="125955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9"/>
          <a:srcRect l="1855" t="11792" r="44388" b="46215"/>
          <a:stretch/>
        </p:blipFill>
        <p:spPr>
          <a:xfrm>
            <a:off x="5677501" y="5426696"/>
            <a:ext cx="3096977" cy="1209093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E1A3CC2-C20B-4D64-B3E2-1BD8BA315D71}"/>
              </a:ext>
            </a:extLst>
          </p:cNvPr>
          <p:cNvCxnSpPr>
            <a:cxnSpLocks/>
          </p:cNvCxnSpPr>
          <p:nvPr/>
        </p:nvCxnSpPr>
        <p:spPr>
          <a:xfrm flipV="1">
            <a:off x="4172642" y="3103200"/>
            <a:ext cx="734026" cy="119921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E1A3CC2-C20B-4D64-B3E2-1BD8BA315D71}"/>
              </a:ext>
            </a:extLst>
          </p:cNvPr>
          <p:cNvCxnSpPr>
            <a:cxnSpLocks/>
          </p:cNvCxnSpPr>
          <p:nvPr/>
        </p:nvCxnSpPr>
        <p:spPr>
          <a:xfrm flipH="1" flipV="1">
            <a:off x="3153063" y="4774652"/>
            <a:ext cx="529891" cy="41638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8323E775-A478-4B44-A0ED-B86B828CE2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1" y="5430010"/>
            <a:ext cx="1318225" cy="1281384"/>
          </a:xfrm>
          <a:prstGeom prst="rect">
            <a:avLst/>
          </a:prstGeom>
        </p:spPr>
      </p:pic>
      <p:pic>
        <p:nvPicPr>
          <p:cNvPr id="99" name="Picture 98" descr="Chart, line chart&#10;&#10;Description automatically generated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6" t="6565"/>
          <a:stretch/>
        </p:blipFill>
        <p:spPr bwMode="auto">
          <a:xfrm>
            <a:off x="222380" y="3544043"/>
            <a:ext cx="1512009" cy="1457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Picture 100" descr="Chart&#10;&#10;Description automatically generated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5" r="51152"/>
          <a:stretch/>
        </p:blipFill>
        <p:spPr>
          <a:xfrm>
            <a:off x="8699120" y="3596357"/>
            <a:ext cx="1734286" cy="153206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BC8865A-289E-41E8-BDB7-C3A76B16DFE9}"/>
              </a:ext>
            </a:extLst>
          </p:cNvPr>
          <p:cNvSpPr txBox="1"/>
          <p:nvPr/>
        </p:nvSpPr>
        <p:spPr>
          <a:xfrm>
            <a:off x="2073294" y="3598435"/>
            <a:ext cx="1760443" cy="338554"/>
          </a:xfrm>
          <a:prstGeom prst="rect">
            <a:avLst/>
          </a:prstGeom>
          <a:solidFill>
            <a:schemeClr val="bg2">
              <a:lumMod val="75000"/>
              <a:alpha val="61176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Diagnostics</a:t>
            </a:r>
            <a:endParaRPr lang="en-US" sz="1600" b="1" dirty="0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66541" y="5512658"/>
            <a:ext cx="3127939" cy="1086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46B393-F868-4308-AFC0-74B4E152DE97}"/>
              </a:ext>
            </a:extLst>
          </p:cNvPr>
          <p:cNvSpPr txBox="1"/>
          <p:nvPr/>
        </p:nvSpPr>
        <p:spPr>
          <a:xfrm>
            <a:off x="3281064" y="5521625"/>
            <a:ext cx="2397986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 prediction “grid”</a:t>
            </a:r>
          </a:p>
          <a:p>
            <a:r>
              <a:rPr lang="en-US" sz="1600" dirty="0" smtClean="0"/>
              <a:t>Predict on these new data</a:t>
            </a:r>
          </a:p>
          <a:p>
            <a:r>
              <a:rPr lang="en-US" sz="1600" dirty="0" smtClean="0"/>
              <a:t>Visualize random effects</a:t>
            </a:r>
          </a:p>
          <a:p>
            <a:r>
              <a:rPr lang="en-US" sz="1600" dirty="0" smtClean="0"/>
              <a:t>Obtain index or COG</a:t>
            </a:r>
          </a:p>
        </p:txBody>
      </p:sp>
    </p:spTree>
    <p:extLst>
      <p:ext uri="{BB962C8B-B14F-4D97-AF65-F5344CB8AC3E}">
        <p14:creationId xmlns:p14="http://schemas.microsoft.com/office/powerpoint/2010/main" val="262733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16783</TotalTime>
  <Words>66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cjcc</dc:creator>
  <cp:lastModifiedBy>Lewis.Barnett</cp:lastModifiedBy>
  <cp:revision>68</cp:revision>
  <dcterms:created xsi:type="dcterms:W3CDTF">2020-09-15T20:15:26Z</dcterms:created>
  <dcterms:modified xsi:type="dcterms:W3CDTF">2022-02-15T23:46:27Z</dcterms:modified>
</cp:coreProperties>
</file>