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5" autoAdjust="0"/>
  </p:normalViewPr>
  <p:slideViewPr>
    <p:cSldViewPr snapToGrid="0">
      <p:cViewPr varScale="1">
        <p:scale>
          <a:sx n="74" d="100"/>
          <a:sy n="74" d="100"/>
        </p:scale>
        <p:origin x="29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5971" y="4609878"/>
            <a:ext cx="3703320" cy="429768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93373" y="4605517"/>
            <a:ext cx="3703320" cy="4297680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86043" y="494415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90" y="9121677"/>
            <a:ext cx="678504" cy="685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89917" y="9041699"/>
            <a:ext cx="5593097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b="1" dirty="0">
                <a:solidFill>
                  <a:srgbClr val="444E65"/>
                </a:solidFill>
                <a:latin typeface="+mj-lt"/>
              </a:rPr>
              <a:t>Water quality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issues influence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human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environmental health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. The more we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monitor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our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water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, the better we will be able to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recognize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prevent problems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.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82880" y="265176"/>
            <a:ext cx="7406640" cy="43449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/>
          </p:nvPr>
        </p:nvSpPr>
        <p:spPr>
          <a:xfrm>
            <a:off x="164592" y="4645152"/>
            <a:ext cx="37490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4"/>
          </p:nvPr>
        </p:nvSpPr>
        <p:spPr>
          <a:xfrm>
            <a:off x="173736" y="5550408"/>
            <a:ext cx="36576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/>
          </p:nvPr>
        </p:nvSpPr>
        <p:spPr>
          <a:xfrm>
            <a:off x="173736" y="8083296"/>
            <a:ext cx="2688336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5" hasCustomPrompt="1"/>
          </p:nvPr>
        </p:nvSpPr>
        <p:spPr>
          <a:xfrm>
            <a:off x="3931920" y="4645152"/>
            <a:ext cx="329184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59595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Target year highlight </a:t>
            </a:r>
            <a:r>
              <a:rPr lang="en-US" dirty="0" err="1"/>
              <a:t>ttl</a:t>
            </a:r>
            <a:endParaRPr lang="en-US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3977640" y="5367528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#1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7640" y="634593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#2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977640" y="730605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#3</a:t>
            </a:r>
          </a:p>
        </p:txBody>
      </p:sp>
      <p:sp>
        <p:nvSpPr>
          <p:cNvPr id="20" name="Title 27"/>
          <p:cNvSpPr>
            <a:spLocks noGrp="1"/>
          </p:cNvSpPr>
          <p:nvPr>
            <p:ph type="title"/>
          </p:nvPr>
        </p:nvSpPr>
        <p:spPr>
          <a:xfrm>
            <a:off x="155448" y="384048"/>
            <a:ext cx="7589520" cy="46634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Date Placeholder 28"/>
          <p:cNvSpPr>
            <a:spLocks noGrp="1"/>
          </p:cNvSpPr>
          <p:nvPr>
            <p:ph type="dt" sz="half" idx="21"/>
          </p:nvPr>
        </p:nvSpPr>
        <p:spPr>
          <a:xfrm>
            <a:off x="164592" y="832104"/>
            <a:ext cx="4434840" cy="64922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Resilient estuaries &amp; coastal watersheds ─ </a:t>
            </a:r>
          </a:p>
          <a:p>
            <a:r>
              <a:rPr lang="en-US" b="1" dirty="0">
                <a:solidFill>
                  <a:schemeClr val="bg1"/>
                </a:solidFill>
              </a:rPr>
              <a:t>where human &amp; natural communities thrive…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3977640" y="8201094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#4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3986389" y="5895226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991032" y="6849713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987373" y="7804200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0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185018" y="6741977"/>
            <a:ext cx="7415784" cy="3056482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89352" y="263655"/>
            <a:ext cx="4384643" cy="2884162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>
            <a:spLocks/>
          </p:cNvSpPr>
          <p:nvPr userDrawn="1"/>
        </p:nvSpPr>
        <p:spPr>
          <a:xfrm>
            <a:off x="188726" y="740744"/>
            <a:ext cx="4385269" cy="502920"/>
          </a:xfrm>
          <a:prstGeom prst="rect">
            <a:avLst/>
          </a:prstGeom>
          <a:solidFill>
            <a:srgbClr val="A3DFFF"/>
          </a:solidFill>
        </p:spPr>
        <p:txBody>
          <a:bodyPr wrap="square" lIns="0" rIns="0" rtlCol="0" anchor="ctr" anchorCtr="0">
            <a:normAutofit/>
          </a:bodyPr>
          <a:lstStyle/>
          <a:p>
            <a:pPr marL="34290">
              <a:lnSpc>
                <a:spcPts val="22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186861" y="3147817"/>
            <a:ext cx="4387744" cy="3593592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>
            <a:spLocks/>
          </p:cNvSpPr>
          <p:nvPr userDrawn="1"/>
        </p:nvSpPr>
        <p:spPr>
          <a:xfrm>
            <a:off x="188712" y="1682496"/>
            <a:ext cx="4389120" cy="502920"/>
          </a:xfrm>
          <a:prstGeom prst="rect">
            <a:avLst/>
          </a:prstGeom>
          <a:solidFill>
            <a:srgbClr val="A3DFFF"/>
          </a:solidFill>
        </p:spPr>
        <p:txBody>
          <a:bodyPr wrap="square" lIns="0" rIns="0" rtlCol="0" anchor="ctr" anchorCtr="0">
            <a:spAutoFit/>
          </a:bodyPr>
          <a:lstStyle/>
          <a:p>
            <a:pPr marL="34290">
              <a:lnSpc>
                <a:spcPts val="22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 userDrawn="1"/>
        </p:nvSpPr>
        <p:spPr>
          <a:xfrm>
            <a:off x="185453" y="2630060"/>
            <a:ext cx="4389120" cy="521208"/>
          </a:xfrm>
          <a:prstGeom prst="rect">
            <a:avLst/>
          </a:prstGeom>
          <a:solidFill>
            <a:srgbClr val="A3DFFF"/>
          </a:solidFill>
        </p:spPr>
        <p:txBody>
          <a:bodyPr wrap="square" lIns="0" tIns="91440" rIns="0" bIns="91440" rtlCol="0" anchor="ctr" anchorCtr="0">
            <a:spAutoFit/>
          </a:bodyPr>
          <a:lstStyle/>
          <a:p>
            <a:pPr marL="34290">
              <a:lnSpc>
                <a:spcPts val="1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137160" y="2634024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Highlight #5</a:t>
            </a:r>
            <a:endParaRPr lang="en-US" dirty="0"/>
          </a:p>
        </p:txBody>
      </p:sp>
      <p:sp>
        <p:nvSpPr>
          <p:cNvPr id="35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137160" y="685800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#1</a:t>
            </a:r>
          </a:p>
        </p:txBody>
      </p:sp>
      <p:sp>
        <p:nvSpPr>
          <p:cNvPr id="36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37160" y="1691640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#3</a:t>
            </a:r>
          </a:p>
        </p:txBody>
      </p:sp>
      <p:sp>
        <p:nvSpPr>
          <p:cNvPr id="38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37160" y="1179576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#2</a:t>
            </a:r>
          </a:p>
        </p:txBody>
      </p:sp>
      <p:sp>
        <p:nvSpPr>
          <p:cNvPr id="39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137160" y="2167128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#4	</a:t>
            </a:r>
          </a:p>
        </p:txBody>
      </p:sp>
      <p:sp>
        <p:nvSpPr>
          <p:cNvPr id="4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265176"/>
            <a:ext cx="3017520" cy="288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Map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264995" y="7389933"/>
            <a:ext cx="1246393" cy="170816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sz="1050" b="1" i="1" dirty="0">
                <a:solidFill>
                  <a:srgbClr val="444E65"/>
                </a:solidFill>
                <a:latin typeface="Garamond" panose="02020404030301010803" pitchFamily="18" charset="0"/>
              </a:rPr>
              <a:t>Weather data helps scientists and managers understand water circulation patterns, plant growth, shellfish and fish distribution, storm frequency and intensity and </a:t>
            </a:r>
          </a:p>
          <a:p>
            <a:pPr algn="ctr"/>
            <a:r>
              <a:rPr lang="en-US" sz="1050" b="1" i="1" dirty="0">
                <a:solidFill>
                  <a:srgbClr val="444E65"/>
                </a:solidFill>
                <a:latin typeface="Garamond" panose="02020404030301010803" pitchFamily="18" charset="0"/>
              </a:rPr>
              <a:t>much more…</a:t>
            </a:r>
          </a:p>
        </p:txBody>
      </p:sp>
      <p:sp>
        <p:nvSpPr>
          <p:cNvPr id="40" name="Content Placeholder 27"/>
          <p:cNvSpPr>
            <a:spLocks noGrp="1"/>
          </p:cNvSpPr>
          <p:nvPr>
            <p:ph sz="quarter" idx="19"/>
          </p:nvPr>
        </p:nvSpPr>
        <p:spPr>
          <a:xfrm>
            <a:off x="4535424" y="283464"/>
            <a:ext cx="3108960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44E6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219456" y="301752"/>
            <a:ext cx="4206240" cy="46634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 b="1" baseline="0">
                <a:solidFill>
                  <a:srgbClr val="444E65"/>
                </a:solidFill>
                <a:latin typeface="Calibri-Light"/>
              </a:defRPr>
            </a:lvl1pPr>
          </a:lstStyle>
          <a:p>
            <a:pPr lvl="0"/>
            <a:r>
              <a:rPr lang="en-US" dirty="0"/>
              <a:t>How Is Our Estuary Changing?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21"/>
          </p:nvPr>
        </p:nvSpPr>
        <p:spPr>
          <a:xfrm>
            <a:off x="128016" y="3163824"/>
            <a:ext cx="4389120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Content Placeholder 48"/>
          <p:cNvSpPr>
            <a:spLocks noGrp="1"/>
          </p:cNvSpPr>
          <p:nvPr>
            <p:ph sz="quarter" idx="23"/>
          </p:nvPr>
        </p:nvSpPr>
        <p:spPr>
          <a:xfrm>
            <a:off x="2587752" y="5971032"/>
            <a:ext cx="2011680" cy="18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Content Placeholder 60"/>
          <p:cNvSpPr>
            <a:spLocks noGrp="1"/>
          </p:cNvSpPr>
          <p:nvPr>
            <p:ph sz="quarter" idx="32"/>
          </p:nvPr>
        </p:nvSpPr>
        <p:spPr>
          <a:xfrm>
            <a:off x="146304" y="9116568"/>
            <a:ext cx="28346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Content Placeholder 60"/>
          <p:cNvSpPr>
            <a:spLocks noGrp="1"/>
          </p:cNvSpPr>
          <p:nvPr>
            <p:ph sz="quarter" idx="33"/>
          </p:nvPr>
        </p:nvSpPr>
        <p:spPr>
          <a:xfrm>
            <a:off x="3182112" y="9116568"/>
            <a:ext cx="28346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4539887" y="3904488"/>
            <a:ext cx="2023343" cy="1618392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solidFill>
                  <a:srgbClr val="444E65"/>
                </a:solidFill>
                <a:latin typeface="Garamond" panose="02020404030301010803" pitchFamily="18" charset="0"/>
              </a:rPr>
              <a:t>WEATHER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is what you see outside on any particular day in terms of precipitation, temperature, humidity, cloudiness, visibility and wind. </a:t>
            </a:r>
          </a:p>
          <a:p>
            <a:pPr>
              <a:lnSpc>
                <a:spcPts val="1700"/>
              </a:lnSpc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2" t="26318" r="19911" b="31518"/>
          <a:stretch/>
        </p:blipFill>
        <p:spPr>
          <a:xfrm>
            <a:off x="6380223" y="4036416"/>
            <a:ext cx="1276245" cy="1364841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4532077" y="5388868"/>
            <a:ext cx="2764030" cy="964367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solidFill>
                  <a:srgbClr val="444E65"/>
                </a:solidFill>
                <a:latin typeface="Garamond" panose="02020404030301010803" pitchFamily="18" charset="0"/>
              </a:rPr>
              <a:t>CLIMATE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tells us the average daily weather for an extended period of time (years, decades, centuries) at a </a:t>
            </a:r>
          </a:p>
          <a:p>
            <a:pPr>
              <a:lnSpc>
                <a:spcPts val="17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certain location. 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531596" y="3149250"/>
            <a:ext cx="2769827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44E65">
                    <a:alpha val="100000"/>
                  </a:srgbClr>
                </a:solidFill>
                <a:latin typeface="Calibri-Light"/>
                <a:cs typeface="Calibri-Light"/>
              </a:rPr>
              <a:t>Weather &amp; Climate – 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44E65">
                    <a:alpha val="100000"/>
                  </a:srgbClr>
                </a:solidFill>
                <a:latin typeface="Calibri-Light"/>
                <a:cs typeface="Calibri-Light"/>
              </a:rPr>
              <a:t>What is the Difference?</a:t>
            </a:r>
          </a:p>
        </p:txBody>
      </p:sp>
      <p:sp>
        <p:nvSpPr>
          <p:cNvPr id="49" name="Content Placeholder 57"/>
          <p:cNvSpPr>
            <a:spLocks noGrp="1"/>
          </p:cNvSpPr>
          <p:nvPr>
            <p:ph sz="quarter" idx="30"/>
          </p:nvPr>
        </p:nvSpPr>
        <p:spPr>
          <a:xfrm>
            <a:off x="137160" y="6757416"/>
            <a:ext cx="4773168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Content Placeholder 57"/>
          <p:cNvSpPr>
            <a:spLocks noGrp="1"/>
          </p:cNvSpPr>
          <p:nvPr>
            <p:ph sz="quarter" idx="34"/>
          </p:nvPr>
        </p:nvSpPr>
        <p:spPr>
          <a:xfrm>
            <a:off x="137160" y="7193280"/>
            <a:ext cx="2240280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28600" y="7342632"/>
            <a:ext cx="2971800" cy="1828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6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3255264" y="7342632"/>
            <a:ext cx="2971800" cy="1828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3284" y="6357660"/>
            <a:ext cx="4429757" cy="212078"/>
            <a:chOff x="223284" y="6529777"/>
            <a:chExt cx="4429757" cy="212078"/>
          </a:xfrm>
        </p:grpSpPr>
        <p:sp>
          <p:nvSpPr>
            <p:cNvPr id="63" name="TextBox 62"/>
            <p:cNvSpPr txBox="1"/>
            <p:nvPr userDrawn="1"/>
          </p:nvSpPr>
          <p:spPr>
            <a:xfrm>
              <a:off x="2784270" y="6534106"/>
              <a:ext cx="81785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Changing</a:t>
              </a:r>
            </a:p>
          </p:txBody>
        </p:sp>
        <p:sp>
          <p:nvSpPr>
            <p:cNvPr id="64" name="Rectangle 63"/>
            <p:cNvSpPr>
              <a:spLocks/>
            </p:cNvSpPr>
            <p:nvPr userDrawn="1"/>
          </p:nvSpPr>
          <p:spPr>
            <a:xfrm>
              <a:off x="2472597" y="6559977"/>
              <a:ext cx="3657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2610853" y="6628205"/>
              <a:ext cx="91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 userDrawn="1"/>
          </p:nvSpPr>
          <p:spPr>
            <a:xfrm>
              <a:off x="1795065" y="6529777"/>
              <a:ext cx="72006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 </a:t>
              </a:r>
            </a:p>
          </p:txBody>
        </p:sp>
        <p:sp>
          <p:nvSpPr>
            <p:cNvPr id="67" name="Rectangle 66"/>
            <p:cNvSpPr>
              <a:spLocks/>
            </p:cNvSpPr>
            <p:nvPr userDrawn="1"/>
          </p:nvSpPr>
          <p:spPr>
            <a:xfrm>
              <a:off x="1476915" y="6559532"/>
              <a:ext cx="365760" cy="137160"/>
            </a:xfrm>
            <a:prstGeom prst="rect">
              <a:avLst/>
            </a:prstGeom>
            <a:solidFill>
              <a:srgbClr val="247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1604601" y="6559587"/>
              <a:ext cx="10419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↑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3924957" y="6534106"/>
              <a:ext cx="72808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Decreasing </a:t>
              </a:r>
            </a:p>
          </p:txBody>
        </p:sp>
        <p:sp>
          <p:nvSpPr>
            <p:cNvPr id="70" name="Rectangle 69"/>
            <p:cNvSpPr>
              <a:spLocks/>
            </p:cNvSpPr>
            <p:nvPr userDrawn="1"/>
          </p:nvSpPr>
          <p:spPr>
            <a:xfrm>
              <a:off x="3609317" y="6565271"/>
              <a:ext cx="365760" cy="137160"/>
            </a:xfrm>
            <a:prstGeom prst="rect">
              <a:avLst/>
            </a:prstGeom>
            <a:solidFill>
              <a:srgbClr val="A3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/>
            <p:cNvSpPr txBox="1"/>
            <p:nvPr userDrawn="1"/>
          </p:nvSpPr>
          <p:spPr>
            <a:xfrm flipV="1">
              <a:off x="3739037" y="6566873"/>
              <a:ext cx="10419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↑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537022" y="6530563"/>
              <a:ext cx="933269" cy="207749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Insufficient Data</a:t>
              </a:r>
            </a:p>
          </p:txBody>
        </p:sp>
        <p:sp>
          <p:nvSpPr>
            <p:cNvPr id="73" name="Rectangle 72"/>
            <p:cNvSpPr>
              <a:spLocks/>
            </p:cNvSpPr>
            <p:nvPr userDrawn="1"/>
          </p:nvSpPr>
          <p:spPr>
            <a:xfrm>
              <a:off x="223284" y="6560922"/>
              <a:ext cx="3657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6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" y="649224"/>
            <a:ext cx="7406640" cy="1280160"/>
          </a:xfrm>
          <a:prstGeom prst="rect">
            <a:avLst/>
          </a:prstGeom>
          <a:solidFill>
            <a:srgbClr val="444E65"/>
          </a:solidFill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ts val="1700"/>
              </a:lnSpc>
            </a:pPr>
            <a:endParaRPr lang="en-US" sz="125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82880" y="649224"/>
            <a:ext cx="7406640" cy="128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Case Study introduction</a:t>
            </a:r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155448" y="4334256"/>
            <a:ext cx="4434840" cy="1307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Explanatory text related to case study plot #1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80398" y="2008526"/>
            <a:ext cx="4480560" cy="679970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2880" y="487064"/>
            <a:ext cx="7406640" cy="109841"/>
          </a:xfrm>
          <a:prstGeom prst="rect">
            <a:avLst/>
          </a:prstGeom>
          <a:solidFill>
            <a:srgbClr val="A3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8122" y="8914548"/>
            <a:ext cx="740664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444E65"/>
                </a:solidFill>
                <a:latin typeface="+mj-lt"/>
              </a:rPr>
              <a:t>Water Quality is a MAJOR Driver of Ecosystem Change</a:t>
            </a:r>
          </a:p>
          <a:p>
            <a:pPr algn="ctr"/>
            <a:r>
              <a:rPr lang="en-US" sz="1600" dirty="0">
                <a:solidFill>
                  <a:srgbClr val="444E65"/>
                </a:solidFill>
                <a:latin typeface="+mj-lt"/>
              </a:rPr>
              <a:t>What happens on the land affects the quality of the water and the health</a:t>
            </a:r>
          </a:p>
          <a:p>
            <a:pPr algn="ctr"/>
            <a:r>
              <a:rPr lang="en-US" sz="1600" dirty="0">
                <a:solidFill>
                  <a:srgbClr val="444E65"/>
                </a:solidFill>
                <a:latin typeface="+mj-lt"/>
              </a:rPr>
              <a:t> of the plants and animals that live in the estuary.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  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645152" y="2002536"/>
            <a:ext cx="2926080" cy="293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Trend map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645152" y="4919472"/>
            <a:ext cx="2935224" cy="390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128016" y="164592"/>
            <a:ext cx="4471416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55448" y="1975104"/>
            <a:ext cx="2082784" cy="329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444E6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Case study topic #1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55447" y="5385816"/>
            <a:ext cx="2082785" cy="346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444E6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Case study topic #2</a:t>
            </a:r>
          </a:p>
        </p:txBody>
      </p:sp>
      <p:sp>
        <p:nvSpPr>
          <p:cNvPr id="17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237744" y="2304288"/>
            <a:ext cx="30175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Case study plot #1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280148" y="2329450"/>
            <a:ext cx="113956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>
                <a:solidFill>
                  <a:srgbClr val="444E65"/>
                </a:solidFill>
                <a:latin typeface="Garamond" panose="02020404030301010803" pitchFamily="18" charset="0"/>
              </a:rPr>
              <a:t>A critical threshold value is used to determine if a water quality measurement is at a level where negative impacts may occur.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237744" y="5577840"/>
            <a:ext cx="30175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Case study plot #2</a:t>
            </a:r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237744" y="7589520"/>
            <a:ext cx="4206240" cy="1307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Explanatory text related to case study plot #2</a:t>
            </a:r>
          </a:p>
        </p:txBody>
      </p:sp>
      <p:sp>
        <p:nvSpPr>
          <p:cNvPr id="23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4636008" y="2002536"/>
            <a:ext cx="2926080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Trend map title</a:t>
            </a:r>
          </a:p>
        </p:txBody>
      </p:sp>
      <p:sp>
        <p:nvSpPr>
          <p:cNvPr id="24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4672584" y="2432304"/>
            <a:ext cx="1554480" cy="2377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Trend map caption</a:t>
            </a:r>
          </a:p>
        </p:txBody>
      </p:sp>
      <p:sp>
        <p:nvSpPr>
          <p:cNvPr id="25" name="Content Placeholder 31"/>
          <p:cNvSpPr>
            <a:spLocks noGrp="1"/>
          </p:cNvSpPr>
          <p:nvPr>
            <p:ph sz="quarter" idx="23" hasCustomPrompt="1"/>
          </p:nvPr>
        </p:nvSpPr>
        <p:spPr>
          <a:xfrm>
            <a:off x="4645152" y="4965192"/>
            <a:ext cx="29718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Call to Action </a:t>
            </a:r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73355" y="478565"/>
            <a:ext cx="7384256" cy="2933066"/>
            <a:chOff x="207722" y="586133"/>
            <a:chExt cx="7384256" cy="2933066"/>
          </a:xfrm>
        </p:grpSpPr>
        <p:grpSp>
          <p:nvGrpSpPr>
            <p:cNvPr id="8" name="Group 7"/>
            <p:cNvGrpSpPr/>
            <p:nvPr/>
          </p:nvGrpSpPr>
          <p:grpSpPr>
            <a:xfrm>
              <a:off x="315023" y="610870"/>
              <a:ext cx="7145523" cy="902615"/>
              <a:chOff x="315023" y="610870"/>
              <a:chExt cx="7145523" cy="90261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8" t="11632" r="66146" b="67708"/>
              <a:stretch/>
            </p:blipFill>
            <p:spPr>
              <a:xfrm>
                <a:off x="2594586" y="949521"/>
                <a:ext cx="760719" cy="54864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275" t="7032" r="4774" b="64322"/>
              <a:stretch/>
            </p:blipFill>
            <p:spPr>
              <a:xfrm>
                <a:off x="875486" y="952927"/>
                <a:ext cx="535329" cy="54864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20" t="75807" r="48967" b="8221"/>
              <a:stretch/>
            </p:blipFill>
            <p:spPr>
              <a:xfrm>
                <a:off x="4334947" y="1009935"/>
                <a:ext cx="939248" cy="4572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15023" y="610871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>
                    <a:solidFill>
                      <a:srgbClr val="247BA0"/>
                    </a:solidFill>
                    <a:latin typeface="+mj-lt"/>
                  </a:rPr>
                  <a:t>Economic Impacts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56997" y="614387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>
                    <a:solidFill>
                      <a:srgbClr val="247BA0"/>
                    </a:solidFill>
                    <a:latin typeface="+mj-lt"/>
                  </a:rPr>
                  <a:t>Community Benefits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5591" y="610870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>
                    <a:solidFill>
                      <a:srgbClr val="247BA0"/>
                    </a:solidFill>
                    <a:latin typeface="+mj-lt"/>
                  </a:rPr>
                  <a:t>Healthy Ecosystems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14626" y="610870"/>
                <a:ext cx="1645920" cy="3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>
                    <a:solidFill>
                      <a:srgbClr val="247BA0"/>
                    </a:solidFill>
                    <a:latin typeface="+mj-lt"/>
                  </a:rPr>
                  <a:t>Habitat Diversity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9" t="23633" r="14452" b="12305"/>
              <a:stretch/>
            </p:blipFill>
            <p:spPr>
              <a:xfrm>
                <a:off x="6267654" y="873405"/>
                <a:ext cx="712284" cy="64008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07722" y="586133"/>
              <a:ext cx="7384256" cy="2933066"/>
              <a:chOff x="207722" y="586133"/>
              <a:chExt cx="7384256" cy="29330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8544" y="587992"/>
                <a:ext cx="736092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6200000">
                <a:off x="593850" y="2022405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4253550" y="2028727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2431232" y="2024036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6200000">
                <a:off x="-1227886" y="2021741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6101506" y="2027372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0315" y="3464206"/>
                <a:ext cx="736092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 userDrawn="1"/>
        </p:nvSpPr>
        <p:spPr>
          <a:xfrm>
            <a:off x="82296" y="15059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444E65"/>
                </a:solidFill>
                <a:latin typeface="Calibri-Light"/>
              </a:rPr>
              <a:t>Why Estuaries Matter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353629" y="1337134"/>
            <a:ext cx="1645920" cy="14003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Coastal shoreline counties provided 54.6 million jobs and contributed $9.6 trillion (nearly 45%) of the nation’s gross domestic product in 2020. </a:t>
            </a:r>
            <a:endParaRPr lang="en-US" sz="1250" dirty="0">
              <a:solidFill>
                <a:srgbClr val="404040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185035" y="1337794"/>
            <a:ext cx="1645920" cy="16183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Estuaries protect coastal communities by reducing flooding and storm surge impacts, enhancing water quality, and providing commercial and recreational benefits.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14357" y="1342267"/>
            <a:ext cx="1645920" cy="14003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Up to two-thirds of the nation’s commercial fish and shellfish spend some part of their life cycle in an estuary or depend on this resource for food.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5843543" y="1341761"/>
            <a:ext cx="1645920" cy="205440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Habitat types include shallow open waters, freshwater/salt marshes, swamps,  sandy beaches, mud/sand flats, rocky shores, oyster reefs, mangrove forests, river deltas, tidal pools </a:t>
            </a:r>
          </a:p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and seagrasses.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18872" y="3456432"/>
            <a:ext cx="3931920" cy="4097086"/>
            <a:chOff x="118567" y="3489039"/>
            <a:chExt cx="3837403" cy="3999381"/>
          </a:xfrm>
          <a:solidFill>
            <a:srgbClr val="444E65"/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18567" y="3489039"/>
              <a:ext cx="3837403" cy="3999381"/>
              <a:chOff x="101289" y="2311017"/>
              <a:chExt cx="4430653" cy="3999381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>
                <a:off x="165491" y="2319943"/>
                <a:ext cx="4327613" cy="374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898" y="2615023"/>
                <a:ext cx="4327613" cy="3695375"/>
              </a:xfrm>
              <a:prstGeom prst="rect">
                <a:avLst/>
              </a:prstGeom>
              <a:noFill/>
            </p:spPr>
            <p:txBody>
              <a:bodyPr wrap="square" lIns="91440" rIns="9144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The </a:t>
                </a:r>
                <a:r>
                  <a:rPr lang="en-US" sz="14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NERRS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is a partnership program between NOAA and the coastal states to manage designated reserves. More than 1.3 million acres of estuarine land and water are protected. Each reserve is managed on a daily basis by a lead state agency or university with input from local partners. The health of every reserve is continuously monitored by the </a:t>
                </a:r>
                <a:r>
                  <a:rPr lang="en-US" sz="14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System Wide Monitoring Program 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(</a:t>
                </a:r>
                <a:r>
                  <a:rPr lang="en-US" sz="1400" b="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SWMP).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SWMP is a </a:t>
                </a:r>
                <a:r>
                  <a:rPr lang="en-US" sz="14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robust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, </a:t>
                </a:r>
                <a:r>
                  <a:rPr lang="en-US" sz="14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long-term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, and </a:t>
                </a:r>
                <a:r>
                  <a:rPr lang="en-US" sz="14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versatile</a:t>
                </a:r>
                <a:r>
                  <a:rPr lang="en-US" sz="14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monitoring program that uses the NERRS network to intensively study estuarine reference sites for evaluating ecosystem function and change. Reserve-generated data and information are available to local citizens and decision makers. For more information, go to: </a:t>
                </a:r>
              </a:p>
              <a:p>
                <a:pPr>
                  <a:lnSpc>
                    <a:spcPts val="1800"/>
                  </a:lnSpc>
                </a:pPr>
                <a:endParaRPr lang="en-US" sz="14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289" y="2311017"/>
                <a:ext cx="4430653" cy="322970"/>
              </a:xfrm>
              <a:prstGeom prst="rect">
                <a:avLst/>
              </a:prstGeom>
              <a:noFill/>
            </p:spPr>
            <p:txBody>
              <a:bodyPr wrap="square" lIns="91440" rIns="91440" rtlCol="0">
                <a:spAutoFit/>
              </a:bodyPr>
              <a:lstStyle/>
              <a:p>
                <a:r>
                  <a:rPr lang="en-US" sz="1550" b="0" dirty="0">
                    <a:solidFill>
                      <a:schemeClr val="bg1"/>
                    </a:solidFill>
                    <a:latin typeface="Calibri-Light"/>
                  </a:rPr>
                  <a:t>Tracking The Health of Our Estuaries 24/7 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95968" y="6934979"/>
              <a:ext cx="2472001" cy="303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https://coast.noaa.gov/nerrs/</a:t>
              </a: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5193792" y="7726680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73736" y="7726680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688336" y="7724972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4069080" y="6397277"/>
            <a:ext cx="3576739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444E65"/>
                </a:solidFill>
                <a:latin typeface="+mj-lt"/>
              </a:rPr>
              <a:t>NERRS is a network of 29 coastal reserves established for long-term</a:t>
            </a:r>
          </a:p>
          <a:p>
            <a:pPr algn="ctr"/>
            <a:r>
              <a:rPr lang="en-US" sz="1600" dirty="0">
                <a:solidFill>
                  <a:srgbClr val="444E65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research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,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education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stewardship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.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3152" y="739749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-Light"/>
              </a:rPr>
              <a:t>More Information…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705204" y="771616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444E65"/>
                </a:solidFill>
                <a:latin typeface="Calibri-Light"/>
              </a:rPr>
              <a:t>For Stakeholders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4008" y="7991856"/>
            <a:ext cx="2651760" cy="914400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algn="ctr"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Access data at the System Wide Monitoring Program (SWMP) Graphing Application website: </a:t>
            </a:r>
            <a:r>
              <a:rPr lang="en-US" sz="1250" b="1" dirty="0">
                <a:solidFill>
                  <a:srgbClr val="595959"/>
                </a:solidFill>
                <a:latin typeface="Garamond" panose="02020404030301010803" pitchFamily="18" charset="0"/>
              </a:rPr>
              <a:t>https://coast.noaa.gov/swmp/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3394840" y="771633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444E65"/>
                </a:solidFill>
                <a:latin typeface="Calibri-Light"/>
              </a:rPr>
              <a:t>For Scientists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70632" y="7991856"/>
            <a:ext cx="2286000" cy="914400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algn="ctr"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Access data at the </a:t>
            </a:r>
          </a:p>
          <a:p>
            <a:pPr algn="ctr"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Central Data Management Office </a:t>
            </a:r>
          </a:p>
          <a:p>
            <a:pPr algn="ctr"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(CDMO) website: </a:t>
            </a:r>
            <a:r>
              <a:rPr lang="en-US" sz="1250" b="1" dirty="0">
                <a:solidFill>
                  <a:srgbClr val="595959"/>
                </a:solidFill>
                <a:latin typeface="Garamond" panose="02020404030301010803" pitchFamily="18" charset="0"/>
              </a:rPr>
              <a:t>http://www.nerrsdata.org/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775267" y="771612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444E65"/>
                </a:solidFill>
                <a:latin typeface="Calibri-Light"/>
              </a:rPr>
              <a:t>Have Questions? </a:t>
            </a:r>
          </a:p>
        </p:txBody>
      </p:sp>
      <p:sp>
        <p:nvSpPr>
          <p:cNvPr id="46" name="Picture Placeholder 41"/>
          <p:cNvSpPr>
            <a:spLocks noGrp="1"/>
          </p:cNvSpPr>
          <p:nvPr>
            <p:ph type="pic" sz="quarter" idx="10"/>
          </p:nvPr>
        </p:nvSpPr>
        <p:spPr>
          <a:xfrm>
            <a:off x="4114800" y="3758184"/>
            <a:ext cx="3447288" cy="2496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7" name="Content Placeholder 45"/>
          <p:cNvSpPr>
            <a:spLocks noGrp="1"/>
          </p:cNvSpPr>
          <p:nvPr>
            <p:ph sz="quarter" idx="11" hasCustomPrompt="1"/>
          </p:nvPr>
        </p:nvSpPr>
        <p:spPr>
          <a:xfrm>
            <a:off x="5248656" y="8055864"/>
            <a:ext cx="2286000" cy="731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Reserve Contact Information goes here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164592" y="9133403"/>
            <a:ext cx="4572000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sz="2000" b="1" dirty="0">
                <a:solidFill>
                  <a:srgbClr val="444E65"/>
                </a:solidFill>
                <a:latin typeface="+mj-lt"/>
              </a:rPr>
              <a:t>[MANUAL EDIT NAME] </a:t>
            </a:r>
            <a:r>
              <a:rPr lang="en-US" sz="2000" dirty="0">
                <a:solidFill>
                  <a:srgbClr val="444E65"/>
                </a:solidFill>
                <a:latin typeface="+mj-lt"/>
              </a:rPr>
              <a:t>- providing the </a:t>
            </a:r>
            <a:r>
              <a:rPr lang="en-US" sz="2000" b="0" dirty="0">
                <a:solidFill>
                  <a:srgbClr val="444E65"/>
                </a:solidFill>
                <a:latin typeface="+mj-lt"/>
              </a:rPr>
              <a:t>science</a:t>
            </a:r>
            <a:r>
              <a:rPr lang="en-US" sz="2000" dirty="0">
                <a:solidFill>
                  <a:srgbClr val="444E65"/>
                </a:solidFill>
                <a:latin typeface="+mj-lt"/>
              </a:rPr>
              <a:t> needed for today and tomorrow</a:t>
            </a:r>
          </a:p>
        </p:txBody>
      </p:sp>
    </p:spTree>
    <p:extLst>
      <p:ext uri="{BB962C8B-B14F-4D97-AF65-F5344CB8AC3E}">
        <p14:creationId xmlns:p14="http://schemas.microsoft.com/office/powerpoint/2010/main" val="31810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Calibri-Light</vt:lpstr>
      <vt:lpstr>Garamond</vt:lpstr>
      <vt:lpstr>Office Theme</vt:lpstr>
    </vt:vector>
  </TitlesOfParts>
  <Company>LimnoTech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Matt Dornback</cp:lastModifiedBy>
  <cp:revision>29</cp:revision>
  <dcterms:created xsi:type="dcterms:W3CDTF">2017-11-18T17:43:27Z</dcterms:created>
  <dcterms:modified xsi:type="dcterms:W3CDTF">2023-07-07T18:39:41Z</dcterms:modified>
</cp:coreProperties>
</file>