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bmp" ContentType="image/bmp"/>
  <Default Extension="emf" ContentType="image/x-e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xmlns:a="http://schemas.openxmlformats.org/drawingml/2006/main" xmlns:r="http://schemas.openxmlformats.org/officeDocument/2006/relationships" xmlns:p="http://schemas.openxmlformats.org/presentationml/2006/main">
    <p:sldId id="256" r:id="rId6"/>
    <p:sldId id="257" r:id="rId7"/>
    <p:sldId id="258" r:id="rId8"/>
    <p:sldId id="259" r:id="rId9"/>
  </p:sldIdLst>
  <p:sldSz cx="7772400" cy="1005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444E65"/>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p:scale>
          <a:sx n="90" d="100"/>
          <a:sy n="90" d="100"/>
        </p:scale>
        <p:origin x="2910"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age One">
    <p:spTree>
      <p:nvGrpSpPr>
        <p:cNvPr id="1" name=""/>
        <p:cNvGrpSpPr/>
        <p:nvPr/>
      </p:nvGrpSpPr>
      <p:grpSpPr>
        <a:xfrm>
          <a:off x="0" y="0"/>
          <a:ext cx="0" cy="0"/>
          <a:chOff x="0" y="0"/>
          <a:chExt cx="0" cy="0"/>
        </a:xfrm>
      </p:grpSpPr>
      <p:grpSp>
        <p:nvGrpSpPr>
          <p:cNvPr id="23" name="Group 22"/>
          <p:cNvGrpSpPr/>
          <p:nvPr userDrawn="1"/>
        </p:nvGrpSpPr>
        <p:grpSpPr>
          <a:xfrm>
            <a:off x="3888103" y="4032817"/>
            <a:ext cx="3703320" cy="4811679"/>
            <a:chOff x="3888103" y="4109017"/>
            <a:chExt cx="3703320" cy="4811679"/>
          </a:xfrm>
        </p:grpSpPr>
        <p:sp>
          <p:nvSpPr>
            <p:cNvPr id="24" name="Rectangle 23"/>
            <p:cNvSpPr/>
            <p:nvPr/>
          </p:nvSpPr>
          <p:spPr>
            <a:xfrm>
              <a:off x="3888103" y="4109017"/>
              <a:ext cx="3703320" cy="4811679"/>
            </a:xfrm>
            <a:prstGeom prst="rect">
              <a:avLst/>
            </a:prstGeom>
            <a:solidFill>
              <a:srgbClr val="A3D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3922130" y="4369260"/>
              <a:ext cx="3576739" cy="1200329"/>
            </a:xfrm>
            <a:prstGeom prst="rect">
              <a:avLst/>
            </a:prstGeom>
            <a:noFill/>
          </p:spPr>
          <p:txBody>
            <a:bodyPr wrap="square" rtlCol="0" anchor="ctr" anchorCtr="1">
              <a:spAutoFit/>
            </a:bodyPr>
            <a:lstStyle/>
            <a:p>
              <a:pPr algn="ctr"/>
              <a:r>
                <a:rPr lang="en-US" dirty="0" smtClean="0">
                  <a:solidFill>
                    <a:schemeClr val="tx1">
                      <a:lumMod val="75000"/>
                      <a:lumOff val="25000"/>
                    </a:schemeClr>
                  </a:solidFill>
                  <a:latin typeface="+mj-lt"/>
                </a:rPr>
                <a:t>NERRS</a:t>
              </a:r>
              <a:r>
                <a:rPr lang="en-US" dirty="0">
                  <a:solidFill>
                    <a:schemeClr val="tx1">
                      <a:lumMod val="75000"/>
                      <a:lumOff val="25000"/>
                    </a:schemeClr>
                  </a:solidFill>
                  <a:latin typeface="+mj-lt"/>
                </a:rPr>
                <a:t> </a:t>
              </a:r>
              <a:r>
                <a:rPr lang="en-US" dirty="0" smtClean="0">
                  <a:solidFill>
                    <a:schemeClr val="tx1">
                      <a:lumMod val="75000"/>
                      <a:lumOff val="25000"/>
                    </a:schemeClr>
                  </a:solidFill>
                  <a:latin typeface="+mj-lt"/>
                </a:rPr>
                <a:t>is </a:t>
              </a:r>
              <a:r>
                <a:rPr lang="en-US" dirty="0">
                  <a:solidFill>
                    <a:schemeClr val="tx1">
                      <a:lumMod val="75000"/>
                      <a:lumOff val="25000"/>
                    </a:schemeClr>
                  </a:solidFill>
                  <a:latin typeface="+mj-lt"/>
                </a:rPr>
                <a:t>a network of 29 </a:t>
              </a:r>
              <a:r>
                <a:rPr lang="en-US" dirty="0" smtClean="0">
                  <a:solidFill>
                    <a:schemeClr val="tx1">
                      <a:lumMod val="75000"/>
                      <a:lumOff val="25000"/>
                    </a:schemeClr>
                  </a:solidFill>
                  <a:latin typeface="+mj-lt"/>
                </a:rPr>
                <a:t>coastal </a:t>
              </a:r>
              <a:r>
                <a:rPr lang="en-US" dirty="0">
                  <a:solidFill>
                    <a:schemeClr val="tx1">
                      <a:lumMod val="75000"/>
                      <a:lumOff val="25000"/>
                    </a:schemeClr>
                  </a:solidFill>
                  <a:latin typeface="+mj-lt"/>
                </a:rPr>
                <a:t>reserves established for </a:t>
              </a:r>
              <a:r>
                <a:rPr lang="en-US" dirty="0" smtClean="0">
                  <a:solidFill>
                    <a:schemeClr val="tx1">
                      <a:lumMod val="75000"/>
                      <a:lumOff val="25000"/>
                    </a:schemeClr>
                  </a:solidFill>
                  <a:latin typeface="+mj-lt"/>
                </a:rPr>
                <a:t>long-term</a:t>
              </a:r>
            </a:p>
            <a:p>
              <a:pPr algn="ctr"/>
              <a:r>
                <a:rPr lang="en-US" dirty="0" smtClean="0">
                  <a:solidFill>
                    <a:schemeClr val="tx1">
                      <a:lumMod val="75000"/>
                      <a:lumOff val="25000"/>
                    </a:schemeClr>
                  </a:solidFill>
                  <a:latin typeface="+mj-lt"/>
                </a:rPr>
                <a:t> </a:t>
              </a:r>
              <a:r>
                <a:rPr lang="en-US" b="1" dirty="0">
                  <a:solidFill>
                    <a:srgbClr val="595959"/>
                  </a:solidFill>
                  <a:latin typeface="+mj-lt"/>
                </a:rPr>
                <a:t>research</a:t>
              </a:r>
              <a:r>
                <a:rPr lang="en-US" dirty="0">
                  <a:solidFill>
                    <a:srgbClr val="595959"/>
                  </a:solidFill>
                  <a:latin typeface="+mj-lt"/>
                </a:rPr>
                <a:t>,</a:t>
              </a:r>
              <a:r>
                <a:rPr lang="en-US" dirty="0">
                  <a:solidFill>
                    <a:schemeClr val="tx1">
                      <a:lumMod val="75000"/>
                      <a:lumOff val="25000"/>
                    </a:schemeClr>
                  </a:solidFill>
                  <a:latin typeface="+mj-lt"/>
                </a:rPr>
                <a:t> </a:t>
              </a:r>
              <a:r>
                <a:rPr lang="en-US" b="1" dirty="0">
                  <a:solidFill>
                    <a:srgbClr val="595959"/>
                  </a:solidFill>
                  <a:latin typeface="+mj-lt"/>
                </a:rPr>
                <a:t>education</a:t>
              </a:r>
              <a:r>
                <a:rPr lang="en-US" dirty="0">
                  <a:solidFill>
                    <a:schemeClr val="tx1">
                      <a:lumMod val="75000"/>
                      <a:lumOff val="25000"/>
                    </a:schemeClr>
                  </a:solidFill>
                  <a:latin typeface="+mj-lt"/>
                </a:rPr>
                <a:t> and </a:t>
              </a:r>
              <a:r>
                <a:rPr lang="en-US" b="1" dirty="0">
                  <a:solidFill>
                    <a:srgbClr val="595959"/>
                  </a:solidFill>
                  <a:latin typeface="+mj-lt"/>
                </a:rPr>
                <a:t>stewardship</a:t>
              </a:r>
              <a:r>
                <a:rPr lang="en-US" dirty="0" smtClean="0">
                  <a:solidFill>
                    <a:schemeClr val="tx1">
                      <a:lumMod val="75000"/>
                      <a:lumOff val="25000"/>
                    </a:schemeClr>
                  </a:solidFill>
                  <a:latin typeface="+mj-lt"/>
                </a:rPr>
                <a:t>.</a:t>
              </a:r>
              <a:endParaRPr lang="en-US" dirty="0">
                <a:solidFill>
                  <a:schemeClr val="tx1">
                    <a:lumMod val="75000"/>
                    <a:lumOff val="25000"/>
                  </a:schemeClr>
                </a:solidFill>
                <a:latin typeface="+mj-lt"/>
              </a:endParaRPr>
            </a:p>
          </p:txBody>
        </p:sp>
      </p:grpSp>
      <p:pic>
        <p:nvPicPr>
          <p:cNvPr id="26" name="Picture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86515" y="8873123"/>
            <a:ext cx="941753" cy="953308"/>
          </a:xfrm>
          <a:prstGeom prst="rect">
            <a:avLst/>
          </a:prstGeom>
        </p:spPr>
      </p:pic>
      <p:sp>
        <p:nvSpPr>
          <p:cNvPr id="27" name="TextBox 26"/>
          <p:cNvSpPr txBox="1"/>
          <p:nvPr userDrawn="1"/>
        </p:nvSpPr>
        <p:spPr>
          <a:xfrm>
            <a:off x="172758" y="8921862"/>
            <a:ext cx="6372296" cy="923330"/>
          </a:xfrm>
          <a:prstGeom prst="rect">
            <a:avLst/>
          </a:prstGeom>
          <a:noFill/>
        </p:spPr>
        <p:txBody>
          <a:bodyPr wrap="square" lIns="91440" rIns="91440" rtlCol="0" anchor="ctr" anchorCtr="0">
            <a:spAutoFit/>
          </a:bodyPr>
          <a:lstStyle/>
          <a:p>
            <a:r>
              <a:rPr lang="en-US" b="1" dirty="0" smtClean="0">
                <a:solidFill>
                  <a:srgbClr val="444E65"/>
                </a:solidFill>
                <a:latin typeface="+mj-lt"/>
              </a:rPr>
              <a:t>SWMP</a:t>
            </a:r>
            <a:r>
              <a:rPr lang="en-US" dirty="0" smtClean="0">
                <a:solidFill>
                  <a:srgbClr val="444E65"/>
                </a:solidFill>
                <a:latin typeface="+mj-lt"/>
              </a:rPr>
              <a:t> </a:t>
            </a:r>
            <a:r>
              <a:rPr lang="en-US" dirty="0">
                <a:solidFill>
                  <a:srgbClr val="444E65"/>
                </a:solidFill>
                <a:latin typeface="+mj-lt"/>
              </a:rPr>
              <a:t>is a </a:t>
            </a:r>
            <a:r>
              <a:rPr lang="en-US" b="1" dirty="0" smtClean="0">
                <a:solidFill>
                  <a:srgbClr val="444E65"/>
                </a:solidFill>
                <a:latin typeface="+mj-lt"/>
              </a:rPr>
              <a:t>ROBUST</a:t>
            </a:r>
            <a:r>
              <a:rPr lang="en-US" dirty="0" smtClean="0">
                <a:solidFill>
                  <a:srgbClr val="444E65"/>
                </a:solidFill>
                <a:latin typeface="+mj-lt"/>
              </a:rPr>
              <a:t>, </a:t>
            </a:r>
            <a:r>
              <a:rPr lang="en-US" b="1" dirty="0" smtClean="0">
                <a:solidFill>
                  <a:srgbClr val="444E65"/>
                </a:solidFill>
                <a:latin typeface="+mj-lt"/>
              </a:rPr>
              <a:t>LONG-TERM</a:t>
            </a:r>
            <a:r>
              <a:rPr lang="en-US" dirty="0" smtClean="0">
                <a:solidFill>
                  <a:srgbClr val="444E65"/>
                </a:solidFill>
                <a:latin typeface="+mj-lt"/>
              </a:rPr>
              <a:t>, </a:t>
            </a:r>
            <a:r>
              <a:rPr lang="en-US" dirty="0">
                <a:solidFill>
                  <a:srgbClr val="444E65"/>
                </a:solidFill>
                <a:latin typeface="+mj-lt"/>
              </a:rPr>
              <a:t>and </a:t>
            </a:r>
            <a:r>
              <a:rPr lang="en-US" b="1" dirty="0" smtClean="0">
                <a:solidFill>
                  <a:srgbClr val="444E65"/>
                </a:solidFill>
                <a:latin typeface="+mj-lt"/>
              </a:rPr>
              <a:t>VERSATILE</a:t>
            </a:r>
            <a:r>
              <a:rPr lang="en-US" dirty="0" smtClean="0">
                <a:solidFill>
                  <a:srgbClr val="444E65"/>
                </a:solidFill>
                <a:latin typeface="+mj-lt"/>
              </a:rPr>
              <a:t> </a:t>
            </a:r>
            <a:r>
              <a:rPr lang="en-US" b="1" dirty="0" smtClean="0">
                <a:solidFill>
                  <a:srgbClr val="444E65"/>
                </a:solidFill>
                <a:latin typeface="+mj-lt"/>
              </a:rPr>
              <a:t>monitoring</a:t>
            </a:r>
          </a:p>
          <a:p>
            <a:r>
              <a:rPr lang="en-US" b="1" dirty="0" smtClean="0">
                <a:solidFill>
                  <a:srgbClr val="444E65"/>
                </a:solidFill>
                <a:latin typeface="+mj-lt"/>
              </a:rPr>
              <a:t>program </a:t>
            </a:r>
            <a:r>
              <a:rPr lang="en-US" dirty="0" smtClean="0">
                <a:solidFill>
                  <a:srgbClr val="444E65"/>
                </a:solidFill>
                <a:latin typeface="+mj-lt"/>
              </a:rPr>
              <a:t>that uses the NERRS network to track the health</a:t>
            </a:r>
          </a:p>
          <a:p>
            <a:r>
              <a:rPr lang="en-US" dirty="0" smtClean="0">
                <a:solidFill>
                  <a:srgbClr val="444E65"/>
                </a:solidFill>
                <a:latin typeface="+mj-lt"/>
              </a:rPr>
              <a:t>of our estuaries 24/7.</a:t>
            </a:r>
            <a:endParaRPr lang="en-US" dirty="0">
              <a:solidFill>
                <a:srgbClr val="444E65"/>
              </a:solidFill>
              <a:latin typeface="+mj-lt"/>
            </a:endParaRPr>
          </a:p>
        </p:txBody>
      </p:sp>
      <p:grpSp>
        <p:nvGrpSpPr>
          <p:cNvPr id="58" name="Group 57"/>
          <p:cNvGrpSpPr/>
          <p:nvPr/>
        </p:nvGrpSpPr>
        <p:grpSpPr>
          <a:xfrm>
            <a:off x="188798" y="2363515"/>
            <a:ext cx="7275834" cy="1246495"/>
            <a:chOff x="188798" y="2049190"/>
            <a:chExt cx="7275834" cy="1246495"/>
          </a:xfrm>
        </p:grpSpPr>
        <p:sp>
          <p:nvSpPr>
            <p:cNvPr id="59" name="TextBox 58"/>
            <p:cNvSpPr txBox="1"/>
            <p:nvPr/>
          </p:nvSpPr>
          <p:spPr>
            <a:xfrm>
              <a:off x="188798" y="2049190"/>
              <a:ext cx="7275834" cy="1246495"/>
            </a:xfrm>
            <a:prstGeom prst="rect">
              <a:avLst/>
            </a:prstGeom>
            <a:noFill/>
          </p:spPr>
          <p:txBody>
            <a:bodyPr wrap="square" rtlCol="0">
              <a:spAutoFit/>
            </a:bodyPr>
            <a:lstStyle/>
            <a:p>
              <a:pPr>
                <a:lnSpc>
                  <a:spcPts val="1800"/>
                </a:lnSpc>
              </a:pPr>
              <a:r>
                <a:rPr lang="en-US" sz="1400" dirty="0">
                  <a:solidFill>
                    <a:schemeClr val="bg1"/>
                  </a:solidFill>
                  <a:latin typeface="Garamond" panose="02020404030301010803" pitchFamily="18" charset="0"/>
                </a:rPr>
                <a:t>The NERRS is a partnership program between NOAA and the coastal states to manage designated reserves. More than 1.3 million acres of estuarine land and water are protected. </a:t>
              </a:r>
              <a:r>
                <a:rPr lang="en-US" sz="1400" dirty="0" smtClean="0">
                  <a:solidFill>
                    <a:schemeClr val="bg1"/>
                  </a:solidFill>
                  <a:latin typeface="Garamond" panose="02020404030301010803" pitchFamily="18" charset="0"/>
                </a:rPr>
                <a:t>The </a:t>
              </a:r>
              <a:r>
                <a:rPr lang="en-US" sz="1400" dirty="0">
                  <a:solidFill>
                    <a:schemeClr val="bg1"/>
                  </a:solidFill>
                  <a:latin typeface="Garamond" panose="02020404030301010803" pitchFamily="18" charset="0"/>
                </a:rPr>
                <a:t>health of every reserve is continuously monitored by the System Wide Monitoring Program (</a:t>
              </a:r>
              <a:r>
                <a:rPr lang="en-US" sz="1400" dirty="0" smtClean="0">
                  <a:solidFill>
                    <a:schemeClr val="bg1"/>
                  </a:solidFill>
                  <a:latin typeface="Garamond" panose="02020404030301010803" pitchFamily="18" charset="0"/>
                </a:rPr>
                <a:t>SWMP). Reserve-generated </a:t>
              </a:r>
              <a:r>
                <a:rPr lang="en-US" sz="1400" dirty="0">
                  <a:solidFill>
                    <a:schemeClr val="bg1"/>
                  </a:solidFill>
                  <a:latin typeface="Garamond" panose="02020404030301010803" pitchFamily="18" charset="0"/>
                </a:rPr>
                <a:t>data and information are available to local citizens and decision makers. For more information, go to</a:t>
              </a:r>
              <a:r>
                <a:rPr lang="en-US" sz="1400" dirty="0" smtClean="0">
                  <a:solidFill>
                    <a:schemeClr val="bg1"/>
                  </a:solidFill>
                  <a:latin typeface="Garamond" panose="02020404030301010803" pitchFamily="18" charset="0"/>
                </a:rPr>
                <a:t>: </a:t>
              </a:r>
              <a:endParaRPr lang="en-US" sz="1400" dirty="0">
                <a:solidFill>
                  <a:schemeClr val="bg1"/>
                </a:solidFill>
                <a:latin typeface="Garamond" panose="02020404030301010803" pitchFamily="18" charset="0"/>
              </a:endParaRPr>
            </a:p>
          </p:txBody>
        </p:sp>
        <p:sp>
          <p:nvSpPr>
            <p:cNvPr id="60" name="TextBox 59"/>
            <p:cNvSpPr txBox="1"/>
            <p:nvPr/>
          </p:nvSpPr>
          <p:spPr>
            <a:xfrm>
              <a:off x="1539554" y="2971679"/>
              <a:ext cx="2532616" cy="307777"/>
            </a:xfrm>
            <a:prstGeom prst="rect">
              <a:avLst/>
            </a:prstGeom>
            <a:noFill/>
          </p:spPr>
          <p:txBody>
            <a:bodyPr wrap="none" rtlCol="0">
              <a:spAutoFit/>
            </a:bodyPr>
            <a:lstStyle/>
            <a:p>
              <a:r>
                <a:rPr lang="en-US" sz="1400" b="1" dirty="0">
                  <a:solidFill>
                    <a:schemeClr val="bg1"/>
                  </a:solidFill>
                  <a:latin typeface="Garamond" panose="02020404030301010803" pitchFamily="18" charset="0"/>
                </a:rPr>
                <a:t>https://coast.noaa.gov/nerrs/</a:t>
              </a:r>
            </a:p>
          </p:txBody>
        </p:sp>
      </p:grpSp>
      <p:pic>
        <p:nvPicPr>
          <p:cNvPr id="54" name="Picture 53"/>
          <p:cNvPicPr>
            <a:picLocks noChangeAspect="1"/>
          </p:cNvPicPr>
          <p:nvPr userDrawn="1"/>
        </p:nvPicPr>
        <p:blipFill>
          <a:blip r:embed="rId3"/>
          <a:stretch>
            <a:fillRect/>
          </a:stretch>
        </p:blipFill>
        <p:spPr>
          <a:xfrm>
            <a:off x="91226" y="4027560"/>
            <a:ext cx="3871296" cy="4834547"/>
          </a:xfrm>
          <a:prstGeom prst="rect">
            <a:avLst/>
          </a:prstGeom>
        </p:spPr>
      </p:pic>
    </p:spTree>
    <p:extLst>
      <p:ext uri="{BB962C8B-B14F-4D97-AF65-F5344CB8AC3E}">
        <p14:creationId xmlns:p14="http://schemas.microsoft.com/office/powerpoint/2010/main" val="8710918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age Two">
    <p:spTree>
      <p:nvGrpSpPr>
        <p:cNvPr id="1" name=""/>
        <p:cNvGrpSpPr/>
        <p:nvPr/>
      </p:nvGrpSpPr>
      <p:grpSpPr>
        <a:xfrm>
          <a:off x="0" y="0"/>
          <a:ext cx="0" cy="0"/>
          <a:chOff x="0" y="0"/>
          <a:chExt cx="0" cy="0"/>
        </a:xfrm>
      </p:grpSpPr>
      <p:pic>
        <p:nvPicPr>
          <p:cNvPr id="52" name="Picture 51"/>
          <p:cNvPicPr>
            <a:picLocks noChangeAspect="1"/>
          </p:cNvPicPr>
          <p:nvPr userDrawn="1"/>
        </p:nvPicPr>
        <p:blipFill>
          <a:blip r:embed="rId2"/>
          <a:stretch>
            <a:fillRect/>
          </a:stretch>
        </p:blipFill>
        <p:spPr>
          <a:xfrm>
            <a:off x="3881302" y="7121191"/>
            <a:ext cx="3700593" cy="2658086"/>
          </a:xfrm>
          <a:prstGeom prst="rect">
            <a:avLst/>
          </a:prstGeom>
        </p:spPr>
      </p:pic>
      <p:sp>
        <p:nvSpPr>
          <p:cNvPr id="55" name="Rectangle 54"/>
          <p:cNvSpPr/>
          <p:nvPr userDrawn="1"/>
        </p:nvSpPr>
        <p:spPr>
          <a:xfrm>
            <a:off x="179744" y="269489"/>
            <a:ext cx="7406640" cy="6848802"/>
          </a:xfrm>
          <a:prstGeom prst="rect">
            <a:avLst/>
          </a:prstGeom>
          <a:solidFill>
            <a:srgbClr val="444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Box 55"/>
          <p:cNvSpPr txBox="1"/>
          <p:nvPr userDrawn="1"/>
        </p:nvSpPr>
        <p:spPr>
          <a:xfrm>
            <a:off x="118756" y="223661"/>
            <a:ext cx="4570931" cy="461665"/>
          </a:xfrm>
          <a:prstGeom prst="rect">
            <a:avLst/>
          </a:prstGeom>
          <a:noFill/>
        </p:spPr>
        <p:txBody>
          <a:bodyPr wrap="none" rtlCol="0">
            <a:spAutoFit/>
          </a:bodyPr>
          <a:lstStyle/>
          <a:p>
            <a:r>
              <a:rPr lang="en-US" sz="2400" dirty="0" smtClean="0">
                <a:solidFill>
                  <a:schemeClr val="bg1">
                    <a:lumMod val="95000"/>
                  </a:schemeClr>
                </a:solidFill>
                <a:latin typeface="Calibri-Light"/>
              </a:rPr>
              <a:t>Recent Trends in Water Quality*</a:t>
            </a:r>
            <a:endParaRPr lang="en-US" sz="2400" dirty="0">
              <a:solidFill>
                <a:schemeClr val="bg1">
                  <a:lumMod val="95000"/>
                </a:schemeClr>
              </a:solidFill>
              <a:latin typeface="Calibri-Light"/>
            </a:endParaRPr>
          </a:p>
        </p:txBody>
      </p:sp>
      <p:grpSp>
        <p:nvGrpSpPr>
          <p:cNvPr id="57" name="Group 56"/>
          <p:cNvGrpSpPr/>
          <p:nvPr userDrawn="1"/>
        </p:nvGrpSpPr>
        <p:grpSpPr>
          <a:xfrm>
            <a:off x="3847566" y="6840766"/>
            <a:ext cx="2834640" cy="2834054"/>
            <a:chOff x="150498" y="6847355"/>
            <a:chExt cx="2834640" cy="2834054"/>
          </a:xfrm>
        </p:grpSpPr>
        <p:sp>
          <p:nvSpPr>
            <p:cNvPr id="59" name="TextBox 58"/>
            <p:cNvSpPr txBox="1"/>
            <p:nvPr/>
          </p:nvSpPr>
          <p:spPr>
            <a:xfrm>
              <a:off x="173843" y="7761169"/>
              <a:ext cx="2743200" cy="1920240"/>
            </a:xfrm>
            <a:prstGeom prst="rect">
              <a:avLst/>
            </a:prstGeom>
            <a:noFill/>
          </p:spPr>
          <p:txBody>
            <a:bodyPr wrap="square" lIns="91440" rIns="91440" rtlCol="0" anchor="ctr" anchorCtr="0">
              <a:spAutoFit/>
            </a:bodyPr>
            <a:lstStyle/>
            <a:p>
              <a:pPr>
                <a:lnSpc>
                  <a:spcPts val="1800"/>
                </a:lnSpc>
              </a:pPr>
              <a:r>
                <a:rPr lang="en-US" sz="1400" b="1" dirty="0">
                  <a:solidFill>
                    <a:srgbClr val="444E65"/>
                  </a:solidFill>
                  <a:latin typeface="Garamond" panose="02020404030301010803" pitchFamily="18" charset="0"/>
                </a:rPr>
                <a:t>WEATHER</a:t>
              </a:r>
              <a:r>
                <a:rPr lang="en-US" sz="1400" dirty="0" smtClean="0">
                  <a:solidFill>
                    <a:schemeClr val="tx1">
                      <a:lumMod val="75000"/>
                      <a:lumOff val="25000"/>
                    </a:schemeClr>
                  </a:solidFill>
                  <a:latin typeface="Garamond" panose="02020404030301010803" pitchFamily="18" charset="0"/>
                </a:rPr>
                <a:t> </a:t>
              </a:r>
              <a:r>
                <a:rPr lang="en-US" sz="1400" dirty="0">
                  <a:solidFill>
                    <a:schemeClr val="tx1">
                      <a:lumMod val="75000"/>
                      <a:lumOff val="25000"/>
                    </a:schemeClr>
                  </a:solidFill>
                  <a:latin typeface="Garamond" panose="02020404030301010803" pitchFamily="18" charset="0"/>
                </a:rPr>
                <a:t>is what you see outside on any particular </a:t>
              </a:r>
              <a:r>
                <a:rPr lang="en-US" sz="1400" dirty="0" smtClean="0">
                  <a:solidFill>
                    <a:schemeClr val="tx1">
                      <a:lumMod val="75000"/>
                      <a:lumOff val="25000"/>
                    </a:schemeClr>
                  </a:solidFill>
                  <a:latin typeface="Garamond" panose="02020404030301010803" pitchFamily="18" charset="0"/>
                </a:rPr>
                <a:t>day in terms of precipitation, temperature</a:t>
              </a:r>
              <a:r>
                <a:rPr lang="en-US" sz="1400" dirty="0">
                  <a:solidFill>
                    <a:schemeClr val="tx1">
                      <a:lumMod val="75000"/>
                      <a:lumOff val="25000"/>
                    </a:schemeClr>
                  </a:solidFill>
                  <a:latin typeface="Garamond" panose="02020404030301010803" pitchFamily="18" charset="0"/>
                </a:rPr>
                <a:t>, humidity, </a:t>
              </a:r>
              <a:r>
                <a:rPr lang="en-US" sz="1400" dirty="0" smtClean="0">
                  <a:solidFill>
                    <a:schemeClr val="tx1">
                      <a:lumMod val="75000"/>
                      <a:lumOff val="25000"/>
                    </a:schemeClr>
                  </a:solidFill>
                  <a:latin typeface="Garamond" panose="02020404030301010803" pitchFamily="18" charset="0"/>
                </a:rPr>
                <a:t>cloudiness</a:t>
              </a:r>
              <a:r>
                <a:rPr lang="en-US" sz="1400" dirty="0">
                  <a:solidFill>
                    <a:schemeClr val="tx1">
                      <a:lumMod val="75000"/>
                      <a:lumOff val="25000"/>
                    </a:schemeClr>
                  </a:solidFill>
                  <a:latin typeface="Garamond" panose="02020404030301010803" pitchFamily="18" charset="0"/>
                </a:rPr>
                <a:t>, </a:t>
              </a:r>
              <a:r>
                <a:rPr lang="en-US" sz="1400" dirty="0" smtClean="0">
                  <a:solidFill>
                    <a:schemeClr val="tx1">
                      <a:lumMod val="75000"/>
                      <a:lumOff val="25000"/>
                    </a:schemeClr>
                  </a:solidFill>
                  <a:latin typeface="Garamond" panose="02020404030301010803" pitchFamily="18" charset="0"/>
                </a:rPr>
                <a:t>visibility </a:t>
              </a:r>
              <a:r>
                <a:rPr lang="en-US" sz="1400" dirty="0">
                  <a:solidFill>
                    <a:schemeClr val="tx1">
                      <a:lumMod val="75000"/>
                      <a:lumOff val="25000"/>
                    </a:schemeClr>
                  </a:solidFill>
                  <a:latin typeface="Garamond" panose="02020404030301010803" pitchFamily="18" charset="0"/>
                </a:rPr>
                <a:t>and </a:t>
              </a:r>
              <a:r>
                <a:rPr lang="en-US" sz="1400" dirty="0" smtClean="0">
                  <a:solidFill>
                    <a:schemeClr val="tx1">
                      <a:lumMod val="75000"/>
                      <a:lumOff val="25000"/>
                    </a:schemeClr>
                  </a:solidFill>
                  <a:latin typeface="Garamond" panose="02020404030301010803" pitchFamily="18" charset="0"/>
                </a:rPr>
                <a:t>wind. </a:t>
              </a:r>
              <a:r>
                <a:rPr lang="en-US" sz="1400" b="1" dirty="0" smtClean="0">
                  <a:solidFill>
                    <a:srgbClr val="444E65"/>
                  </a:solidFill>
                  <a:latin typeface="Garamond" panose="02020404030301010803" pitchFamily="18" charset="0"/>
                </a:rPr>
                <a:t>CLIMATE</a:t>
              </a:r>
              <a:r>
                <a:rPr lang="en-US" sz="1400" dirty="0" smtClean="0">
                  <a:solidFill>
                    <a:schemeClr val="tx1">
                      <a:lumMod val="75000"/>
                      <a:lumOff val="25000"/>
                    </a:schemeClr>
                  </a:solidFill>
                  <a:latin typeface="Garamond" panose="02020404030301010803" pitchFamily="18" charset="0"/>
                </a:rPr>
                <a:t> </a:t>
              </a:r>
              <a:r>
                <a:rPr lang="en-US" sz="1400" dirty="0">
                  <a:solidFill>
                    <a:schemeClr val="tx1">
                      <a:lumMod val="75000"/>
                      <a:lumOff val="25000"/>
                    </a:schemeClr>
                  </a:solidFill>
                  <a:latin typeface="Garamond" panose="02020404030301010803" pitchFamily="18" charset="0"/>
                </a:rPr>
                <a:t>tells us </a:t>
              </a:r>
              <a:r>
                <a:rPr lang="en-US" sz="1400" dirty="0" smtClean="0">
                  <a:solidFill>
                    <a:schemeClr val="tx1">
                      <a:lumMod val="75000"/>
                      <a:lumOff val="25000"/>
                    </a:schemeClr>
                  </a:solidFill>
                  <a:latin typeface="Garamond" panose="02020404030301010803" pitchFamily="18" charset="0"/>
                </a:rPr>
                <a:t>the </a:t>
              </a:r>
              <a:r>
                <a:rPr lang="en-US" sz="1400" dirty="0">
                  <a:solidFill>
                    <a:schemeClr val="tx1">
                      <a:lumMod val="75000"/>
                      <a:lumOff val="25000"/>
                    </a:schemeClr>
                  </a:solidFill>
                  <a:latin typeface="Garamond" panose="02020404030301010803" pitchFamily="18" charset="0"/>
                </a:rPr>
                <a:t>average daily weather for an extended period of time (years, decades, centuries) at a </a:t>
              </a:r>
              <a:r>
                <a:rPr lang="en-US" sz="1400" dirty="0" smtClean="0">
                  <a:solidFill>
                    <a:schemeClr val="tx1">
                      <a:lumMod val="75000"/>
                      <a:lumOff val="25000"/>
                    </a:schemeClr>
                  </a:solidFill>
                  <a:latin typeface="Garamond" panose="02020404030301010803" pitchFamily="18" charset="0"/>
                </a:rPr>
                <a:t>certain </a:t>
              </a:r>
              <a:r>
                <a:rPr lang="en-US" sz="1400" dirty="0">
                  <a:solidFill>
                    <a:schemeClr val="tx1">
                      <a:lumMod val="75000"/>
                      <a:lumOff val="25000"/>
                    </a:schemeClr>
                  </a:solidFill>
                  <a:latin typeface="Garamond" panose="02020404030301010803" pitchFamily="18" charset="0"/>
                </a:rPr>
                <a:t>location. </a:t>
              </a:r>
            </a:p>
          </p:txBody>
        </p:sp>
        <p:sp>
          <p:nvSpPr>
            <p:cNvPr id="60" name="TextBox 59"/>
            <p:cNvSpPr txBox="1"/>
            <p:nvPr/>
          </p:nvSpPr>
          <p:spPr>
            <a:xfrm>
              <a:off x="150498" y="6847355"/>
              <a:ext cx="2834640" cy="1220847"/>
            </a:xfrm>
            <a:prstGeom prst="rect">
              <a:avLst/>
            </a:prstGeom>
            <a:noFill/>
          </p:spPr>
          <p:txBody>
            <a:bodyPr wrap="square" lIns="91440" rIns="91440" rtlCol="0" anchor="ctr" anchorCtr="0">
              <a:spAutoFit/>
            </a:bodyPr>
            <a:lstStyle/>
            <a:p>
              <a:pPr>
                <a:lnSpc>
                  <a:spcPts val="2200"/>
                </a:lnSpc>
              </a:pPr>
              <a:r>
                <a:rPr lang="en-US" sz="2000" b="0" dirty="0">
                  <a:solidFill>
                    <a:srgbClr val="444E65"/>
                  </a:solidFill>
                  <a:latin typeface="Calibri-Light"/>
                </a:rPr>
                <a:t>Weather </a:t>
              </a:r>
              <a:r>
                <a:rPr lang="en-US" sz="2000" b="0" dirty="0" smtClean="0">
                  <a:solidFill>
                    <a:srgbClr val="444E65"/>
                  </a:solidFill>
                  <a:latin typeface="Calibri-Light"/>
                </a:rPr>
                <a:t>and Climate </a:t>
              </a:r>
              <a:r>
                <a:rPr lang="en-US" sz="2000" b="0" dirty="0">
                  <a:solidFill>
                    <a:srgbClr val="444E65"/>
                  </a:solidFill>
                  <a:latin typeface="Calibri-Light"/>
                </a:rPr>
                <a:t>– </a:t>
              </a:r>
              <a:endParaRPr lang="en-US" sz="2000" b="0" dirty="0" smtClean="0">
                <a:solidFill>
                  <a:srgbClr val="444E65"/>
                </a:solidFill>
                <a:latin typeface="Calibri-Light"/>
              </a:endParaRPr>
            </a:p>
            <a:p>
              <a:pPr>
                <a:lnSpc>
                  <a:spcPts val="2200"/>
                </a:lnSpc>
              </a:pPr>
              <a:r>
                <a:rPr lang="en-US" sz="2000" b="0" dirty="0" smtClean="0">
                  <a:solidFill>
                    <a:srgbClr val="444E65"/>
                  </a:solidFill>
                  <a:latin typeface="Calibri-Light"/>
                </a:rPr>
                <a:t>What </a:t>
              </a:r>
              <a:r>
                <a:rPr lang="en-US" sz="2000" b="0" dirty="0">
                  <a:solidFill>
                    <a:srgbClr val="444E65"/>
                  </a:solidFill>
                  <a:latin typeface="Calibri-Light"/>
                </a:rPr>
                <a:t>i</a:t>
              </a:r>
              <a:r>
                <a:rPr lang="en-US" sz="2000" b="0" dirty="0" smtClean="0">
                  <a:solidFill>
                    <a:srgbClr val="444E65"/>
                  </a:solidFill>
                  <a:latin typeface="Calibri-Light"/>
                </a:rPr>
                <a:t>s </a:t>
              </a:r>
              <a:r>
                <a:rPr lang="en-US" sz="2000" b="0" dirty="0">
                  <a:solidFill>
                    <a:srgbClr val="444E65"/>
                  </a:solidFill>
                  <a:latin typeface="Calibri-Light"/>
                </a:rPr>
                <a:t>t</a:t>
              </a:r>
              <a:r>
                <a:rPr lang="en-US" sz="2000" b="0" dirty="0" smtClean="0">
                  <a:solidFill>
                    <a:srgbClr val="444E65"/>
                  </a:solidFill>
                  <a:latin typeface="Calibri-Light"/>
                </a:rPr>
                <a:t>he Difference</a:t>
              </a:r>
              <a:r>
                <a:rPr lang="en-US" sz="2000" b="0" dirty="0">
                  <a:solidFill>
                    <a:srgbClr val="444E65"/>
                  </a:solidFill>
                  <a:latin typeface="Calibri-Light"/>
                </a:rPr>
                <a:t>?</a:t>
              </a:r>
            </a:p>
          </p:txBody>
        </p:sp>
      </p:grpSp>
      <p:grpSp>
        <p:nvGrpSpPr>
          <p:cNvPr id="62" name="Group 61"/>
          <p:cNvGrpSpPr/>
          <p:nvPr userDrawn="1"/>
        </p:nvGrpSpPr>
        <p:grpSpPr>
          <a:xfrm>
            <a:off x="134373" y="7118952"/>
            <a:ext cx="3745516" cy="2709268"/>
            <a:chOff x="3842930" y="7125876"/>
            <a:chExt cx="3745516" cy="2709268"/>
          </a:xfrm>
        </p:grpSpPr>
        <p:sp>
          <p:nvSpPr>
            <p:cNvPr id="63" name="Rectangle 62"/>
            <p:cNvSpPr/>
            <p:nvPr/>
          </p:nvSpPr>
          <p:spPr>
            <a:xfrm>
              <a:off x="3888387" y="7125876"/>
              <a:ext cx="3700059" cy="2659198"/>
            </a:xfrm>
            <a:prstGeom prst="rect">
              <a:avLst/>
            </a:prstGeom>
            <a:solidFill>
              <a:srgbClr val="A3D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p:cNvGrpSpPr/>
            <p:nvPr/>
          </p:nvGrpSpPr>
          <p:grpSpPr>
            <a:xfrm>
              <a:off x="3842930" y="7132449"/>
              <a:ext cx="3689490" cy="2702695"/>
              <a:chOff x="3842930" y="7132449"/>
              <a:chExt cx="3689490" cy="2702695"/>
            </a:xfrm>
          </p:grpSpPr>
          <p:sp>
            <p:nvSpPr>
              <p:cNvPr id="65" name="TextBox 64"/>
              <p:cNvSpPr txBox="1"/>
              <p:nvPr/>
            </p:nvSpPr>
            <p:spPr>
              <a:xfrm>
                <a:off x="3842930" y="7132449"/>
                <a:ext cx="2794483" cy="400110"/>
              </a:xfrm>
              <a:prstGeom prst="rect">
                <a:avLst/>
              </a:prstGeom>
              <a:noFill/>
            </p:spPr>
            <p:txBody>
              <a:bodyPr wrap="none" lIns="91440" rIns="91440" rtlCol="0">
                <a:spAutoFit/>
              </a:bodyPr>
              <a:lstStyle/>
              <a:p>
                <a:r>
                  <a:rPr lang="en-US" sz="2000" b="0" dirty="0">
                    <a:solidFill>
                      <a:srgbClr val="595959"/>
                    </a:solidFill>
                    <a:latin typeface="Calibri-Light"/>
                  </a:rPr>
                  <a:t>What is Water Quality?</a:t>
                </a:r>
              </a:p>
            </p:txBody>
          </p:sp>
          <p:sp>
            <p:nvSpPr>
              <p:cNvPr id="66" name="TextBox 65"/>
              <p:cNvSpPr txBox="1"/>
              <p:nvPr/>
            </p:nvSpPr>
            <p:spPr>
              <a:xfrm>
                <a:off x="3874820" y="7441797"/>
                <a:ext cx="3657600" cy="2393347"/>
              </a:xfrm>
              <a:prstGeom prst="rect">
                <a:avLst/>
              </a:prstGeom>
              <a:noFill/>
            </p:spPr>
            <p:txBody>
              <a:bodyPr wrap="square" lIns="91440" rIns="91440" rtlCol="0" anchor="ctr" anchorCtr="0">
                <a:spAutoFit/>
              </a:bodyPr>
              <a:lstStyle/>
              <a:p>
                <a:pPr>
                  <a:lnSpc>
                    <a:spcPts val="1800"/>
                  </a:lnSpc>
                </a:pPr>
                <a:r>
                  <a:rPr lang="en-US" sz="1400" dirty="0" smtClean="0">
                    <a:solidFill>
                      <a:schemeClr val="tx1">
                        <a:lumMod val="75000"/>
                        <a:lumOff val="25000"/>
                      </a:schemeClr>
                    </a:solidFill>
                    <a:latin typeface="Garamond" panose="02020404030301010803" pitchFamily="18" charset="0"/>
                  </a:rPr>
                  <a:t>It</a:t>
                </a:r>
                <a:r>
                  <a:rPr lang="en-US" sz="1400" b="1" dirty="0" smtClean="0">
                    <a:solidFill>
                      <a:schemeClr val="tx1">
                        <a:lumMod val="75000"/>
                        <a:lumOff val="25000"/>
                      </a:schemeClr>
                    </a:solidFill>
                    <a:latin typeface="Garamond" panose="02020404030301010803" pitchFamily="18" charset="0"/>
                  </a:rPr>
                  <a:t> </a:t>
                </a:r>
                <a:r>
                  <a:rPr lang="en-US" sz="1400" dirty="0" smtClean="0">
                    <a:solidFill>
                      <a:schemeClr val="tx1">
                        <a:lumMod val="75000"/>
                        <a:lumOff val="25000"/>
                      </a:schemeClr>
                    </a:solidFill>
                    <a:latin typeface="Garamond" panose="02020404030301010803" pitchFamily="18" charset="0"/>
                  </a:rPr>
                  <a:t>describes the </a:t>
                </a:r>
                <a:r>
                  <a:rPr lang="en-US" sz="1400" b="1" dirty="0" smtClean="0">
                    <a:solidFill>
                      <a:srgbClr val="595959"/>
                    </a:solidFill>
                    <a:latin typeface="Garamond" panose="02020404030301010803" pitchFamily="18" charset="0"/>
                  </a:rPr>
                  <a:t>condition</a:t>
                </a:r>
                <a:r>
                  <a:rPr lang="en-US" sz="1400" dirty="0" smtClean="0">
                    <a:solidFill>
                      <a:schemeClr val="tx1">
                        <a:lumMod val="75000"/>
                        <a:lumOff val="25000"/>
                      </a:schemeClr>
                    </a:solidFill>
                    <a:latin typeface="Garamond" panose="02020404030301010803" pitchFamily="18" charset="0"/>
                  </a:rPr>
                  <a:t> of </a:t>
                </a:r>
                <a:r>
                  <a:rPr lang="en-US" sz="1400" b="1" dirty="0" smtClean="0">
                    <a:solidFill>
                      <a:srgbClr val="595959"/>
                    </a:solidFill>
                    <a:latin typeface="Garamond" panose="02020404030301010803" pitchFamily="18" charset="0"/>
                  </a:rPr>
                  <a:t>water</a:t>
                </a:r>
                <a:r>
                  <a:rPr lang="en-US" sz="1400" dirty="0" smtClean="0">
                    <a:solidFill>
                      <a:srgbClr val="595959"/>
                    </a:solidFill>
                    <a:latin typeface="Garamond" panose="02020404030301010803" pitchFamily="18" charset="0"/>
                  </a:rPr>
                  <a:t> </a:t>
                </a:r>
                <a:r>
                  <a:rPr lang="en-US" sz="1400" dirty="0" smtClean="0">
                    <a:solidFill>
                      <a:schemeClr val="tx1">
                        <a:lumMod val="75000"/>
                        <a:lumOff val="25000"/>
                      </a:schemeClr>
                    </a:solidFill>
                    <a:latin typeface="Garamond" panose="02020404030301010803" pitchFamily="18" charset="0"/>
                  </a:rPr>
                  <a:t>in terms of its </a:t>
                </a:r>
                <a:r>
                  <a:rPr lang="en-US" sz="1400" b="1" dirty="0" smtClean="0">
                    <a:solidFill>
                      <a:srgbClr val="595959"/>
                    </a:solidFill>
                    <a:latin typeface="Garamond" panose="02020404030301010803" pitchFamily="18" charset="0"/>
                  </a:rPr>
                  <a:t>chemical</a:t>
                </a:r>
                <a:r>
                  <a:rPr lang="en-US" sz="1400" dirty="0" smtClean="0">
                    <a:solidFill>
                      <a:schemeClr val="tx1">
                        <a:lumMod val="75000"/>
                        <a:lumOff val="25000"/>
                      </a:schemeClr>
                    </a:solidFill>
                    <a:latin typeface="Garamond" panose="02020404030301010803" pitchFamily="18" charset="0"/>
                  </a:rPr>
                  <a:t>, </a:t>
                </a:r>
                <a:r>
                  <a:rPr lang="en-US" sz="1400" b="1" dirty="0" smtClean="0">
                    <a:solidFill>
                      <a:srgbClr val="595959"/>
                    </a:solidFill>
                    <a:latin typeface="Garamond" panose="02020404030301010803" pitchFamily="18" charset="0"/>
                  </a:rPr>
                  <a:t>physical</a:t>
                </a:r>
                <a:r>
                  <a:rPr lang="en-US" sz="1400" dirty="0" smtClean="0">
                    <a:solidFill>
                      <a:schemeClr val="tx1">
                        <a:lumMod val="75000"/>
                        <a:lumOff val="25000"/>
                      </a:schemeClr>
                    </a:solidFill>
                    <a:latin typeface="Garamond" panose="02020404030301010803" pitchFamily="18" charset="0"/>
                  </a:rPr>
                  <a:t>, and </a:t>
                </a:r>
                <a:r>
                  <a:rPr lang="en-US" sz="1400" b="1" dirty="0" smtClean="0">
                    <a:solidFill>
                      <a:srgbClr val="595959"/>
                    </a:solidFill>
                    <a:latin typeface="Garamond" panose="02020404030301010803" pitchFamily="18" charset="0"/>
                  </a:rPr>
                  <a:t>biological</a:t>
                </a:r>
                <a:r>
                  <a:rPr lang="en-US" sz="1400" dirty="0" smtClean="0">
                    <a:solidFill>
                      <a:schemeClr val="tx1">
                        <a:lumMod val="75000"/>
                        <a:lumOff val="25000"/>
                      </a:schemeClr>
                    </a:solidFill>
                    <a:latin typeface="Garamond" panose="02020404030301010803" pitchFamily="18" charset="0"/>
                  </a:rPr>
                  <a:t> characteristics. Measuring water quality can include several factors such as water temperature, the amount of salt (or salinity), the concentration of nitrogen and phosphorus (nutrients), the concentration of dissolved oxygen, </a:t>
                </a:r>
                <a:r>
                  <a:rPr lang="en-US" sz="1400" dirty="0">
                    <a:solidFill>
                      <a:schemeClr val="tx1">
                        <a:lumMod val="75000"/>
                        <a:lumOff val="25000"/>
                      </a:schemeClr>
                    </a:solidFill>
                    <a:latin typeface="Garamond" panose="02020404030301010803" pitchFamily="18" charset="0"/>
                  </a:rPr>
                  <a:t>etc</a:t>
                </a:r>
                <a:r>
                  <a:rPr lang="en-US" sz="1400" dirty="0" smtClean="0">
                    <a:solidFill>
                      <a:schemeClr val="tx1">
                        <a:lumMod val="75000"/>
                        <a:lumOff val="25000"/>
                      </a:schemeClr>
                    </a:solidFill>
                    <a:latin typeface="Garamond" panose="02020404030301010803" pitchFamily="18" charset="0"/>
                  </a:rPr>
                  <a:t>. The quality of the water is usually evaluated in terms of its suitability for a specific purpose such as</a:t>
                </a:r>
                <a:r>
                  <a:rPr lang="en-US" sz="1400" baseline="0" dirty="0" smtClean="0">
                    <a:solidFill>
                      <a:schemeClr val="tx1">
                        <a:lumMod val="75000"/>
                        <a:lumOff val="25000"/>
                      </a:schemeClr>
                    </a:solidFill>
                    <a:latin typeface="Garamond" panose="02020404030301010803" pitchFamily="18" charset="0"/>
                  </a:rPr>
                  <a:t> </a:t>
                </a:r>
                <a:r>
                  <a:rPr lang="en-US" sz="1400" dirty="0" smtClean="0">
                    <a:solidFill>
                      <a:schemeClr val="tx1">
                        <a:lumMod val="75000"/>
                        <a:lumOff val="25000"/>
                      </a:schemeClr>
                    </a:solidFill>
                    <a:latin typeface="Garamond" panose="02020404030301010803" pitchFamily="18" charset="0"/>
                  </a:rPr>
                  <a:t>fishing, or swimming.</a:t>
                </a:r>
                <a:endParaRPr lang="en-US" sz="1400" dirty="0">
                  <a:solidFill>
                    <a:schemeClr val="tx1">
                      <a:lumMod val="75000"/>
                      <a:lumOff val="25000"/>
                    </a:schemeClr>
                  </a:solidFill>
                  <a:latin typeface="Garamond" panose="02020404030301010803" pitchFamily="18" charset="0"/>
                </a:endParaRPr>
              </a:p>
            </p:txBody>
          </p:sp>
        </p:grpSp>
      </p:grpSp>
      <p:sp>
        <p:nvSpPr>
          <p:cNvPr id="67" name="Text Placeholder 39"/>
          <p:cNvSpPr>
            <a:spLocks noGrp="1"/>
          </p:cNvSpPr>
          <p:nvPr>
            <p:ph type="body" sz="quarter" idx="10"/>
          </p:nvPr>
        </p:nvSpPr>
        <p:spPr>
          <a:xfrm>
            <a:off x="3840480" y="6907784"/>
            <a:ext cx="3840480" cy="246888"/>
          </a:xfrm>
          <a:prstGeom prst="rect">
            <a:avLst/>
          </a:prstGeom>
        </p:spPr>
        <p:txBody>
          <a:bodyPr/>
          <a:lstStyle>
            <a:lvl1pPr>
              <a:defRPr sz="1000">
                <a:solidFill>
                  <a:schemeClr val="bg1"/>
                </a:solidFill>
                <a:latin typeface="Garamond" panose="02020404030301010803" pitchFamily="18" charset="0"/>
              </a:defRPr>
            </a:lvl1pPr>
            <a:lvl2pPr>
              <a:defRPr sz="1000">
                <a:solidFill>
                  <a:schemeClr val="bg1"/>
                </a:solidFill>
                <a:latin typeface="Garamond" panose="02020404030301010803" pitchFamily="18" charset="0"/>
              </a:defRPr>
            </a:lvl2pPr>
            <a:lvl3pPr>
              <a:defRPr sz="1000">
                <a:solidFill>
                  <a:schemeClr val="bg1"/>
                </a:solidFill>
                <a:latin typeface="Garamond" panose="02020404030301010803" pitchFamily="18" charset="0"/>
              </a:defRPr>
            </a:lvl3pPr>
            <a:lvl4pPr>
              <a:defRPr sz="1000">
                <a:solidFill>
                  <a:schemeClr val="bg1"/>
                </a:solidFill>
                <a:latin typeface="Garamond" panose="02020404030301010803" pitchFamily="18" charset="0"/>
              </a:defRPr>
            </a:lvl4pPr>
            <a:lvl5pPr>
              <a:defRPr sz="1000">
                <a:solidFill>
                  <a:schemeClr val="bg1"/>
                </a:solidFill>
                <a:latin typeface="Garamond" panose="02020404030301010803" pitchFamily="18" charset="0"/>
              </a:defRPr>
            </a:lvl5pPr>
          </a:lstStyle>
          <a:p>
            <a:pPr lvl="0"/>
            <a:r>
              <a:rPr lang="en-US" dirty="0" smtClean="0"/>
              <a:t>Click to edit Master text styles</a:t>
            </a:r>
            <a:endParaRPr lang="en-US" dirty="0"/>
          </a:p>
        </p:txBody>
      </p:sp>
      <p:grpSp>
        <p:nvGrpSpPr>
          <p:cNvPr id="33" name="Group 32"/>
          <p:cNvGrpSpPr/>
          <p:nvPr userDrawn="1"/>
        </p:nvGrpSpPr>
        <p:grpSpPr>
          <a:xfrm>
            <a:off x="2897521" y="6690145"/>
            <a:ext cx="4654299" cy="240085"/>
            <a:chOff x="2870888" y="6690145"/>
            <a:chExt cx="4654299" cy="240085"/>
          </a:xfrm>
        </p:grpSpPr>
        <p:grpSp>
          <p:nvGrpSpPr>
            <p:cNvPr id="34" name="Group 33"/>
            <p:cNvGrpSpPr/>
            <p:nvPr userDrawn="1"/>
          </p:nvGrpSpPr>
          <p:grpSpPr>
            <a:xfrm>
              <a:off x="6343799" y="6695748"/>
              <a:ext cx="1181388" cy="230832"/>
              <a:chOff x="401307" y="4746753"/>
              <a:chExt cx="1181388" cy="230832"/>
            </a:xfrm>
          </p:grpSpPr>
          <p:sp>
            <p:nvSpPr>
              <p:cNvPr id="48" name="TextBox 47"/>
              <p:cNvSpPr txBox="1"/>
              <p:nvPr/>
            </p:nvSpPr>
            <p:spPr>
              <a:xfrm>
                <a:off x="641412" y="4746753"/>
                <a:ext cx="941283" cy="230832"/>
              </a:xfrm>
              <a:prstGeom prst="rect">
                <a:avLst/>
              </a:prstGeom>
              <a:noFill/>
            </p:spPr>
            <p:txBody>
              <a:bodyPr wrap="none" rtlCol="0">
                <a:spAutoFit/>
              </a:bodyPr>
              <a:lstStyle/>
              <a:p>
                <a:r>
                  <a:rPr lang="en-US" sz="900" b="1" dirty="0" smtClean="0">
                    <a:solidFill>
                      <a:schemeClr val="bg1">
                        <a:lumMod val="95000"/>
                      </a:schemeClr>
                    </a:solidFill>
                    <a:latin typeface="Arial" panose="020B0604020202020204" pitchFamily="34" charset="0"/>
                    <a:cs typeface="Arial" panose="020B0604020202020204" pitchFamily="34" charset="0"/>
                  </a:rPr>
                  <a:t>Not Changing</a:t>
                </a:r>
              </a:p>
            </p:txBody>
          </p:sp>
          <p:grpSp>
            <p:nvGrpSpPr>
              <p:cNvPr id="49" name="Group 48"/>
              <p:cNvGrpSpPr/>
              <p:nvPr/>
            </p:nvGrpSpPr>
            <p:grpSpPr>
              <a:xfrm>
                <a:off x="401307" y="4793336"/>
                <a:ext cx="274320" cy="137160"/>
                <a:chOff x="401307" y="4793336"/>
                <a:chExt cx="274320" cy="137160"/>
              </a:xfrm>
            </p:grpSpPr>
            <p:sp>
              <p:nvSpPr>
                <p:cNvPr id="50" name="Rectangle 49"/>
                <p:cNvSpPr>
                  <a:spLocks/>
                </p:cNvSpPr>
                <p:nvPr/>
              </p:nvSpPr>
              <p:spPr>
                <a:xfrm>
                  <a:off x="401307" y="4793336"/>
                  <a:ext cx="274320" cy="1371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cxnSp>
              <p:nvCxnSpPr>
                <p:cNvPr id="51" name="Straight Connector 50"/>
                <p:cNvCxnSpPr/>
                <p:nvPr/>
              </p:nvCxnSpPr>
              <p:spPr>
                <a:xfrm>
                  <a:off x="499800" y="4871088"/>
                  <a:ext cx="91440" cy="0"/>
                </a:xfrm>
                <a:prstGeom prst="line">
                  <a:avLst/>
                </a:prstGeom>
                <a:ln w="19050">
                  <a:solidFill>
                    <a:srgbClr val="444E65"/>
                  </a:solidFill>
                </a:ln>
              </p:spPr>
              <p:style>
                <a:lnRef idx="1">
                  <a:schemeClr val="accent1"/>
                </a:lnRef>
                <a:fillRef idx="0">
                  <a:schemeClr val="accent1"/>
                </a:fillRef>
                <a:effectRef idx="0">
                  <a:schemeClr val="accent1"/>
                </a:effectRef>
                <a:fontRef idx="minor">
                  <a:schemeClr val="tx1"/>
                </a:fontRef>
              </p:style>
            </p:cxnSp>
          </p:grpSp>
        </p:grpSp>
        <p:grpSp>
          <p:nvGrpSpPr>
            <p:cNvPr id="35" name="Group 34"/>
            <p:cNvGrpSpPr/>
            <p:nvPr userDrawn="1"/>
          </p:nvGrpSpPr>
          <p:grpSpPr>
            <a:xfrm>
              <a:off x="4229817" y="6690145"/>
              <a:ext cx="1067696" cy="230832"/>
              <a:chOff x="409193" y="4598048"/>
              <a:chExt cx="1067696" cy="230832"/>
            </a:xfrm>
          </p:grpSpPr>
          <p:sp>
            <p:nvSpPr>
              <p:cNvPr id="44" name="TextBox 43"/>
              <p:cNvSpPr txBox="1"/>
              <p:nvPr/>
            </p:nvSpPr>
            <p:spPr>
              <a:xfrm>
                <a:off x="651022" y="4598048"/>
                <a:ext cx="825867" cy="230832"/>
              </a:xfrm>
              <a:prstGeom prst="rect">
                <a:avLst/>
              </a:prstGeom>
              <a:noFill/>
            </p:spPr>
            <p:txBody>
              <a:bodyPr wrap="none" rtlCol="0">
                <a:spAutoFit/>
              </a:bodyPr>
              <a:lstStyle/>
              <a:p>
                <a:r>
                  <a:rPr lang="en-US" sz="900" b="1" dirty="0" smtClean="0">
                    <a:solidFill>
                      <a:schemeClr val="bg1">
                        <a:lumMod val="95000"/>
                      </a:schemeClr>
                    </a:solidFill>
                    <a:latin typeface="Arial" panose="020B0604020202020204" pitchFamily="34" charset="0"/>
                    <a:cs typeface="Arial" panose="020B0604020202020204" pitchFamily="34" charset="0"/>
                  </a:rPr>
                  <a:t>Increasing  </a:t>
                </a:r>
                <a:endParaRPr lang="en-US" sz="900" b="1" dirty="0">
                  <a:solidFill>
                    <a:schemeClr val="bg1">
                      <a:lumMod val="95000"/>
                    </a:schemeClr>
                  </a:solidFill>
                  <a:latin typeface="Arial" panose="020B0604020202020204" pitchFamily="34" charset="0"/>
                  <a:cs typeface="Arial" panose="020B0604020202020204" pitchFamily="34" charset="0"/>
                </a:endParaRPr>
              </a:p>
            </p:txBody>
          </p:sp>
          <p:grpSp>
            <p:nvGrpSpPr>
              <p:cNvPr id="45" name="Group 44"/>
              <p:cNvGrpSpPr/>
              <p:nvPr/>
            </p:nvGrpSpPr>
            <p:grpSpPr>
              <a:xfrm>
                <a:off x="409193" y="4635797"/>
                <a:ext cx="274320" cy="153888"/>
                <a:chOff x="409193" y="4635797"/>
                <a:chExt cx="274320" cy="153888"/>
              </a:xfrm>
            </p:grpSpPr>
            <p:sp>
              <p:nvSpPr>
                <p:cNvPr id="46" name="Rectangle 45"/>
                <p:cNvSpPr>
                  <a:spLocks/>
                </p:cNvSpPr>
                <p:nvPr/>
              </p:nvSpPr>
              <p:spPr>
                <a:xfrm>
                  <a:off x="409193" y="4646301"/>
                  <a:ext cx="274320" cy="137160"/>
                </a:xfrm>
                <a:prstGeom prst="rect">
                  <a:avLst/>
                </a:prstGeom>
                <a:solidFill>
                  <a:srgbClr val="247B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7" name="TextBox 46"/>
                <p:cNvSpPr txBox="1"/>
                <p:nvPr/>
              </p:nvSpPr>
              <p:spPr>
                <a:xfrm>
                  <a:off x="485258" y="4635797"/>
                  <a:ext cx="115416" cy="153888"/>
                </a:xfrm>
                <a:prstGeom prst="rect">
                  <a:avLst/>
                </a:prstGeom>
                <a:noFill/>
              </p:spPr>
              <p:txBody>
                <a:bodyPr wrap="none" lIns="0" tIns="0" rIns="0" bIns="0" rtlCol="0">
                  <a:spAutoFit/>
                </a:bodyPr>
                <a:lstStyle/>
                <a:p>
                  <a:r>
                    <a:rPr lang="en-US" sz="1000" b="1" dirty="0" smtClean="0">
                      <a:solidFill>
                        <a:schemeClr val="bg1"/>
                      </a:solidFill>
                      <a:latin typeface="Calibri" panose="020F0502020204030204" pitchFamily="34" charset="0"/>
                    </a:rPr>
                    <a:t>↑</a:t>
                  </a:r>
                  <a:endParaRPr lang="en-US" sz="1000" b="1" dirty="0">
                    <a:solidFill>
                      <a:schemeClr val="bg1"/>
                    </a:solidFill>
                  </a:endParaRPr>
                </a:p>
              </p:txBody>
            </p:sp>
          </p:grpSp>
        </p:grpSp>
        <p:grpSp>
          <p:nvGrpSpPr>
            <p:cNvPr id="36" name="Group 35"/>
            <p:cNvGrpSpPr/>
            <p:nvPr userDrawn="1"/>
          </p:nvGrpSpPr>
          <p:grpSpPr>
            <a:xfrm>
              <a:off x="5266070" y="6699398"/>
              <a:ext cx="1078002" cy="230832"/>
              <a:chOff x="398702" y="4942658"/>
              <a:chExt cx="1078002" cy="230832"/>
            </a:xfrm>
          </p:grpSpPr>
          <p:sp>
            <p:nvSpPr>
              <p:cNvPr id="40" name="TextBox 39"/>
              <p:cNvSpPr txBox="1"/>
              <p:nvPr/>
            </p:nvSpPr>
            <p:spPr>
              <a:xfrm>
                <a:off x="638013" y="4942658"/>
                <a:ext cx="838691" cy="230832"/>
              </a:xfrm>
              <a:prstGeom prst="rect">
                <a:avLst/>
              </a:prstGeom>
              <a:noFill/>
            </p:spPr>
            <p:txBody>
              <a:bodyPr wrap="none" rtlCol="0">
                <a:spAutoFit/>
              </a:bodyPr>
              <a:lstStyle/>
              <a:p>
                <a:r>
                  <a:rPr lang="en-US" sz="900" b="1" dirty="0" smtClean="0">
                    <a:solidFill>
                      <a:schemeClr val="bg1">
                        <a:lumMod val="95000"/>
                      </a:schemeClr>
                    </a:solidFill>
                    <a:latin typeface="Arial" panose="020B0604020202020204" pitchFamily="34" charset="0"/>
                    <a:cs typeface="Arial" panose="020B0604020202020204" pitchFamily="34" charset="0"/>
                  </a:rPr>
                  <a:t>Decreasing </a:t>
                </a:r>
                <a:endParaRPr lang="en-US" sz="900" b="1" dirty="0">
                  <a:solidFill>
                    <a:schemeClr val="bg1">
                      <a:lumMod val="95000"/>
                    </a:schemeClr>
                  </a:solidFill>
                  <a:latin typeface="Arial" panose="020B0604020202020204" pitchFamily="34" charset="0"/>
                  <a:cs typeface="Arial" panose="020B0604020202020204" pitchFamily="34" charset="0"/>
                </a:endParaRPr>
              </a:p>
            </p:txBody>
          </p:sp>
          <p:grpSp>
            <p:nvGrpSpPr>
              <p:cNvPr id="41" name="Group 40"/>
              <p:cNvGrpSpPr/>
              <p:nvPr/>
            </p:nvGrpSpPr>
            <p:grpSpPr>
              <a:xfrm>
                <a:off x="398702" y="4984397"/>
                <a:ext cx="274320" cy="153888"/>
                <a:chOff x="398702" y="4984397"/>
                <a:chExt cx="274320" cy="153888"/>
              </a:xfrm>
            </p:grpSpPr>
            <p:sp>
              <p:nvSpPr>
                <p:cNvPr id="42" name="Rectangle 41"/>
                <p:cNvSpPr>
                  <a:spLocks/>
                </p:cNvSpPr>
                <p:nvPr/>
              </p:nvSpPr>
              <p:spPr>
                <a:xfrm>
                  <a:off x="398702" y="4988112"/>
                  <a:ext cx="274320" cy="137160"/>
                </a:xfrm>
                <a:prstGeom prst="rect">
                  <a:avLst/>
                </a:prstGeom>
                <a:solidFill>
                  <a:srgbClr val="A3D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3" name="TextBox 42"/>
                <p:cNvSpPr txBox="1"/>
                <p:nvPr/>
              </p:nvSpPr>
              <p:spPr>
                <a:xfrm flipV="1">
                  <a:off x="491087" y="4984397"/>
                  <a:ext cx="115416" cy="153888"/>
                </a:xfrm>
                <a:prstGeom prst="rect">
                  <a:avLst/>
                </a:prstGeom>
                <a:noFill/>
              </p:spPr>
              <p:txBody>
                <a:bodyPr wrap="none" lIns="0" tIns="0" rIns="0" bIns="0" rtlCol="0">
                  <a:spAutoFit/>
                </a:bodyPr>
                <a:lstStyle/>
                <a:p>
                  <a:r>
                    <a:rPr lang="en-US" sz="1000" b="1" dirty="0" smtClean="0">
                      <a:solidFill>
                        <a:schemeClr val="bg1"/>
                      </a:solidFill>
                      <a:latin typeface="Calibri" panose="020F0502020204030204" pitchFamily="34" charset="0"/>
                    </a:rPr>
                    <a:t>↑</a:t>
                  </a:r>
                  <a:endParaRPr lang="en-US" sz="1000" b="1" dirty="0">
                    <a:solidFill>
                      <a:schemeClr val="bg1"/>
                    </a:solidFill>
                  </a:endParaRPr>
                </a:p>
              </p:txBody>
            </p:sp>
          </p:grpSp>
        </p:grpSp>
        <p:grpSp>
          <p:nvGrpSpPr>
            <p:cNvPr id="37" name="Group 36"/>
            <p:cNvGrpSpPr/>
            <p:nvPr userDrawn="1"/>
          </p:nvGrpSpPr>
          <p:grpSpPr>
            <a:xfrm>
              <a:off x="2870888" y="6698742"/>
              <a:ext cx="1324178" cy="230832"/>
              <a:chOff x="409192" y="4607987"/>
              <a:chExt cx="1324178" cy="230832"/>
            </a:xfrm>
          </p:grpSpPr>
          <p:sp>
            <p:nvSpPr>
              <p:cNvPr id="38" name="TextBox 37"/>
              <p:cNvSpPr txBox="1"/>
              <p:nvPr/>
            </p:nvSpPr>
            <p:spPr>
              <a:xfrm>
                <a:off x="651022" y="4607987"/>
                <a:ext cx="1082348" cy="230832"/>
              </a:xfrm>
              <a:prstGeom prst="rect">
                <a:avLst/>
              </a:prstGeom>
              <a:noFill/>
            </p:spPr>
            <p:txBody>
              <a:bodyPr wrap="none" lIns="91440" tIns="45720" rIns="91440" bIns="45720" rtlCol="0">
                <a:spAutoFit/>
              </a:bodyPr>
              <a:lstStyle/>
              <a:p>
                <a:r>
                  <a:rPr lang="en-US" sz="900" b="1" dirty="0" smtClean="0">
                    <a:solidFill>
                      <a:schemeClr val="bg1">
                        <a:lumMod val="95000"/>
                      </a:schemeClr>
                    </a:solidFill>
                    <a:latin typeface="Arial" panose="020B0604020202020204" pitchFamily="34" charset="0"/>
                    <a:cs typeface="Arial" panose="020B0604020202020204" pitchFamily="34" charset="0"/>
                  </a:rPr>
                  <a:t>Insufficient Data</a:t>
                </a:r>
                <a:endParaRPr lang="en-US" sz="900" b="1" dirty="0">
                  <a:solidFill>
                    <a:schemeClr val="bg1">
                      <a:lumMod val="95000"/>
                    </a:schemeClr>
                  </a:solidFill>
                  <a:latin typeface="Arial" panose="020B0604020202020204" pitchFamily="34" charset="0"/>
                  <a:cs typeface="Arial" panose="020B0604020202020204" pitchFamily="34" charset="0"/>
                </a:endParaRPr>
              </a:p>
            </p:txBody>
          </p:sp>
          <p:sp>
            <p:nvSpPr>
              <p:cNvPr id="39" name="Rectangle 38"/>
              <p:cNvSpPr>
                <a:spLocks/>
              </p:cNvSpPr>
              <p:nvPr/>
            </p:nvSpPr>
            <p:spPr>
              <a:xfrm>
                <a:off x="409192" y="4651064"/>
                <a:ext cx="274320" cy="137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lumMod val="65000"/>
                      </a:schemeClr>
                    </a:solidFill>
                  </a:rPr>
                  <a:t>X</a:t>
                </a:r>
                <a:endParaRPr lang="en-US" sz="900" dirty="0">
                  <a:solidFill>
                    <a:schemeClr val="bg1">
                      <a:lumMod val="65000"/>
                    </a:schemeClr>
                  </a:solidFill>
                </a:endParaRPr>
              </a:p>
            </p:txBody>
          </p:sp>
        </p:grpSp>
      </p:grpSp>
    </p:spTree>
    <p:extLst>
      <p:ext uri="{BB962C8B-B14F-4D97-AF65-F5344CB8AC3E}">
        <p14:creationId xmlns:p14="http://schemas.microsoft.com/office/powerpoint/2010/main" val="19996539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Three">
    <p:spTree>
      <p:nvGrpSpPr>
        <p:cNvPr id="1" name=""/>
        <p:cNvGrpSpPr/>
        <p:nvPr/>
      </p:nvGrpSpPr>
      <p:grpSpPr>
        <a:xfrm>
          <a:off x="0" y="0"/>
          <a:ext cx="0" cy="0"/>
          <a:chOff x="0" y="0"/>
          <a:chExt cx="0" cy="0"/>
        </a:xfrm>
      </p:grpSpPr>
      <p:pic>
        <p:nvPicPr>
          <p:cNvPr id="26" name="Picture 25"/>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68001" y="265889"/>
            <a:ext cx="7406640" cy="1847893"/>
          </a:xfrm>
          <a:prstGeom prst="rect">
            <a:avLst/>
          </a:prstGeom>
        </p:spPr>
      </p:pic>
      <p:sp>
        <p:nvSpPr>
          <p:cNvPr id="27" name="Rectangle 26"/>
          <p:cNvSpPr/>
          <p:nvPr userDrawn="1"/>
        </p:nvSpPr>
        <p:spPr>
          <a:xfrm>
            <a:off x="157856" y="260380"/>
            <a:ext cx="7406640" cy="1847088"/>
          </a:xfrm>
          <a:prstGeom prst="rect">
            <a:avLst/>
          </a:prstGeom>
          <a:solidFill>
            <a:srgbClr val="444E6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128288" y="309615"/>
            <a:ext cx="7406640" cy="182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Calibri-Light"/>
                <a:ea typeface="Verdana" panose="020B0604030504040204" pitchFamily="34" charset="0"/>
                <a:cs typeface="Verdana" panose="020B0604030504040204" pitchFamily="34" charset="0"/>
              </a:rPr>
              <a:t>Weather can have a major impact on water quality </a:t>
            </a:r>
            <a:r>
              <a:rPr lang="en-US" sz="2400" b="1" dirty="0" smtClean="0">
                <a:solidFill>
                  <a:schemeClr val="bg1"/>
                </a:solidFill>
                <a:latin typeface="+mj-lt"/>
                <a:ea typeface="Verdana" panose="020B0604030504040204" pitchFamily="34" charset="0"/>
                <a:cs typeface="Verdana" panose="020B0604030504040204" pitchFamily="34" charset="0"/>
              </a:rPr>
              <a:t>–</a:t>
            </a:r>
          </a:p>
          <a:p>
            <a:r>
              <a:rPr lang="en-US" b="1" dirty="0">
                <a:solidFill>
                  <a:schemeClr val="bg1"/>
                </a:solidFill>
                <a:latin typeface="+mj-lt"/>
                <a:ea typeface="Verdana" panose="020B0604030504040204" pitchFamily="34" charset="0"/>
                <a:cs typeface="Verdana" panose="020B0604030504040204" pitchFamily="34" charset="0"/>
              </a:rPr>
              <a:t>Weather data helps scientists and managers understand water circulation patterns, plant growth, shellfish </a:t>
            </a:r>
            <a:r>
              <a:rPr lang="en-US" b="1" dirty="0" smtClean="0">
                <a:solidFill>
                  <a:schemeClr val="bg1"/>
                </a:solidFill>
                <a:latin typeface="+mj-lt"/>
                <a:ea typeface="Verdana" panose="020B0604030504040204" pitchFamily="34" charset="0"/>
                <a:cs typeface="Verdana" panose="020B0604030504040204" pitchFamily="34" charset="0"/>
              </a:rPr>
              <a:t>and fish </a:t>
            </a:r>
            <a:r>
              <a:rPr lang="en-US" b="1" dirty="0">
                <a:solidFill>
                  <a:schemeClr val="bg1"/>
                </a:solidFill>
                <a:latin typeface="+mj-lt"/>
                <a:ea typeface="Verdana" panose="020B0604030504040204" pitchFamily="34" charset="0"/>
                <a:cs typeface="Verdana" panose="020B0604030504040204" pitchFamily="34" charset="0"/>
              </a:rPr>
              <a:t>distribution, storm frequency </a:t>
            </a:r>
            <a:r>
              <a:rPr lang="en-US" b="1" dirty="0" smtClean="0">
                <a:solidFill>
                  <a:schemeClr val="bg1"/>
                </a:solidFill>
                <a:latin typeface="+mj-lt"/>
                <a:ea typeface="Verdana" panose="020B0604030504040204" pitchFamily="34" charset="0"/>
                <a:cs typeface="Verdana" panose="020B0604030504040204" pitchFamily="34" charset="0"/>
              </a:rPr>
              <a:t>and </a:t>
            </a:r>
            <a:r>
              <a:rPr lang="en-US" b="1" dirty="0">
                <a:solidFill>
                  <a:schemeClr val="bg1"/>
                </a:solidFill>
                <a:latin typeface="+mj-lt"/>
                <a:ea typeface="Verdana" panose="020B0604030504040204" pitchFamily="34" charset="0"/>
                <a:cs typeface="Verdana" panose="020B0604030504040204" pitchFamily="34" charset="0"/>
              </a:rPr>
              <a:t>intensity </a:t>
            </a:r>
            <a:r>
              <a:rPr lang="en-US" b="1" dirty="0" smtClean="0">
                <a:solidFill>
                  <a:schemeClr val="bg1"/>
                </a:solidFill>
                <a:latin typeface="+mj-lt"/>
                <a:ea typeface="Verdana" panose="020B0604030504040204" pitchFamily="34" charset="0"/>
                <a:cs typeface="Verdana" panose="020B0604030504040204" pitchFamily="34" charset="0"/>
              </a:rPr>
              <a:t>and </a:t>
            </a:r>
            <a:r>
              <a:rPr lang="en-US" b="1" dirty="0">
                <a:solidFill>
                  <a:schemeClr val="bg1"/>
                </a:solidFill>
                <a:latin typeface="+mj-lt"/>
                <a:ea typeface="Verdana" panose="020B0604030504040204" pitchFamily="34" charset="0"/>
                <a:cs typeface="Verdana" panose="020B0604030504040204" pitchFamily="34" charset="0"/>
              </a:rPr>
              <a:t>much more…</a:t>
            </a:r>
          </a:p>
          <a:p>
            <a:endParaRPr lang="en-US" sz="2400" b="1" dirty="0" smtClean="0">
              <a:solidFill>
                <a:schemeClr val="bg1"/>
              </a:solidFill>
              <a:latin typeface="+mj-lt"/>
              <a:ea typeface="Verdana" panose="020B0604030504040204" pitchFamily="34" charset="0"/>
              <a:cs typeface="Verdana" panose="020B0604030504040204" pitchFamily="34" charset="0"/>
            </a:endParaRPr>
          </a:p>
          <a:p>
            <a:endParaRPr lang="en-US" sz="2400" b="1" dirty="0">
              <a:solidFill>
                <a:schemeClr val="bg1"/>
              </a:solidFill>
              <a:latin typeface="+mj-lt"/>
              <a:ea typeface="Verdana" panose="020B0604030504040204" pitchFamily="34" charset="0"/>
              <a:cs typeface="Verdana" panose="020B0604030504040204" pitchFamily="34" charset="0"/>
            </a:endParaRPr>
          </a:p>
        </p:txBody>
      </p:sp>
      <p:sp>
        <p:nvSpPr>
          <p:cNvPr id="31" name="Isosceles Triangle 30"/>
          <p:cNvSpPr/>
          <p:nvPr userDrawn="1"/>
        </p:nvSpPr>
        <p:spPr>
          <a:xfrm>
            <a:off x="221835" y="2505473"/>
            <a:ext cx="182880" cy="182880"/>
          </a:xfrm>
          <a:prstGeom prst="triangle">
            <a:avLst/>
          </a:prstGeom>
          <a:solidFill>
            <a:srgbClr val="247B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p:cNvSpPr/>
          <p:nvPr userDrawn="1"/>
        </p:nvSpPr>
        <p:spPr>
          <a:xfrm flipV="1">
            <a:off x="1153383" y="2531577"/>
            <a:ext cx="182880" cy="182880"/>
          </a:xfrm>
          <a:prstGeom prst="triangle">
            <a:avLst/>
          </a:prstGeom>
          <a:solidFill>
            <a:srgbClr val="A3D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Connector 32"/>
          <p:cNvCxnSpPr/>
          <p:nvPr userDrawn="1"/>
        </p:nvCxnSpPr>
        <p:spPr>
          <a:xfrm>
            <a:off x="2174460" y="2607311"/>
            <a:ext cx="182880" cy="0"/>
          </a:xfrm>
          <a:prstGeom prst="line">
            <a:avLst/>
          </a:prstGeom>
          <a:ln w="28575">
            <a:solidFill>
              <a:srgbClr val="444E65"/>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userDrawn="1"/>
        </p:nvSpPr>
        <p:spPr>
          <a:xfrm>
            <a:off x="316593" y="2471402"/>
            <a:ext cx="772969" cy="246221"/>
          </a:xfrm>
          <a:prstGeom prst="rect">
            <a:avLst/>
          </a:prstGeom>
          <a:noFill/>
        </p:spPr>
        <p:txBody>
          <a:bodyPr wrap="none" rtlCol="0">
            <a:spAutoFit/>
          </a:bodyPr>
          <a:lstStyle/>
          <a:p>
            <a:r>
              <a:rPr lang="en-US" sz="1000" dirty="0" smtClean="0">
                <a:solidFill>
                  <a:schemeClr val="tx1">
                    <a:lumMod val="65000"/>
                    <a:lumOff val="35000"/>
                  </a:schemeClr>
                </a:solidFill>
                <a:latin typeface="Arial" panose="020B0604020202020204" pitchFamily="34" charset="0"/>
                <a:cs typeface="Arial" panose="020B0604020202020204" pitchFamily="34" charset="0"/>
              </a:rPr>
              <a:t>Increasing</a:t>
            </a:r>
            <a:endParaRPr lang="en-US" sz="1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5" name="TextBox 34"/>
          <p:cNvSpPr txBox="1"/>
          <p:nvPr userDrawn="1"/>
        </p:nvSpPr>
        <p:spPr>
          <a:xfrm>
            <a:off x="1273004" y="2480035"/>
            <a:ext cx="830677" cy="246221"/>
          </a:xfrm>
          <a:prstGeom prst="rect">
            <a:avLst/>
          </a:prstGeom>
          <a:noFill/>
        </p:spPr>
        <p:txBody>
          <a:bodyPr wrap="none" rtlCol="0">
            <a:spAutoFit/>
          </a:bodyPr>
          <a:lstStyle/>
          <a:p>
            <a:r>
              <a:rPr lang="en-US" sz="1000" dirty="0" smtClean="0">
                <a:solidFill>
                  <a:schemeClr val="tx1">
                    <a:lumMod val="65000"/>
                    <a:lumOff val="35000"/>
                  </a:schemeClr>
                </a:solidFill>
                <a:latin typeface="Arial" panose="020B0604020202020204" pitchFamily="34" charset="0"/>
                <a:cs typeface="Arial" panose="020B0604020202020204" pitchFamily="34" charset="0"/>
              </a:rPr>
              <a:t>Decreasing</a:t>
            </a:r>
            <a:endParaRPr lang="en-US" sz="1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6" name="TextBox 35"/>
          <p:cNvSpPr txBox="1"/>
          <p:nvPr userDrawn="1"/>
        </p:nvSpPr>
        <p:spPr>
          <a:xfrm>
            <a:off x="2319240" y="2474320"/>
            <a:ext cx="716863" cy="246221"/>
          </a:xfrm>
          <a:prstGeom prst="rect">
            <a:avLst/>
          </a:prstGeom>
          <a:noFill/>
        </p:spPr>
        <p:txBody>
          <a:bodyPr wrap="none" rtlCol="0">
            <a:spAutoFit/>
          </a:bodyPr>
          <a:lstStyle/>
          <a:p>
            <a:r>
              <a:rPr lang="en-US" sz="1000" dirty="0" smtClean="0">
                <a:solidFill>
                  <a:schemeClr val="tx1">
                    <a:lumMod val="65000"/>
                    <a:lumOff val="35000"/>
                  </a:schemeClr>
                </a:solidFill>
                <a:latin typeface="Arial" panose="020B0604020202020204" pitchFamily="34" charset="0"/>
                <a:cs typeface="Arial" panose="020B0604020202020204" pitchFamily="34" charset="0"/>
              </a:rPr>
              <a:t>No Trend</a:t>
            </a:r>
            <a:endParaRPr lang="en-US" sz="1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7" name="TextBox 36"/>
          <p:cNvSpPr txBox="1"/>
          <p:nvPr userDrawn="1"/>
        </p:nvSpPr>
        <p:spPr>
          <a:xfrm>
            <a:off x="3109593" y="2476773"/>
            <a:ext cx="1098378" cy="246221"/>
          </a:xfrm>
          <a:prstGeom prst="rect">
            <a:avLst/>
          </a:prstGeom>
          <a:noFill/>
        </p:spPr>
        <p:txBody>
          <a:bodyPr wrap="none" rtlCol="0">
            <a:spAutoFit/>
          </a:bodyPr>
          <a:lstStyle/>
          <a:p>
            <a:r>
              <a:rPr lang="en-US" sz="1000" dirty="0" smtClean="0">
                <a:solidFill>
                  <a:schemeClr val="tx1">
                    <a:lumMod val="65000"/>
                    <a:lumOff val="35000"/>
                  </a:schemeClr>
                </a:solidFill>
                <a:latin typeface="Arial" panose="020B0604020202020204" pitchFamily="34" charset="0"/>
                <a:cs typeface="Arial" panose="020B0604020202020204" pitchFamily="34" charset="0"/>
              </a:rPr>
              <a:t>Insufficient Data</a:t>
            </a:r>
            <a:endParaRPr lang="en-US" sz="1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8" name="TextBox 37"/>
          <p:cNvSpPr txBox="1"/>
          <p:nvPr userDrawn="1"/>
        </p:nvSpPr>
        <p:spPr>
          <a:xfrm>
            <a:off x="2969452" y="2442973"/>
            <a:ext cx="290464" cy="615553"/>
          </a:xfrm>
          <a:prstGeom prst="rect">
            <a:avLst/>
          </a:prstGeom>
          <a:noFill/>
        </p:spPr>
        <p:txBody>
          <a:bodyPr wrap="none" rtlCol="0">
            <a:spAutoFit/>
          </a:bodyPr>
          <a:lstStyle/>
          <a:p>
            <a:r>
              <a:rPr lang="en-US" sz="1600" dirty="0">
                <a:solidFill>
                  <a:schemeClr val="tx1">
                    <a:lumMod val="75000"/>
                    <a:lumOff val="25000"/>
                  </a:schemeClr>
                </a:solidFill>
              </a:rPr>
              <a:t>X</a:t>
            </a:r>
          </a:p>
          <a:p>
            <a:endParaRPr lang="en-US" dirty="0">
              <a:solidFill>
                <a:schemeClr val="tx1">
                  <a:lumMod val="75000"/>
                  <a:lumOff val="25000"/>
                </a:schemeClr>
              </a:solidFill>
            </a:endParaRPr>
          </a:p>
        </p:txBody>
      </p:sp>
      <p:sp>
        <p:nvSpPr>
          <p:cNvPr id="39" name="Isosceles Triangle 38"/>
          <p:cNvSpPr/>
          <p:nvPr userDrawn="1"/>
        </p:nvSpPr>
        <p:spPr>
          <a:xfrm>
            <a:off x="231303" y="6352946"/>
            <a:ext cx="182880" cy="182880"/>
          </a:xfrm>
          <a:prstGeom prst="triangle">
            <a:avLst/>
          </a:prstGeom>
          <a:solidFill>
            <a:srgbClr val="247B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Isosceles Triangle 39"/>
          <p:cNvSpPr/>
          <p:nvPr userDrawn="1"/>
        </p:nvSpPr>
        <p:spPr>
          <a:xfrm flipV="1">
            <a:off x="1162851" y="6379050"/>
            <a:ext cx="182880" cy="182880"/>
          </a:xfrm>
          <a:prstGeom prst="triangle">
            <a:avLst/>
          </a:prstGeom>
          <a:solidFill>
            <a:srgbClr val="A3D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userDrawn="1"/>
        </p:nvSpPr>
        <p:spPr>
          <a:xfrm>
            <a:off x="326061" y="6326495"/>
            <a:ext cx="772969" cy="246221"/>
          </a:xfrm>
          <a:prstGeom prst="rect">
            <a:avLst/>
          </a:prstGeom>
          <a:noFill/>
        </p:spPr>
        <p:txBody>
          <a:bodyPr wrap="none" rtlCol="0">
            <a:spAutoFit/>
          </a:bodyPr>
          <a:lstStyle/>
          <a:p>
            <a:r>
              <a:rPr lang="en-US" sz="1000" dirty="0" smtClean="0">
                <a:solidFill>
                  <a:schemeClr val="tx1">
                    <a:lumMod val="65000"/>
                    <a:lumOff val="35000"/>
                  </a:schemeClr>
                </a:solidFill>
                <a:latin typeface="Arial" panose="020B0604020202020204" pitchFamily="34" charset="0"/>
                <a:cs typeface="Arial" panose="020B0604020202020204" pitchFamily="34" charset="0"/>
              </a:rPr>
              <a:t>Increasing</a:t>
            </a:r>
            <a:endParaRPr lang="en-US" sz="1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2" name="TextBox 41"/>
          <p:cNvSpPr txBox="1"/>
          <p:nvPr userDrawn="1"/>
        </p:nvSpPr>
        <p:spPr>
          <a:xfrm>
            <a:off x="1282472" y="6327508"/>
            <a:ext cx="830677" cy="246221"/>
          </a:xfrm>
          <a:prstGeom prst="rect">
            <a:avLst/>
          </a:prstGeom>
          <a:noFill/>
        </p:spPr>
        <p:txBody>
          <a:bodyPr wrap="none" rtlCol="0">
            <a:spAutoFit/>
          </a:bodyPr>
          <a:lstStyle/>
          <a:p>
            <a:r>
              <a:rPr lang="en-US" sz="1000" dirty="0" smtClean="0">
                <a:solidFill>
                  <a:schemeClr val="tx1">
                    <a:lumMod val="65000"/>
                    <a:lumOff val="35000"/>
                  </a:schemeClr>
                </a:solidFill>
                <a:latin typeface="Arial" panose="020B0604020202020204" pitchFamily="34" charset="0"/>
                <a:cs typeface="Arial" panose="020B0604020202020204" pitchFamily="34" charset="0"/>
              </a:rPr>
              <a:t>Decreasing</a:t>
            </a:r>
            <a:endParaRPr lang="en-US" sz="1000"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43" name="Straight Connector 42"/>
          <p:cNvCxnSpPr/>
          <p:nvPr userDrawn="1"/>
        </p:nvCxnSpPr>
        <p:spPr>
          <a:xfrm>
            <a:off x="2183928" y="6464309"/>
            <a:ext cx="182880" cy="0"/>
          </a:xfrm>
          <a:prstGeom prst="line">
            <a:avLst/>
          </a:prstGeom>
          <a:ln w="28575">
            <a:solidFill>
              <a:srgbClr val="444E65"/>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userDrawn="1"/>
        </p:nvSpPr>
        <p:spPr>
          <a:xfrm>
            <a:off x="2328708" y="6321793"/>
            <a:ext cx="716863" cy="246221"/>
          </a:xfrm>
          <a:prstGeom prst="rect">
            <a:avLst/>
          </a:prstGeom>
          <a:noFill/>
        </p:spPr>
        <p:txBody>
          <a:bodyPr wrap="none" rtlCol="0">
            <a:spAutoFit/>
          </a:bodyPr>
          <a:lstStyle/>
          <a:p>
            <a:r>
              <a:rPr lang="en-US" sz="1000" dirty="0" smtClean="0">
                <a:solidFill>
                  <a:schemeClr val="tx1">
                    <a:lumMod val="65000"/>
                    <a:lumOff val="35000"/>
                  </a:schemeClr>
                </a:solidFill>
                <a:latin typeface="Arial" panose="020B0604020202020204" pitchFamily="34" charset="0"/>
                <a:cs typeface="Arial" panose="020B0604020202020204" pitchFamily="34" charset="0"/>
              </a:rPr>
              <a:t>No Trend</a:t>
            </a:r>
            <a:endParaRPr lang="en-US" sz="1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5" name="TextBox 44"/>
          <p:cNvSpPr txBox="1"/>
          <p:nvPr userDrawn="1"/>
        </p:nvSpPr>
        <p:spPr>
          <a:xfrm>
            <a:off x="2968488" y="6275477"/>
            <a:ext cx="282210" cy="615553"/>
          </a:xfrm>
          <a:prstGeom prst="rect">
            <a:avLst/>
          </a:prstGeom>
          <a:noFill/>
        </p:spPr>
        <p:txBody>
          <a:bodyPr wrap="square" rtlCol="0">
            <a:spAutoFit/>
          </a:bodyPr>
          <a:lstStyle/>
          <a:p>
            <a:r>
              <a:rPr lang="en-US" sz="1600" dirty="0">
                <a:solidFill>
                  <a:schemeClr val="tx1">
                    <a:lumMod val="75000"/>
                    <a:lumOff val="25000"/>
                  </a:schemeClr>
                </a:solidFill>
              </a:rPr>
              <a:t>X</a:t>
            </a:r>
          </a:p>
          <a:p>
            <a:endParaRPr lang="en-US" dirty="0">
              <a:solidFill>
                <a:schemeClr val="tx1">
                  <a:lumMod val="75000"/>
                  <a:lumOff val="25000"/>
                </a:schemeClr>
              </a:solidFill>
            </a:endParaRPr>
          </a:p>
        </p:txBody>
      </p:sp>
      <p:sp>
        <p:nvSpPr>
          <p:cNvPr id="46" name="TextBox 45"/>
          <p:cNvSpPr txBox="1"/>
          <p:nvPr userDrawn="1"/>
        </p:nvSpPr>
        <p:spPr>
          <a:xfrm>
            <a:off x="3138111" y="6328329"/>
            <a:ext cx="1098378" cy="246221"/>
          </a:xfrm>
          <a:prstGeom prst="rect">
            <a:avLst/>
          </a:prstGeom>
          <a:noFill/>
        </p:spPr>
        <p:txBody>
          <a:bodyPr wrap="none" rtlCol="0">
            <a:spAutoFit/>
          </a:bodyPr>
          <a:lstStyle/>
          <a:p>
            <a:r>
              <a:rPr lang="en-US" sz="1000" dirty="0" smtClean="0">
                <a:solidFill>
                  <a:schemeClr val="tx1">
                    <a:lumMod val="65000"/>
                    <a:lumOff val="35000"/>
                  </a:schemeClr>
                </a:solidFill>
                <a:latin typeface="Arial" panose="020B0604020202020204" pitchFamily="34" charset="0"/>
                <a:cs typeface="Arial" panose="020B0604020202020204" pitchFamily="34" charset="0"/>
              </a:rPr>
              <a:t>Insufficient Data</a:t>
            </a:r>
            <a:endParaRPr lang="en-US" sz="1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7" name="Text Placeholder 100"/>
          <p:cNvSpPr>
            <a:spLocks noGrp="1"/>
          </p:cNvSpPr>
          <p:nvPr>
            <p:ph type="body" sz="quarter" idx="10"/>
          </p:nvPr>
        </p:nvSpPr>
        <p:spPr>
          <a:xfrm>
            <a:off x="146304" y="5696712"/>
            <a:ext cx="2057400" cy="256032"/>
          </a:xfrm>
          <a:prstGeom prst="rect">
            <a:avLst/>
          </a:prstGeom>
        </p:spPr>
        <p:txBody>
          <a:bodyPr/>
          <a:lstStyle>
            <a:lvl1pPr marL="0" indent="0">
              <a:buNone/>
              <a:defRPr sz="1000">
                <a:solidFill>
                  <a:srgbClr val="7F7F7F"/>
                </a:solidFill>
                <a:latin typeface="Garamond" panose="02020404030301010803" pitchFamily="18" charset="0"/>
              </a:defRPr>
            </a:lvl1pPr>
            <a:lvl2pPr>
              <a:defRPr sz="1000">
                <a:latin typeface="Garamond" panose="02020404030301010803" pitchFamily="18" charset="0"/>
              </a:defRPr>
            </a:lvl2pPr>
            <a:lvl3pPr>
              <a:defRPr sz="1000">
                <a:latin typeface="Garamond" panose="02020404030301010803" pitchFamily="18" charset="0"/>
              </a:defRPr>
            </a:lvl3pPr>
            <a:lvl4pPr>
              <a:defRPr sz="1000">
                <a:latin typeface="Garamond" panose="02020404030301010803" pitchFamily="18" charset="0"/>
              </a:defRPr>
            </a:lvl4pPr>
            <a:lvl5pPr>
              <a:defRPr sz="1000">
                <a:latin typeface="Garamond" panose="02020404030301010803" pitchFamily="18" charset="0"/>
              </a:defRPr>
            </a:lvl5pPr>
          </a:lstStyle>
          <a:p>
            <a:pPr lvl="0"/>
            <a:r>
              <a:rPr lang="en-US" dirty="0" smtClean="0"/>
              <a:t>Click to edit Master text styles</a:t>
            </a:r>
            <a:endParaRPr lang="en-US" dirty="0"/>
          </a:p>
        </p:txBody>
      </p:sp>
      <p:sp>
        <p:nvSpPr>
          <p:cNvPr id="48" name="Text Placeholder 102"/>
          <p:cNvSpPr>
            <a:spLocks noGrp="1"/>
          </p:cNvSpPr>
          <p:nvPr>
            <p:ph type="body" sz="quarter" idx="11"/>
          </p:nvPr>
        </p:nvSpPr>
        <p:spPr>
          <a:xfrm>
            <a:off x="118872" y="9537192"/>
            <a:ext cx="2057400" cy="256032"/>
          </a:xfrm>
          <a:prstGeom prst="rect">
            <a:avLst/>
          </a:prstGeom>
        </p:spPr>
        <p:txBody>
          <a:bodyPr/>
          <a:lstStyle>
            <a:lvl1pPr marL="0" indent="0">
              <a:buNone/>
              <a:defRPr sz="1000">
                <a:solidFill>
                  <a:srgbClr val="7F7F7F"/>
                </a:solidFill>
                <a:latin typeface="Garamond" panose="02020404030301010803" pitchFamily="18" charset="0"/>
              </a:defRPr>
            </a:lvl1pPr>
            <a:lvl2pPr>
              <a:defRPr sz="1000">
                <a:solidFill>
                  <a:srgbClr val="7F7F7F"/>
                </a:solidFill>
                <a:latin typeface="Garamond" panose="02020404030301010803" pitchFamily="18" charset="0"/>
              </a:defRPr>
            </a:lvl2pPr>
            <a:lvl3pPr>
              <a:defRPr sz="1000">
                <a:solidFill>
                  <a:srgbClr val="7F7F7F"/>
                </a:solidFill>
                <a:latin typeface="Garamond" panose="02020404030301010803" pitchFamily="18" charset="0"/>
              </a:defRPr>
            </a:lvl3pPr>
            <a:lvl4pPr>
              <a:defRPr sz="1000">
                <a:solidFill>
                  <a:srgbClr val="7F7F7F"/>
                </a:solidFill>
                <a:latin typeface="Garamond" panose="02020404030301010803" pitchFamily="18" charset="0"/>
              </a:defRPr>
            </a:lvl4pPr>
            <a:lvl5pPr>
              <a:defRPr sz="1000">
                <a:solidFill>
                  <a:srgbClr val="7F7F7F"/>
                </a:solidFill>
                <a:latin typeface="Garamond" panose="02020404030301010803" pitchFamily="18" charset="0"/>
              </a:defRPr>
            </a:lvl5pPr>
          </a:lstStyle>
          <a:p>
            <a:pPr lvl="0"/>
            <a:r>
              <a:rPr lang="en-US" dirty="0" smtClean="0"/>
              <a:t>Click to edit Master text styles</a:t>
            </a:r>
            <a:endParaRPr lang="en-US" dirty="0"/>
          </a:p>
        </p:txBody>
      </p:sp>
      <p:sp>
        <p:nvSpPr>
          <p:cNvPr id="49" name="Text Placeholder 104"/>
          <p:cNvSpPr>
            <a:spLocks noGrp="1"/>
          </p:cNvSpPr>
          <p:nvPr>
            <p:ph type="body" sz="quarter" idx="12"/>
          </p:nvPr>
        </p:nvSpPr>
        <p:spPr>
          <a:xfrm>
            <a:off x="4983293" y="2539175"/>
            <a:ext cx="2560320" cy="2011680"/>
          </a:xfrm>
          <a:prstGeom prst="rect">
            <a:avLst/>
          </a:prstGeom>
        </p:spPr>
        <p:txBody>
          <a:bodyPr/>
          <a:lstStyle>
            <a:lvl1pPr marL="0" indent="0">
              <a:buNone/>
              <a:defRPr sz="1400">
                <a:solidFill>
                  <a:srgbClr val="404040"/>
                </a:solidFill>
                <a:latin typeface="Garamond" panose="02020404030301010803" pitchFamily="18" charset="0"/>
              </a:defRPr>
            </a:lvl1pPr>
            <a:lvl2pPr marL="388620" indent="0">
              <a:buNone/>
              <a:defRPr sz="1400">
                <a:latin typeface="Garamond" panose="02020404030301010803" pitchFamily="18" charset="0"/>
              </a:defRPr>
            </a:lvl2pPr>
            <a:lvl3pPr marL="777240" indent="0">
              <a:buNone/>
              <a:defRPr sz="1400">
                <a:latin typeface="Garamond" panose="02020404030301010803" pitchFamily="18" charset="0"/>
              </a:defRPr>
            </a:lvl3pPr>
            <a:lvl4pPr marL="1165860" indent="0">
              <a:buNone/>
              <a:defRPr sz="1400">
                <a:latin typeface="Garamond" panose="02020404030301010803" pitchFamily="18" charset="0"/>
              </a:defRPr>
            </a:lvl4pPr>
            <a:lvl5pPr marL="1554480" indent="0">
              <a:buNone/>
              <a:defRPr sz="1400">
                <a:latin typeface="Garamond" panose="02020404030301010803" pitchFamily="18" charset="0"/>
              </a:defRPr>
            </a:lvl5pPr>
          </a:lstStyle>
          <a:p>
            <a:pPr lvl="0"/>
            <a:r>
              <a:rPr lang="en-US" dirty="0" smtClean="0"/>
              <a:t>Click to edit Master text styles</a:t>
            </a:r>
          </a:p>
        </p:txBody>
      </p:sp>
      <p:sp>
        <p:nvSpPr>
          <p:cNvPr id="50" name="Text Placeholder 106"/>
          <p:cNvSpPr>
            <a:spLocks noGrp="1"/>
          </p:cNvSpPr>
          <p:nvPr>
            <p:ph type="body" sz="quarter" idx="13"/>
          </p:nvPr>
        </p:nvSpPr>
        <p:spPr>
          <a:xfrm>
            <a:off x="4983293" y="6389808"/>
            <a:ext cx="2560320" cy="2011680"/>
          </a:xfrm>
          <a:prstGeom prst="rect">
            <a:avLst/>
          </a:prstGeom>
        </p:spPr>
        <p:txBody>
          <a:bodyPr/>
          <a:lstStyle>
            <a:lvl1pPr marL="0" indent="0">
              <a:buNone/>
              <a:defRPr sz="1400">
                <a:solidFill>
                  <a:srgbClr val="404040"/>
                </a:solidFill>
                <a:latin typeface="Garamond" panose="02020404030301010803" pitchFamily="18" charset="0"/>
              </a:defRPr>
            </a:lvl1pPr>
            <a:lvl2pPr marL="388620" indent="0">
              <a:buNone/>
              <a:defRPr sz="1400">
                <a:latin typeface="Garamond" panose="02020404030301010803" pitchFamily="18" charset="0"/>
              </a:defRPr>
            </a:lvl2pPr>
            <a:lvl3pPr marL="777240" indent="0">
              <a:buNone/>
              <a:defRPr sz="1400">
                <a:latin typeface="Garamond" panose="02020404030301010803" pitchFamily="18" charset="0"/>
              </a:defRPr>
            </a:lvl3pPr>
            <a:lvl4pPr marL="1165860" indent="0">
              <a:buNone/>
              <a:defRPr sz="1400">
                <a:latin typeface="Garamond" panose="02020404030301010803" pitchFamily="18" charset="0"/>
              </a:defRPr>
            </a:lvl4pPr>
            <a:lvl5pPr marL="1554480" indent="0">
              <a:buNone/>
              <a:defRPr sz="1400">
                <a:latin typeface="Garamond" panose="02020404030301010803" pitchFamily="18" charset="0"/>
              </a:defRPr>
            </a:lvl5pPr>
          </a:lstStyle>
          <a:p>
            <a:pPr lvl="0"/>
            <a:r>
              <a:rPr lang="en-US" dirty="0" smtClean="0"/>
              <a:t>Click to edit Master text styles</a:t>
            </a:r>
          </a:p>
        </p:txBody>
      </p:sp>
      <p:sp>
        <p:nvSpPr>
          <p:cNvPr id="51" name="Text Placeholder 109"/>
          <p:cNvSpPr>
            <a:spLocks noGrp="1"/>
          </p:cNvSpPr>
          <p:nvPr>
            <p:ph type="body" sz="quarter" idx="14"/>
          </p:nvPr>
        </p:nvSpPr>
        <p:spPr>
          <a:xfrm>
            <a:off x="137160" y="2130552"/>
            <a:ext cx="2441448" cy="402336"/>
          </a:xfrm>
          <a:prstGeom prst="rect">
            <a:avLst/>
          </a:prstGeom>
        </p:spPr>
        <p:txBody>
          <a:bodyPr/>
          <a:lstStyle>
            <a:lvl1pPr marL="0" indent="0">
              <a:buNone/>
              <a:defRPr sz="2000" b="1">
                <a:solidFill>
                  <a:srgbClr val="444E65"/>
                </a:solidFill>
                <a:latin typeface="+mj-lt"/>
              </a:defRPr>
            </a:lvl1pPr>
          </a:lstStyle>
          <a:p>
            <a:pPr lvl="0"/>
            <a:r>
              <a:rPr lang="en-US" dirty="0" smtClean="0"/>
              <a:t>Click to edit Master text styles</a:t>
            </a:r>
            <a:endParaRPr lang="en-US" dirty="0"/>
          </a:p>
        </p:txBody>
      </p:sp>
      <p:sp>
        <p:nvSpPr>
          <p:cNvPr id="52" name="Text Placeholder 111"/>
          <p:cNvSpPr>
            <a:spLocks noGrp="1"/>
          </p:cNvSpPr>
          <p:nvPr>
            <p:ph type="body" sz="quarter" idx="15"/>
          </p:nvPr>
        </p:nvSpPr>
        <p:spPr>
          <a:xfrm>
            <a:off x="137160" y="5980176"/>
            <a:ext cx="2798064" cy="402336"/>
          </a:xfrm>
          <a:prstGeom prst="rect">
            <a:avLst/>
          </a:prstGeom>
        </p:spPr>
        <p:txBody>
          <a:bodyPr/>
          <a:lstStyle>
            <a:lvl1pPr marL="0" indent="0">
              <a:buNone/>
              <a:defRPr sz="2000">
                <a:latin typeface="+mj-lt"/>
              </a:defRPr>
            </a:lvl1pPr>
            <a:lvl2pPr marL="388620" indent="0">
              <a:buNone/>
              <a:defRPr/>
            </a:lvl2pPr>
            <a:lvl3pPr marL="777240" indent="0">
              <a:buNone/>
              <a:defRPr/>
            </a:lvl3pPr>
            <a:lvl4pPr marL="1165860" indent="0">
              <a:buNone/>
              <a:defRPr/>
            </a:lvl4pPr>
            <a:lvl5pPr marL="1554480" indent="0">
              <a:buNone/>
              <a:defRPr/>
            </a:lvl5pPr>
          </a:lstStyle>
          <a:p>
            <a:pPr lvl="0"/>
            <a:r>
              <a:rPr lang="en-US" dirty="0" smtClean="0"/>
              <a:t>Click to edit Master text styles</a:t>
            </a:r>
            <a:endParaRPr lang="en-US" dirty="0"/>
          </a:p>
        </p:txBody>
      </p:sp>
      <p:sp>
        <p:nvSpPr>
          <p:cNvPr id="53" name="Picture Placeholder 117"/>
          <p:cNvSpPr>
            <a:spLocks noGrp="1"/>
          </p:cNvSpPr>
          <p:nvPr>
            <p:ph type="pic" sz="quarter" idx="16"/>
          </p:nvPr>
        </p:nvSpPr>
        <p:spPr>
          <a:xfrm>
            <a:off x="0" y="2542032"/>
            <a:ext cx="4919472" cy="3273552"/>
          </a:xfrm>
          <a:prstGeom prst="rect">
            <a:avLst/>
          </a:prstGeom>
        </p:spPr>
        <p:txBody>
          <a:bodyPr/>
          <a:lstStyle/>
          <a:p>
            <a:endParaRPr lang="en-US"/>
          </a:p>
        </p:txBody>
      </p:sp>
      <p:sp>
        <p:nvSpPr>
          <p:cNvPr id="54" name="Picture Placeholder 119"/>
          <p:cNvSpPr>
            <a:spLocks noGrp="1"/>
          </p:cNvSpPr>
          <p:nvPr>
            <p:ph type="pic" sz="quarter" idx="17"/>
          </p:nvPr>
        </p:nvSpPr>
        <p:spPr>
          <a:xfrm>
            <a:off x="0" y="6391656"/>
            <a:ext cx="4919472" cy="3273552"/>
          </a:xfrm>
          <a:prstGeom prst="rect">
            <a:avLst/>
          </a:prstGeom>
        </p:spPr>
        <p:txBody>
          <a:bodyPr/>
          <a:lstStyle/>
          <a:p>
            <a:endParaRPr lang="en-US"/>
          </a:p>
        </p:txBody>
      </p:sp>
      <p:pic>
        <p:nvPicPr>
          <p:cNvPr id="55" name="Picture 54"/>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5755392" y="4831829"/>
            <a:ext cx="631767" cy="914400"/>
          </a:xfrm>
          <a:prstGeom prst="rect">
            <a:avLst/>
          </a:prstGeom>
        </p:spPr>
      </p:pic>
      <p:pic>
        <p:nvPicPr>
          <p:cNvPr id="56" name="Picture 55"/>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5755392" y="8535597"/>
            <a:ext cx="685800" cy="1097280"/>
          </a:xfrm>
          <a:prstGeom prst="rect">
            <a:avLst/>
          </a:prstGeom>
        </p:spPr>
      </p:pic>
    </p:spTree>
    <p:extLst>
      <p:ext uri="{BB962C8B-B14F-4D97-AF65-F5344CB8AC3E}">
        <p14:creationId xmlns:p14="http://schemas.microsoft.com/office/powerpoint/2010/main" val="12301463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Four">
    <p:spTree>
      <p:nvGrpSpPr>
        <p:cNvPr id="1" name=""/>
        <p:cNvGrpSpPr/>
        <p:nvPr/>
      </p:nvGrpSpPr>
      <p:grpSpPr>
        <a:xfrm>
          <a:off x="0" y="0"/>
          <a:ext cx="0" cy="0"/>
          <a:chOff x="0" y="0"/>
          <a:chExt cx="0" cy="0"/>
        </a:xfrm>
      </p:grpSpPr>
      <p:grpSp>
        <p:nvGrpSpPr>
          <p:cNvPr id="48" name="Group 47"/>
          <p:cNvGrpSpPr/>
          <p:nvPr userDrawn="1"/>
        </p:nvGrpSpPr>
        <p:grpSpPr>
          <a:xfrm>
            <a:off x="181346" y="8559519"/>
            <a:ext cx="2468880" cy="1228392"/>
            <a:chOff x="5243605" y="8525238"/>
            <a:chExt cx="2468880" cy="1228392"/>
          </a:xfrm>
        </p:grpSpPr>
        <p:sp>
          <p:nvSpPr>
            <p:cNvPr id="53" name="Rectangle 52"/>
            <p:cNvSpPr/>
            <p:nvPr/>
          </p:nvSpPr>
          <p:spPr>
            <a:xfrm>
              <a:off x="5243605" y="8564910"/>
              <a:ext cx="2468880" cy="1188720"/>
            </a:xfrm>
            <a:prstGeom prst="rect">
              <a:avLst/>
            </a:prstGeom>
            <a:solidFill>
              <a:srgbClr val="D9D9D9">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p:cNvSpPr txBox="1"/>
            <p:nvPr/>
          </p:nvSpPr>
          <p:spPr>
            <a:xfrm>
              <a:off x="5734447" y="8525238"/>
              <a:ext cx="1608133" cy="307777"/>
            </a:xfrm>
            <a:prstGeom prst="rect">
              <a:avLst/>
            </a:prstGeom>
            <a:noFill/>
          </p:spPr>
          <p:txBody>
            <a:bodyPr wrap="none" rtlCol="0">
              <a:spAutoFit/>
            </a:bodyPr>
            <a:lstStyle/>
            <a:p>
              <a:r>
                <a:rPr lang="en-US" sz="1400" b="0" dirty="0">
                  <a:solidFill>
                    <a:srgbClr val="444E65"/>
                  </a:solidFill>
                  <a:latin typeface="Calibri-Light"/>
                </a:rPr>
                <a:t>Have Questions? </a:t>
              </a:r>
            </a:p>
          </p:txBody>
        </p:sp>
      </p:grpSp>
      <p:grpSp>
        <p:nvGrpSpPr>
          <p:cNvPr id="56" name="Group 55"/>
          <p:cNvGrpSpPr/>
          <p:nvPr userDrawn="1"/>
        </p:nvGrpSpPr>
        <p:grpSpPr>
          <a:xfrm>
            <a:off x="2625282" y="8552950"/>
            <a:ext cx="2651760" cy="1235426"/>
            <a:chOff x="72300" y="8511993"/>
            <a:chExt cx="2651760" cy="1235426"/>
          </a:xfrm>
        </p:grpSpPr>
        <p:sp>
          <p:nvSpPr>
            <p:cNvPr id="57" name="Rectangle 56"/>
            <p:cNvSpPr/>
            <p:nvPr/>
          </p:nvSpPr>
          <p:spPr>
            <a:xfrm>
              <a:off x="148695" y="8558699"/>
              <a:ext cx="2468880" cy="1188720"/>
            </a:xfrm>
            <a:prstGeom prst="rect">
              <a:avLst/>
            </a:prstGeom>
            <a:solidFill>
              <a:srgbClr val="D9D9D9">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a:off x="626433" y="8511993"/>
              <a:ext cx="1535998" cy="338554"/>
            </a:xfrm>
            <a:prstGeom prst="rect">
              <a:avLst/>
            </a:prstGeom>
            <a:noFill/>
          </p:spPr>
          <p:txBody>
            <a:bodyPr wrap="none" lIns="91440" rIns="91440" rtlCol="0">
              <a:spAutoFit/>
            </a:bodyPr>
            <a:lstStyle/>
            <a:p>
              <a:r>
                <a:rPr lang="en-US" sz="1400" b="0" dirty="0" smtClean="0">
                  <a:solidFill>
                    <a:srgbClr val="444E65"/>
                  </a:solidFill>
                  <a:latin typeface="Calibri-Light"/>
                </a:rPr>
                <a:t>For Stakeholder</a:t>
              </a:r>
              <a:r>
                <a:rPr lang="en-US" sz="1600" b="1" dirty="0" smtClean="0">
                  <a:solidFill>
                    <a:srgbClr val="444E65"/>
                  </a:solidFill>
                  <a:latin typeface="+mj-lt"/>
                </a:rPr>
                <a:t>s</a:t>
              </a:r>
              <a:endParaRPr lang="en-US" sz="1600" b="1" dirty="0">
                <a:solidFill>
                  <a:srgbClr val="444E65"/>
                </a:solidFill>
                <a:latin typeface="+mj-lt"/>
              </a:endParaRPr>
            </a:p>
          </p:txBody>
        </p:sp>
        <p:sp>
          <p:nvSpPr>
            <p:cNvPr id="59" name="TextBox 58"/>
            <p:cNvSpPr txBox="1"/>
            <p:nvPr/>
          </p:nvSpPr>
          <p:spPr>
            <a:xfrm>
              <a:off x="72300" y="8742968"/>
              <a:ext cx="2651760" cy="914400"/>
            </a:xfrm>
            <a:prstGeom prst="rect">
              <a:avLst/>
            </a:prstGeom>
            <a:noFill/>
          </p:spPr>
          <p:txBody>
            <a:bodyPr wrap="square" lIns="91440" rIns="91440" rtlCol="0">
              <a:noAutofit/>
            </a:bodyPr>
            <a:lstStyle/>
            <a:p>
              <a:pPr algn="ctr">
                <a:lnSpc>
                  <a:spcPts val="1800"/>
                </a:lnSpc>
              </a:pPr>
              <a:r>
                <a:rPr lang="en-US" sz="1400" dirty="0" smtClean="0">
                  <a:solidFill>
                    <a:schemeClr val="tx1">
                      <a:lumMod val="65000"/>
                      <a:lumOff val="35000"/>
                    </a:schemeClr>
                  </a:solidFill>
                  <a:latin typeface="Garamond" panose="02020404030301010803" pitchFamily="18" charset="0"/>
                </a:rPr>
                <a:t>Access data at the SWMP </a:t>
              </a:r>
              <a:r>
                <a:rPr lang="en-US" sz="1400" dirty="0">
                  <a:solidFill>
                    <a:schemeClr val="tx1">
                      <a:lumMod val="65000"/>
                      <a:lumOff val="35000"/>
                    </a:schemeClr>
                  </a:solidFill>
                  <a:latin typeface="Garamond" panose="02020404030301010803" pitchFamily="18" charset="0"/>
                </a:rPr>
                <a:t>Graphing Application </a:t>
              </a:r>
              <a:r>
                <a:rPr lang="en-US" sz="1400" dirty="0" smtClean="0">
                  <a:solidFill>
                    <a:schemeClr val="tx1">
                      <a:lumMod val="65000"/>
                      <a:lumOff val="35000"/>
                    </a:schemeClr>
                  </a:solidFill>
                  <a:latin typeface="Garamond" panose="02020404030301010803" pitchFamily="18" charset="0"/>
                </a:rPr>
                <a:t>website: </a:t>
              </a:r>
              <a:r>
                <a:rPr lang="en-US" sz="1400" b="1" dirty="0" smtClean="0">
                  <a:solidFill>
                    <a:srgbClr val="595959"/>
                  </a:solidFill>
                  <a:latin typeface="Garamond" panose="02020404030301010803" pitchFamily="18" charset="0"/>
                </a:rPr>
                <a:t>https://coast.noaa.gov/swmp/</a:t>
              </a:r>
              <a:endParaRPr lang="en-US" sz="1400" b="1" dirty="0">
                <a:solidFill>
                  <a:srgbClr val="595959"/>
                </a:solidFill>
                <a:latin typeface="Garamond" panose="02020404030301010803" pitchFamily="18" charset="0"/>
              </a:endParaRPr>
            </a:p>
          </p:txBody>
        </p:sp>
      </p:grpSp>
      <p:grpSp>
        <p:nvGrpSpPr>
          <p:cNvPr id="60" name="Group 59"/>
          <p:cNvGrpSpPr/>
          <p:nvPr userDrawn="1"/>
        </p:nvGrpSpPr>
        <p:grpSpPr>
          <a:xfrm>
            <a:off x="5231533" y="8567184"/>
            <a:ext cx="2377440" cy="1218820"/>
            <a:chOff x="2704097" y="8528600"/>
            <a:chExt cx="2377440" cy="1218820"/>
          </a:xfrm>
        </p:grpSpPr>
        <p:sp>
          <p:nvSpPr>
            <p:cNvPr id="61" name="Rectangle 60"/>
            <p:cNvSpPr/>
            <p:nvPr/>
          </p:nvSpPr>
          <p:spPr>
            <a:xfrm>
              <a:off x="2704097" y="8558700"/>
              <a:ext cx="2377440" cy="1188720"/>
            </a:xfrm>
            <a:prstGeom prst="rect">
              <a:avLst/>
            </a:prstGeom>
            <a:solidFill>
              <a:srgbClr val="D9D9D9">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p:cNvSpPr txBox="1"/>
            <p:nvPr/>
          </p:nvSpPr>
          <p:spPr>
            <a:xfrm>
              <a:off x="3276438" y="8528600"/>
              <a:ext cx="1269899" cy="307777"/>
            </a:xfrm>
            <a:prstGeom prst="rect">
              <a:avLst/>
            </a:prstGeom>
            <a:noFill/>
          </p:spPr>
          <p:txBody>
            <a:bodyPr wrap="none" rtlCol="0">
              <a:spAutoFit/>
            </a:bodyPr>
            <a:lstStyle/>
            <a:p>
              <a:r>
                <a:rPr lang="en-US" sz="1400" b="0" dirty="0" smtClean="0">
                  <a:solidFill>
                    <a:srgbClr val="444E65"/>
                  </a:solidFill>
                  <a:latin typeface="Calibri-Light"/>
                </a:rPr>
                <a:t>For Scientists</a:t>
              </a:r>
              <a:endParaRPr lang="en-US" sz="1400" b="0" dirty="0">
                <a:solidFill>
                  <a:srgbClr val="444E65"/>
                </a:solidFill>
                <a:latin typeface="Calibri-Light"/>
              </a:endParaRPr>
            </a:p>
          </p:txBody>
        </p:sp>
        <p:sp>
          <p:nvSpPr>
            <p:cNvPr id="63" name="TextBox 62"/>
            <p:cNvSpPr txBox="1"/>
            <p:nvPr/>
          </p:nvSpPr>
          <p:spPr>
            <a:xfrm>
              <a:off x="2757305" y="8745538"/>
              <a:ext cx="2286000" cy="914400"/>
            </a:xfrm>
            <a:prstGeom prst="rect">
              <a:avLst/>
            </a:prstGeom>
            <a:noFill/>
          </p:spPr>
          <p:txBody>
            <a:bodyPr wrap="square" lIns="91440" rIns="91440" rtlCol="0">
              <a:noAutofit/>
            </a:bodyPr>
            <a:lstStyle/>
            <a:p>
              <a:pPr algn="ctr">
                <a:lnSpc>
                  <a:spcPts val="1800"/>
                </a:lnSpc>
              </a:pPr>
              <a:r>
                <a:rPr lang="en-US" sz="1400" dirty="0" smtClean="0">
                  <a:solidFill>
                    <a:schemeClr val="tx1">
                      <a:lumMod val="65000"/>
                      <a:lumOff val="35000"/>
                    </a:schemeClr>
                  </a:solidFill>
                  <a:latin typeface="Garamond" panose="02020404030301010803" pitchFamily="18" charset="0"/>
                </a:rPr>
                <a:t>Access data at </a:t>
              </a:r>
              <a:r>
                <a:rPr lang="en-US" sz="1400" dirty="0">
                  <a:solidFill>
                    <a:schemeClr val="tx1">
                      <a:lumMod val="65000"/>
                      <a:lumOff val="35000"/>
                    </a:schemeClr>
                  </a:solidFill>
                  <a:latin typeface="Garamond" panose="02020404030301010803" pitchFamily="18" charset="0"/>
                </a:rPr>
                <a:t>the </a:t>
              </a:r>
              <a:endParaRPr lang="en-US" sz="1400" dirty="0" smtClean="0">
                <a:solidFill>
                  <a:schemeClr val="tx1">
                    <a:lumMod val="65000"/>
                    <a:lumOff val="35000"/>
                  </a:schemeClr>
                </a:solidFill>
                <a:latin typeface="Garamond" panose="02020404030301010803" pitchFamily="18" charset="0"/>
              </a:endParaRPr>
            </a:p>
            <a:p>
              <a:pPr algn="ctr">
                <a:lnSpc>
                  <a:spcPts val="1800"/>
                </a:lnSpc>
              </a:pPr>
              <a:r>
                <a:rPr lang="en-US" sz="1400" dirty="0" smtClean="0">
                  <a:solidFill>
                    <a:schemeClr val="tx1">
                      <a:lumMod val="65000"/>
                      <a:lumOff val="35000"/>
                    </a:schemeClr>
                  </a:solidFill>
                  <a:latin typeface="Garamond" panose="02020404030301010803" pitchFamily="18" charset="0"/>
                </a:rPr>
                <a:t>Central </a:t>
              </a:r>
              <a:r>
                <a:rPr lang="en-US" sz="1400" dirty="0">
                  <a:solidFill>
                    <a:schemeClr val="tx1">
                      <a:lumMod val="65000"/>
                      <a:lumOff val="35000"/>
                    </a:schemeClr>
                  </a:solidFill>
                  <a:latin typeface="Garamond" panose="02020404030301010803" pitchFamily="18" charset="0"/>
                </a:rPr>
                <a:t>Data Management Office </a:t>
              </a:r>
              <a:r>
                <a:rPr lang="en-US" sz="1400" dirty="0" smtClean="0">
                  <a:solidFill>
                    <a:schemeClr val="tx1">
                      <a:lumMod val="65000"/>
                      <a:lumOff val="35000"/>
                    </a:schemeClr>
                  </a:solidFill>
                  <a:latin typeface="Garamond" panose="02020404030301010803" pitchFamily="18" charset="0"/>
                </a:rPr>
                <a:t>(</a:t>
              </a:r>
              <a:r>
                <a:rPr lang="en-US" sz="1400" dirty="0">
                  <a:solidFill>
                    <a:schemeClr val="tx1">
                      <a:lumMod val="65000"/>
                      <a:lumOff val="35000"/>
                    </a:schemeClr>
                  </a:solidFill>
                  <a:latin typeface="Garamond" panose="02020404030301010803" pitchFamily="18" charset="0"/>
                </a:rPr>
                <a:t>CDMO) </a:t>
              </a:r>
              <a:r>
                <a:rPr lang="en-US" sz="1400" dirty="0" smtClean="0">
                  <a:solidFill>
                    <a:schemeClr val="tx1">
                      <a:lumMod val="65000"/>
                      <a:lumOff val="35000"/>
                    </a:schemeClr>
                  </a:solidFill>
                  <a:latin typeface="Garamond" panose="02020404030301010803" pitchFamily="18" charset="0"/>
                </a:rPr>
                <a:t>website: </a:t>
              </a:r>
              <a:r>
                <a:rPr lang="en-US" sz="1400" b="1" dirty="0">
                  <a:solidFill>
                    <a:srgbClr val="595959"/>
                  </a:solidFill>
                  <a:latin typeface="Garamond" panose="02020404030301010803" pitchFamily="18" charset="0"/>
                </a:rPr>
                <a:t>http://www.nerrsdata.org/</a:t>
              </a:r>
            </a:p>
          </p:txBody>
        </p:sp>
      </p:grpSp>
      <p:sp>
        <p:nvSpPr>
          <p:cNvPr id="64" name="Rectangle 63"/>
          <p:cNvSpPr/>
          <p:nvPr userDrawn="1"/>
        </p:nvSpPr>
        <p:spPr>
          <a:xfrm>
            <a:off x="189897" y="2918645"/>
            <a:ext cx="7406640" cy="2664654"/>
          </a:xfrm>
          <a:prstGeom prst="rect">
            <a:avLst/>
          </a:prstGeom>
          <a:solidFill>
            <a:srgbClr val="444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5" name="Group 64"/>
          <p:cNvGrpSpPr/>
          <p:nvPr userDrawn="1"/>
        </p:nvGrpSpPr>
        <p:grpSpPr>
          <a:xfrm>
            <a:off x="3831210" y="5630163"/>
            <a:ext cx="3782312" cy="2912089"/>
            <a:chOff x="3831210" y="5620638"/>
            <a:chExt cx="3782312" cy="2912089"/>
          </a:xfrm>
        </p:grpSpPr>
        <p:sp>
          <p:nvSpPr>
            <p:cNvPr id="66" name="Rectangle 65"/>
            <p:cNvSpPr/>
            <p:nvPr/>
          </p:nvSpPr>
          <p:spPr>
            <a:xfrm>
              <a:off x="3887698" y="5643223"/>
              <a:ext cx="3700059" cy="2889504"/>
            </a:xfrm>
            <a:prstGeom prst="rect">
              <a:avLst/>
            </a:prstGeom>
            <a:solidFill>
              <a:srgbClr val="A3D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66"/>
            <p:cNvSpPr txBox="1"/>
            <p:nvPr/>
          </p:nvSpPr>
          <p:spPr>
            <a:xfrm>
              <a:off x="3864482" y="5976541"/>
              <a:ext cx="3749040" cy="2554545"/>
            </a:xfrm>
            <a:prstGeom prst="rect">
              <a:avLst/>
            </a:prstGeom>
            <a:noFill/>
          </p:spPr>
          <p:txBody>
            <a:bodyPr wrap="square" lIns="91440" rIns="91440" rtlCol="0">
              <a:spAutoFit/>
            </a:bodyPr>
            <a:lstStyle/>
            <a:p>
              <a:pPr>
                <a:lnSpc>
                  <a:spcPts val="1800"/>
                </a:lnSpc>
                <a:spcAft>
                  <a:spcPts val="600"/>
                </a:spcAft>
                <a:buSzPct val="120000"/>
              </a:pPr>
              <a:r>
                <a:rPr lang="en-US" sz="1400" b="1" dirty="0" smtClean="0">
                  <a:solidFill>
                    <a:srgbClr val="595959"/>
                  </a:solidFill>
                  <a:latin typeface="Garamond" panose="02020404030301010803" pitchFamily="18" charset="0"/>
                </a:rPr>
                <a:t>Nutrients</a:t>
              </a:r>
              <a:r>
                <a:rPr lang="en-US" sz="1400" dirty="0">
                  <a:solidFill>
                    <a:schemeClr val="tx1">
                      <a:lumMod val="75000"/>
                      <a:lumOff val="25000"/>
                    </a:schemeClr>
                  </a:solidFill>
                  <a:latin typeface="Garamond" panose="02020404030301010803" pitchFamily="18" charset="0"/>
                </a:rPr>
                <a:t>: Rainwater runs off the land bringing nutrients, like nitrogen and </a:t>
              </a:r>
              <a:r>
                <a:rPr lang="en-US" sz="1400" dirty="0" smtClean="0">
                  <a:solidFill>
                    <a:schemeClr val="tx1">
                      <a:lumMod val="75000"/>
                      <a:lumOff val="25000"/>
                    </a:schemeClr>
                  </a:solidFill>
                  <a:latin typeface="Garamond" panose="02020404030301010803" pitchFamily="18" charset="0"/>
                </a:rPr>
                <a:t>phosphorus, </a:t>
              </a:r>
              <a:r>
                <a:rPr lang="en-US" sz="1400" dirty="0">
                  <a:solidFill>
                    <a:schemeClr val="tx1">
                      <a:lumMod val="75000"/>
                      <a:lumOff val="25000"/>
                    </a:schemeClr>
                  </a:solidFill>
                  <a:latin typeface="Garamond" panose="02020404030301010803" pitchFamily="18" charset="0"/>
                </a:rPr>
                <a:t>into </a:t>
              </a:r>
              <a:r>
                <a:rPr lang="en-US" sz="1400" dirty="0" smtClean="0">
                  <a:solidFill>
                    <a:schemeClr val="tx1">
                      <a:lumMod val="75000"/>
                      <a:lumOff val="25000"/>
                    </a:schemeClr>
                  </a:solidFill>
                  <a:latin typeface="Garamond" panose="02020404030301010803" pitchFamily="18" charset="0"/>
                </a:rPr>
                <a:t>rivers </a:t>
              </a:r>
              <a:r>
                <a:rPr lang="en-US" sz="1400" dirty="0">
                  <a:solidFill>
                    <a:schemeClr val="tx1">
                      <a:lumMod val="75000"/>
                      <a:lumOff val="25000"/>
                    </a:schemeClr>
                  </a:solidFill>
                  <a:latin typeface="Garamond" panose="02020404030301010803" pitchFamily="18" charset="0"/>
                </a:rPr>
                <a:t>–</a:t>
              </a:r>
              <a:r>
                <a:rPr lang="en-US" sz="1400" dirty="0" smtClean="0">
                  <a:solidFill>
                    <a:schemeClr val="tx1">
                      <a:lumMod val="75000"/>
                      <a:lumOff val="25000"/>
                    </a:schemeClr>
                  </a:solidFill>
                  <a:latin typeface="Garamond" panose="02020404030301010803" pitchFamily="18" charset="0"/>
                </a:rPr>
                <a:t> too many nutrients can cause </a:t>
              </a:r>
              <a:r>
                <a:rPr lang="en-US" sz="1400" dirty="0">
                  <a:solidFill>
                    <a:schemeClr val="tx1">
                      <a:lumMod val="75000"/>
                      <a:lumOff val="25000"/>
                    </a:schemeClr>
                  </a:solidFill>
                  <a:latin typeface="Garamond" panose="02020404030301010803" pitchFamily="18" charset="0"/>
                </a:rPr>
                <a:t>harmful algal blooms</a:t>
              </a:r>
              <a:r>
                <a:rPr lang="en-US" sz="1400" dirty="0" smtClean="0">
                  <a:solidFill>
                    <a:schemeClr val="tx1">
                      <a:lumMod val="75000"/>
                      <a:lumOff val="25000"/>
                    </a:schemeClr>
                  </a:solidFill>
                  <a:latin typeface="Garamond" panose="02020404030301010803" pitchFamily="18" charset="0"/>
                </a:rPr>
                <a:t>.</a:t>
              </a:r>
            </a:p>
            <a:p>
              <a:pPr>
                <a:lnSpc>
                  <a:spcPts val="1800"/>
                </a:lnSpc>
                <a:spcAft>
                  <a:spcPts val="600"/>
                </a:spcAft>
                <a:buSzPct val="120000"/>
              </a:pPr>
              <a:r>
                <a:rPr lang="en-US" sz="1400" b="1" dirty="0" smtClean="0">
                  <a:solidFill>
                    <a:srgbClr val="595959"/>
                  </a:solidFill>
                  <a:latin typeface="Garamond" panose="02020404030301010803" pitchFamily="18" charset="0"/>
                </a:rPr>
                <a:t>Algae</a:t>
              </a:r>
              <a:r>
                <a:rPr lang="en-US" sz="1400" dirty="0" smtClean="0">
                  <a:solidFill>
                    <a:srgbClr val="595959"/>
                  </a:solidFill>
                  <a:latin typeface="Garamond" panose="02020404030301010803" pitchFamily="18" charset="0"/>
                </a:rPr>
                <a:t>:</a:t>
              </a:r>
              <a:r>
                <a:rPr lang="en-US" sz="1400" dirty="0" smtClean="0">
                  <a:solidFill>
                    <a:schemeClr val="tx1">
                      <a:lumMod val="75000"/>
                      <a:lumOff val="25000"/>
                    </a:schemeClr>
                  </a:solidFill>
                  <a:latin typeface="Garamond" panose="02020404030301010803" pitchFamily="18" charset="0"/>
                </a:rPr>
                <a:t> Simple, plant-like organisms </a:t>
              </a:r>
              <a:r>
                <a:rPr lang="en-US" sz="1400" dirty="0">
                  <a:solidFill>
                    <a:schemeClr val="tx1">
                      <a:lumMod val="75000"/>
                      <a:lumOff val="25000"/>
                    </a:schemeClr>
                  </a:solidFill>
                  <a:latin typeface="Garamond" panose="02020404030301010803" pitchFamily="18" charset="0"/>
                </a:rPr>
                <a:t>that that live in the </a:t>
              </a:r>
              <a:r>
                <a:rPr lang="en-US" sz="1400" dirty="0" smtClean="0">
                  <a:solidFill>
                    <a:schemeClr val="tx1">
                      <a:lumMod val="75000"/>
                      <a:lumOff val="25000"/>
                    </a:schemeClr>
                  </a:solidFill>
                  <a:latin typeface="Garamond" panose="02020404030301010803" pitchFamily="18" charset="0"/>
                </a:rPr>
                <a:t>freshwater and ocean – they can grow </a:t>
              </a:r>
              <a:r>
                <a:rPr lang="en-US" sz="1400" dirty="0">
                  <a:solidFill>
                    <a:schemeClr val="tx1">
                      <a:lumMod val="75000"/>
                      <a:lumOff val="25000"/>
                    </a:schemeClr>
                  </a:solidFill>
                  <a:latin typeface="Garamond" panose="02020404030301010803" pitchFamily="18" charset="0"/>
                </a:rPr>
                <a:t>out of </a:t>
              </a:r>
              <a:r>
                <a:rPr lang="en-US" sz="1400" dirty="0" smtClean="0">
                  <a:solidFill>
                    <a:schemeClr val="tx1">
                      <a:lumMod val="75000"/>
                      <a:lumOff val="25000"/>
                    </a:schemeClr>
                  </a:solidFill>
                  <a:latin typeface="Garamond" panose="02020404030301010803" pitchFamily="18" charset="0"/>
                </a:rPr>
                <a:t>control and </a:t>
              </a:r>
              <a:r>
                <a:rPr lang="en-US" sz="1400" dirty="0">
                  <a:solidFill>
                    <a:schemeClr val="tx1">
                      <a:lumMod val="75000"/>
                      <a:lumOff val="25000"/>
                    </a:schemeClr>
                  </a:solidFill>
                  <a:latin typeface="Garamond" panose="02020404030301010803" pitchFamily="18" charset="0"/>
                </a:rPr>
                <a:t>produce </a:t>
              </a:r>
              <a:r>
                <a:rPr lang="en-US" sz="1400" dirty="0" smtClean="0">
                  <a:solidFill>
                    <a:schemeClr val="tx1">
                      <a:lumMod val="75000"/>
                      <a:lumOff val="25000"/>
                    </a:schemeClr>
                  </a:solidFill>
                  <a:latin typeface="Garamond" panose="02020404030301010803" pitchFamily="18" charset="0"/>
                </a:rPr>
                <a:t>harmful </a:t>
              </a:r>
              <a:r>
                <a:rPr lang="en-US" sz="1400" dirty="0">
                  <a:solidFill>
                    <a:schemeClr val="tx1">
                      <a:lumMod val="75000"/>
                      <a:lumOff val="25000"/>
                    </a:schemeClr>
                  </a:solidFill>
                  <a:latin typeface="Garamond" panose="02020404030301010803" pitchFamily="18" charset="0"/>
                </a:rPr>
                <a:t>effects on people, fish, shellfish, marine mammals and birds. </a:t>
              </a:r>
              <a:endParaRPr lang="en-US" sz="1400" dirty="0" smtClean="0">
                <a:solidFill>
                  <a:schemeClr val="tx1">
                    <a:lumMod val="75000"/>
                    <a:lumOff val="25000"/>
                  </a:schemeClr>
                </a:solidFill>
                <a:latin typeface="Garamond" panose="02020404030301010803" pitchFamily="18" charset="0"/>
              </a:endParaRPr>
            </a:p>
            <a:p>
              <a:pPr>
                <a:lnSpc>
                  <a:spcPts val="1800"/>
                </a:lnSpc>
                <a:spcAft>
                  <a:spcPts val="600"/>
                </a:spcAft>
                <a:buSzPct val="120000"/>
              </a:pPr>
              <a:r>
                <a:rPr lang="en-US" sz="1400" b="1" dirty="0" smtClean="0">
                  <a:solidFill>
                    <a:srgbClr val="595959"/>
                  </a:solidFill>
                  <a:latin typeface="Garamond" panose="02020404030301010803" pitchFamily="18" charset="0"/>
                </a:rPr>
                <a:t>Dissolved </a:t>
              </a:r>
              <a:r>
                <a:rPr lang="en-US" sz="1400" b="1" dirty="0">
                  <a:solidFill>
                    <a:srgbClr val="595959"/>
                  </a:solidFill>
                  <a:latin typeface="Garamond" panose="02020404030301010803" pitchFamily="18" charset="0"/>
                </a:rPr>
                <a:t>Oxygen</a:t>
              </a:r>
              <a:r>
                <a:rPr lang="en-US" sz="1400" dirty="0">
                  <a:solidFill>
                    <a:schemeClr val="tx1">
                      <a:lumMod val="75000"/>
                      <a:lumOff val="25000"/>
                    </a:schemeClr>
                  </a:solidFill>
                  <a:latin typeface="Garamond" panose="02020404030301010803" pitchFamily="18" charset="0"/>
                </a:rPr>
                <a:t>: Underwater life needs oxygen to survive. Low levels are stressful </a:t>
              </a:r>
              <a:r>
                <a:rPr lang="en-US" sz="1400" dirty="0" smtClean="0">
                  <a:solidFill>
                    <a:schemeClr val="tx1">
                      <a:lumMod val="75000"/>
                      <a:lumOff val="25000"/>
                    </a:schemeClr>
                  </a:solidFill>
                  <a:latin typeface="Garamond" panose="02020404030301010803" pitchFamily="18" charset="0"/>
                </a:rPr>
                <a:t>or even </a:t>
              </a:r>
              <a:r>
                <a:rPr lang="en-US" sz="1400" dirty="0">
                  <a:solidFill>
                    <a:schemeClr val="tx1">
                      <a:lumMod val="75000"/>
                      <a:lumOff val="25000"/>
                    </a:schemeClr>
                  </a:solidFill>
                  <a:latin typeface="Garamond" panose="02020404030301010803" pitchFamily="18" charset="0"/>
                </a:rPr>
                <a:t>fatal</a:t>
              </a:r>
              <a:r>
                <a:rPr lang="en-US" sz="1400" dirty="0" smtClean="0">
                  <a:solidFill>
                    <a:schemeClr val="tx1">
                      <a:lumMod val="75000"/>
                      <a:lumOff val="25000"/>
                    </a:schemeClr>
                  </a:solidFill>
                  <a:latin typeface="Garamond" panose="02020404030301010803" pitchFamily="18" charset="0"/>
                </a:rPr>
                <a:t>.</a:t>
              </a:r>
            </a:p>
          </p:txBody>
        </p:sp>
        <p:sp>
          <p:nvSpPr>
            <p:cNvPr id="68" name="TextBox 67"/>
            <p:cNvSpPr txBox="1"/>
            <p:nvPr/>
          </p:nvSpPr>
          <p:spPr>
            <a:xfrm>
              <a:off x="3831210" y="5620638"/>
              <a:ext cx="2561086" cy="400110"/>
            </a:xfrm>
            <a:prstGeom prst="rect">
              <a:avLst/>
            </a:prstGeom>
            <a:noFill/>
          </p:spPr>
          <p:txBody>
            <a:bodyPr wrap="none" rtlCol="0">
              <a:spAutoFit/>
            </a:bodyPr>
            <a:lstStyle/>
            <a:p>
              <a:r>
                <a:rPr lang="en-US" sz="2000" b="0" dirty="0" smtClean="0">
                  <a:solidFill>
                    <a:srgbClr val="595959"/>
                  </a:solidFill>
                  <a:latin typeface="Calibri-Light"/>
                </a:rPr>
                <a:t>Water Quality Terms:</a:t>
              </a:r>
              <a:endParaRPr lang="en-US" sz="2000" b="0" dirty="0">
                <a:solidFill>
                  <a:srgbClr val="595959"/>
                </a:solidFill>
                <a:latin typeface="Calibri-Light"/>
              </a:endParaRPr>
            </a:p>
          </p:txBody>
        </p:sp>
      </p:grpSp>
      <p:pic>
        <p:nvPicPr>
          <p:cNvPr id="69" name="Picture 68"/>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90871" y="272120"/>
            <a:ext cx="7404198" cy="2647587"/>
          </a:xfrm>
          <a:prstGeom prst="rect">
            <a:avLst/>
          </a:prstGeom>
        </p:spPr>
      </p:pic>
      <p:sp>
        <p:nvSpPr>
          <p:cNvPr id="70" name="TextBox 69"/>
          <p:cNvSpPr txBox="1"/>
          <p:nvPr userDrawn="1"/>
        </p:nvSpPr>
        <p:spPr>
          <a:xfrm>
            <a:off x="118153" y="236393"/>
            <a:ext cx="6018635" cy="461665"/>
          </a:xfrm>
          <a:prstGeom prst="rect">
            <a:avLst/>
          </a:prstGeom>
          <a:noFill/>
        </p:spPr>
        <p:txBody>
          <a:bodyPr wrap="none" rtlCol="0">
            <a:spAutoFit/>
          </a:bodyPr>
          <a:lstStyle/>
          <a:p>
            <a:r>
              <a:rPr lang="en-US" sz="2400" dirty="0">
                <a:solidFill>
                  <a:schemeClr val="bg1"/>
                </a:solidFill>
                <a:latin typeface="Calibri-Light"/>
              </a:rPr>
              <a:t>Tracking The Health of Our Estuaries 24/7 </a:t>
            </a:r>
          </a:p>
        </p:txBody>
      </p:sp>
      <p:grpSp>
        <p:nvGrpSpPr>
          <p:cNvPr id="71" name="Group 70"/>
          <p:cNvGrpSpPr/>
          <p:nvPr userDrawn="1"/>
        </p:nvGrpSpPr>
        <p:grpSpPr>
          <a:xfrm>
            <a:off x="182593" y="5649950"/>
            <a:ext cx="3703320" cy="2890348"/>
            <a:chOff x="182593" y="5640425"/>
            <a:chExt cx="3703320" cy="2890348"/>
          </a:xfrm>
        </p:grpSpPr>
        <p:pic>
          <p:nvPicPr>
            <p:cNvPr id="72" name="Picture 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593" y="5640425"/>
              <a:ext cx="3703320" cy="2890348"/>
            </a:xfrm>
            <a:prstGeom prst="rect">
              <a:avLst/>
            </a:prstGeom>
          </p:spPr>
        </p:pic>
        <p:sp>
          <p:nvSpPr>
            <p:cNvPr id="73" name="Rectangle 72"/>
            <p:cNvSpPr/>
            <p:nvPr/>
          </p:nvSpPr>
          <p:spPr>
            <a:xfrm>
              <a:off x="182593" y="6469510"/>
              <a:ext cx="3703320" cy="1276952"/>
            </a:xfrm>
            <a:prstGeom prst="rect">
              <a:avLst/>
            </a:prstGeom>
            <a:solidFill>
              <a:srgbClr val="444E6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445729" y="6511443"/>
              <a:ext cx="3099353" cy="1200329"/>
            </a:xfrm>
            <a:prstGeom prst="rect">
              <a:avLst/>
            </a:prstGeom>
            <a:noFill/>
          </p:spPr>
          <p:txBody>
            <a:bodyPr wrap="square" rtlCol="0">
              <a:spAutoFit/>
            </a:bodyPr>
            <a:lstStyle/>
            <a:p>
              <a:pPr algn="ctr"/>
              <a:r>
                <a:rPr lang="en-US" sz="2400" b="0" dirty="0" smtClean="0">
                  <a:solidFill>
                    <a:schemeClr val="bg1"/>
                  </a:solidFill>
                  <a:latin typeface="Calibri-Light"/>
                </a:rPr>
                <a:t>Providing </a:t>
              </a:r>
              <a:r>
                <a:rPr lang="en-US" sz="2400" b="0" dirty="0">
                  <a:solidFill>
                    <a:schemeClr val="bg1"/>
                  </a:solidFill>
                  <a:latin typeface="Calibri-Light"/>
                </a:rPr>
                <a:t>the science </a:t>
              </a:r>
              <a:r>
                <a:rPr lang="en-US" sz="2400" b="0" dirty="0" smtClean="0">
                  <a:solidFill>
                    <a:schemeClr val="bg1"/>
                  </a:solidFill>
                  <a:latin typeface="Calibri-Light"/>
                </a:rPr>
                <a:t>needed for today</a:t>
              </a:r>
            </a:p>
            <a:p>
              <a:pPr algn="ctr"/>
              <a:r>
                <a:rPr lang="en-US" sz="2400" b="0" dirty="0" smtClean="0">
                  <a:solidFill>
                    <a:schemeClr val="bg1"/>
                  </a:solidFill>
                  <a:latin typeface="Calibri-Light"/>
                </a:rPr>
                <a:t> </a:t>
              </a:r>
              <a:r>
                <a:rPr lang="en-US" sz="2400" b="0" dirty="0">
                  <a:solidFill>
                    <a:schemeClr val="bg1"/>
                  </a:solidFill>
                  <a:latin typeface="Calibri-Light"/>
                </a:rPr>
                <a:t>and </a:t>
              </a:r>
              <a:r>
                <a:rPr lang="en-US" sz="2400" b="0" dirty="0" smtClean="0">
                  <a:solidFill>
                    <a:schemeClr val="bg1"/>
                  </a:solidFill>
                  <a:latin typeface="Calibri-Light"/>
                </a:rPr>
                <a:t>tomorrow</a:t>
              </a:r>
              <a:endParaRPr lang="en-US" sz="2400" b="0" dirty="0">
                <a:solidFill>
                  <a:schemeClr val="bg1"/>
                </a:solidFill>
                <a:latin typeface="Calibri-Light"/>
              </a:endParaRPr>
            </a:p>
          </p:txBody>
        </p:sp>
      </p:grpSp>
      <p:grpSp>
        <p:nvGrpSpPr>
          <p:cNvPr id="75" name="Group 74"/>
          <p:cNvGrpSpPr/>
          <p:nvPr userDrawn="1"/>
        </p:nvGrpSpPr>
        <p:grpSpPr>
          <a:xfrm>
            <a:off x="181346" y="3004378"/>
            <a:ext cx="7404019" cy="2554545"/>
            <a:chOff x="205682" y="2832453"/>
            <a:chExt cx="7404019" cy="2554545"/>
          </a:xfrm>
        </p:grpSpPr>
        <p:sp>
          <p:nvSpPr>
            <p:cNvPr id="76" name="TextBox 75"/>
            <p:cNvSpPr txBox="1"/>
            <p:nvPr/>
          </p:nvSpPr>
          <p:spPr>
            <a:xfrm>
              <a:off x="205682" y="2832453"/>
              <a:ext cx="7404019" cy="2554545"/>
            </a:xfrm>
            <a:prstGeom prst="rect">
              <a:avLst/>
            </a:prstGeom>
            <a:noFill/>
          </p:spPr>
          <p:txBody>
            <a:bodyPr wrap="square" rtlCol="0">
              <a:spAutoFit/>
            </a:bodyPr>
            <a:lstStyle/>
            <a:p>
              <a:pPr>
                <a:lnSpc>
                  <a:spcPts val="1800"/>
                </a:lnSpc>
              </a:pPr>
              <a:r>
                <a:rPr lang="en-US" sz="1400" dirty="0" smtClean="0">
                  <a:solidFill>
                    <a:schemeClr val="bg1"/>
                  </a:solidFill>
                  <a:latin typeface="Garamond" panose="02020404030301010803" pitchFamily="18" charset="0"/>
                </a:rPr>
                <a:t>SWMP helps reserves track and understand how </a:t>
              </a:r>
              <a:r>
                <a:rPr lang="en-US" sz="1400" dirty="0">
                  <a:solidFill>
                    <a:schemeClr val="bg1"/>
                  </a:solidFill>
                  <a:latin typeface="Garamond" panose="02020404030301010803" pitchFamily="18" charset="0"/>
                </a:rPr>
                <a:t>human activities and natural events affect coastal habitats. </a:t>
              </a:r>
              <a:r>
                <a:rPr lang="en-US" sz="1400" dirty="0" smtClean="0">
                  <a:solidFill>
                    <a:schemeClr val="bg1"/>
                  </a:solidFill>
                  <a:latin typeface="Garamond" panose="02020404030301010803" pitchFamily="18" charset="0"/>
                </a:rPr>
                <a:t>Automated </a:t>
              </a:r>
              <a:r>
                <a:rPr lang="en-US" sz="1400" dirty="0">
                  <a:solidFill>
                    <a:schemeClr val="bg1"/>
                  </a:solidFill>
                  <a:latin typeface="Garamond" panose="02020404030301010803" pitchFamily="18" charset="0"/>
                </a:rPr>
                <a:t>data loggers </a:t>
              </a:r>
              <a:r>
                <a:rPr lang="en-US" sz="1400" dirty="0" smtClean="0">
                  <a:solidFill>
                    <a:schemeClr val="bg1"/>
                  </a:solidFill>
                  <a:latin typeface="Garamond" panose="02020404030301010803" pitchFamily="18" charset="0"/>
                </a:rPr>
                <a:t>are used to </a:t>
              </a:r>
              <a:r>
                <a:rPr lang="en-US" sz="1400" dirty="0">
                  <a:solidFill>
                    <a:schemeClr val="bg1"/>
                  </a:solidFill>
                  <a:latin typeface="Garamond" panose="02020404030301010803" pitchFamily="18" charset="0"/>
                </a:rPr>
                <a:t>monitor the temperature, depth, salinity, dissolved oxygen, turbidity, and </a:t>
              </a:r>
              <a:r>
                <a:rPr lang="en-US" sz="1400" dirty="0" smtClean="0">
                  <a:solidFill>
                    <a:schemeClr val="bg1"/>
                  </a:solidFill>
                  <a:latin typeface="Garamond" panose="02020404030301010803" pitchFamily="18" charset="0"/>
                </a:rPr>
                <a:t>pH </a:t>
              </a:r>
              <a:r>
                <a:rPr lang="en-US" sz="1400" dirty="0">
                  <a:solidFill>
                    <a:schemeClr val="bg1"/>
                  </a:solidFill>
                  <a:latin typeface="Garamond" panose="02020404030301010803" pitchFamily="18" charset="0"/>
                </a:rPr>
                <a:t>of each estuary’s </a:t>
              </a:r>
              <a:r>
                <a:rPr lang="en-US" sz="1400" dirty="0" smtClean="0">
                  <a:solidFill>
                    <a:schemeClr val="bg1"/>
                  </a:solidFill>
                  <a:latin typeface="Garamond" panose="02020404030301010803" pitchFamily="18" charset="0"/>
                </a:rPr>
                <a:t>water, every 15 minutes, </a:t>
              </a:r>
              <a:r>
                <a:rPr lang="en-US" sz="1400" dirty="0">
                  <a:solidFill>
                    <a:schemeClr val="bg1"/>
                  </a:solidFill>
                  <a:latin typeface="Garamond" panose="02020404030301010803" pitchFamily="18" charset="0"/>
                </a:rPr>
                <a:t>at all 29 NERRS sites</a:t>
              </a:r>
              <a:r>
                <a:rPr lang="en-US" sz="1400" dirty="0" smtClean="0">
                  <a:solidFill>
                    <a:schemeClr val="bg1"/>
                  </a:solidFill>
                  <a:latin typeface="Garamond" panose="02020404030301010803" pitchFamily="18" charset="0"/>
                </a:rPr>
                <a:t>. </a:t>
              </a:r>
              <a:r>
                <a:rPr lang="en-US" sz="1400" dirty="0">
                  <a:solidFill>
                    <a:schemeClr val="bg1"/>
                  </a:solidFill>
                  <a:latin typeface="Garamond" panose="02020404030301010803" pitchFamily="18" charset="0"/>
                </a:rPr>
                <a:t>Each reserve also reports real-time data </a:t>
              </a:r>
              <a:r>
                <a:rPr lang="en-US" sz="1400" dirty="0" smtClean="0">
                  <a:solidFill>
                    <a:schemeClr val="bg1"/>
                  </a:solidFill>
                  <a:latin typeface="Garamond" panose="02020404030301010803" pitchFamily="18" charset="0"/>
                </a:rPr>
                <a:t>online </a:t>
              </a:r>
              <a:r>
                <a:rPr lang="en-US" sz="1400" dirty="0">
                  <a:solidFill>
                    <a:schemeClr val="bg1"/>
                  </a:solidFill>
                  <a:latin typeface="Garamond" panose="02020404030301010803" pitchFamily="18" charset="0"/>
                </a:rPr>
                <a:t>from at least one water quality sampling location. </a:t>
              </a:r>
              <a:r>
                <a:rPr lang="en-US" sz="1400" dirty="0" smtClean="0">
                  <a:solidFill>
                    <a:schemeClr val="bg1"/>
                  </a:solidFill>
                  <a:latin typeface="Garamond" panose="02020404030301010803" pitchFamily="18" charset="0"/>
                </a:rPr>
                <a:t>Every month, the </a:t>
              </a:r>
              <a:r>
                <a:rPr lang="en-US" sz="1400" dirty="0">
                  <a:solidFill>
                    <a:schemeClr val="bg1"/>
                  </a:solidFill>
                  <a:latin typeface="Garamond" panose="02020404030301010803" pitchFamily="18" charset="0"/>
                </a:rPr>
                <a:t>reserves also sample the water for nutrients (nitrogen and phosphorus) and chlorophyll </a:t>
              </a:r>
              <a:r>
                <a:rPr lang="en-US" sz="1400" i="1" dirty="0" smtClean="0">
                  <a:solidFill>
                    <a:schemeClr val="bg1"/>
                  </a:solidFill>
                  <a:latin typeface="Garamond" panose="02020404030301010803" pitchFamily="18" charset="0"/>
                </a:rPr>
                <a:t>a</a:t>
              </a:r>
              <a:r>
                <a:rPr lang="en-US" sz="1400" dirty="0" smtClean="0">
                  <a:solidFill>
                    <a:schemeClr val="bg1"/>
                  </a:solidFill>
                  <a:latin typeface="Garamond" panose="02020404030301010803" pitchFamily="18" charset="0"/>
                </a:rPr>
                <a:t>. </a:t>
              </a:r>
            </a:p>
            <a:p>
              <a:pPr>
                <a:lnSpc>
                  <a:spcPts val="1200"/>
                </a:lnSpc>
              </a:pPr>
              <a:endParaRPr lang="en-US" sz="1400" dirty="0" smtClean="0">
                <a:solidFill>
                  <a:schemeClr val="bg1"/>
                </a:solidFill>
                <a:latin typeface="Garamond" panose="02020404030301010803" pitchFamily="18" charset="0"/>
              </a:endParaRPr>
            </a:p>
            <a:p>
              <a:pPr>
                <a:lnSpc>
                  <a:spcPts val="1800"/>
                </a:lnSpc>
              </a:pPr>
              <a:r>
                <a:rPr lang="en-US" sz="1400" dirty="0">
                  <a:solidFill>
                    <a:schemeClr val="bg1"/>
                  </a:solidFill>
                  <a:latin typeface="Garamond" panose="02020404030301010803" pitchFamily="18" charset="0"/>
                </a:rPr>
                <a:t>Weather can have a major impact on water quality in estuaries. </a:t>
              </a:r>
              <a:r>
                <a:rPr lang="en-US" sz="1400" dirty="0" smtClean="0">
                  <a:solidFill>
                    <a:schemeClr val="bg1"/>
                  </a:solidFill>
                  <a:latin typeface="Garamond" panose="02020404030301010803" pitchFamily="18" charset="0"/>
                </a:rPr>
                <a:t>Every </a:t>
              </a:r>
              <a:r>
                <a:rPr lang="en-US" sz="1400" dirty="0">
                  <a:solidFill>
                    <a:schemeClr val="bg1"/>
                  </a:solidFill>
                  <a:latin typeface="Garamond" panose="02020404030301010803" pitchFamily="18" charset="0"/>
                </a:rPr>
                <a:t>reserve has a weather station that collects data every 15 </a:t>
              </a:r>
              <a:r>
                <a:rPr lang="en-US" sz="1400" dirty="0" smtClean="0">
                  <a:solidFill>
                    <a:schemeClr val="bg1"/>
                  </a:solidFill>
                  <a:latin typeface="Garamond" panose="02020404030301010803" pitchFamily="18" charset="0"/>
                </a:rPr>
                <a:t>minutes. Data are reported in real-time </a:t>
              </a:r>
              <a:r>
                <a:rPr lang="en-US" sz="1400" dirty="0">
                  <a:solidFill>
                    <a:schemeClr val="bg1"/>
                  </a:solidFill>
                  <a:latin typeface="Garamond" panose="02020404030301010803" pitchFamily="18" charset="0"/>
                </a:rPr>
                <a:t>and available online for air temperature, relative humidity, atmospheric pressure, rainfall, and wind speed and direction. </a:t>
              </a:r>
              <a:endParaRPr lang="en-US" sz="1400" dirty="0" smtClean="0">
                <a:solidFill>
                  <a:schemeClr val="bg1"/>
                </a:solidFill>
                <a:latin typeface="Garamond" panose="02020404030301010803" pitchFamily="18" charset="0"/>
              </a:endParaRPr>
            </a:p>
            <a:p>
              <a:pPr>
                <a:lnSpc>
                  <a:spcPts val="1200"/>
                </a:lnSpc>
              </a:pPr>
              <a:endParaRPr lang="en-US" sz="1400" dirty="0" smtClean="0">
                <a:solidFill>
                  <a:schemeClr val="bg1"/>
                </a:solidFill>
                <a:latin typeface="Garamond" panose="02020404030301010803" pitchFamily="18" charset="0"/>
              </a:endParaRPr>
            </a:p>
            <a:p>
              <a:pPr>
                <a:lnSpc>
                  <a:spcPts val="1800"/>
                </a:lnSpc>
              </a:pPr>
              <a:r>
                <a:rPr lang="en-US" sz="1400" dirty="0" smtClean="0">
                  <a:solidFill>
                    <a:schemeClr val="bg1"/>
                  </a:solidFill>
                  <a:latin typeface="Garamond" panose="02020404030301010803" pitchFamily="18" charset="0"/>
                </a:rPr>
                <a:t>For </a:t>
              </a:r>
              <a:r>
                <a:rPr lang="en-US" sz="1400" dirty="0">
                  <a:solidFill>
                    <a:schemeClr val="bg1"/>
                  </a:solidFill>
                  <a:latin typeface="Garamond" panose="02020404030301010803" pitchFamily="18" charset="0"/>
                </a:rPr>
                <a:t>more information, go to: </a:t>
              </a:r>
            </a:p>
          </p:txBody>
        </p:sp>
        <p:sp>
          <p:nvSpPr>
            <p:cNvPr id="77" name="TextBox 76"/>
            <p:cNvSpPr txBox="1"/>
            <p:nvPr/>
          </p:nvSpPr>
          <p:spPr>
            <a:xfrm>
              <a:off x="2271113" y="4975984"/>
              <a:ext cx="3868495" cy="307777"/>
            </a:xfrm>
            <a:prstGeom prst="rect">
              <a:avLst/>
            </a:prstGeom>
            <a:noFill/>
          </p:spPr>
          <p:txBody>
            <a:bodyPr wrap="none" rtlCol="0">
              <a:spAutoFit/>
            </a:bodyPr>
            <a:lstStyle/>
            <a:p>
              <a:r>
                <a:rPr lang="en-US" sz="1400" b="1" dirty="0">
                  <a:solidFill>
                    <a:schemeClr val="bg1"/>
                  </a:solidFill>
                  <a:latin typeface="Garamond" panose="02020404030301010803" pitchFamily="18" charset="0"/>
                </a:rPr>
                <a:t>https://coast.noaa.gov/estuaries/science-data</a:t>
              </a:r>
              <a:r>
                <a:rPr lang="en-US" sz="1400" b="1" dirty="0" smtClean="0">
                  <a:solidFill>
                    <a:schemeClr val="bg1"/>
                  </a:solidFill>
                  <a:latin typeface="Garamond" panose="02020404030301010803" pitchFamily="18" charset="0"/>
                </a:rPr>
                <a:t>/</a:t>
              </a:r>
              <a:endParaRPr lang="en-US" sz="1400" b="1" dirty="0">
                <a:solidFill>
                  <a:schemeClr val="bg1"/>
                </a:solidFill>
              </a:endParaRPr>
            </a:p>
          </p:txBody>
        </p:sp>
      </p:grpSp>
      <p:sp>
        <p:nvSpPr>
          <p:cNvPr id="78" name="Text Placeholder 34"/>
          <p:cNvSpPr>
            <a:spLocks noGrp="1"/>
          </p:cNvSpPr>
          <p:nvPr>
            <p:ph type="body" sz="quarter" idx="10"/>
          </p:nvPr>
        </p:nvSpPr>
        <p:spPr>
          <a:xfrm>
            <a:off x="256032" y="8787384"/>
            <a:ext cx="2286000" cy="731520"/>
          </a:xfrm>
          <a:prstGeom prst="rect">
            <a:avLst/>
          </a:prstGeom>
        </p:spPr>
        <p:txBody>
          <a:bodyPr/>
          <a:lstStyle>
            <a:lvl1pPr marL="0" indent="0">
              <a:buNone/>
              <a:defRPr sz="1400">
                <a:solidFill>
                  <a:srgbClr val="404040"/>
                </a:solidFill>
                <a:latin typeface="Garamond" panose="02020404030301010803" pitchFamily="18" charset="0"/>
              </a:defRPr>
            </a:lvl1pPr>
            <a:lvl2pPr marL="388620" indent="0">
              <a:buNone/>
              <a:defRPr sz="1400">
                <a:solidFill>
                  <a:srgbClr val="404040"/>
                </a:solidFill>
                <a:latin typeface="Garamond" panose="02020404030301010803" pitchFamily="18" charset="0"/>
              </a:defRPr>
            </a:lvl2pPr>
            <a:lvl3pPr marL="777240" indent="0">
              <a:buNone/>
              <a:defRPr sz="1400">
                <a:solidFill>
                  <a:srgbClr val="404040"/>
                </a:solidFill>
                <a:latin typeface="Garamond" panose="02020404030301010803" pitchFamily="18" charset="0"/>
              </a:defRPr>
            </a:lvl3pPr>
            <a:lvl4pPr marL="1165860" indent="0">
              <a:buNone/>
              <a:defRPr sz="1400">
                <a:solidFill>
                  <a:srgbClr val="404040"/>
                </a:solidFill>
                <a:latin typeface="Garamond" panose="02020404030301010803" pitchFamily="18" charset="0"/>
              </a:defRPr>
            </a:lvl4pPr>
            <a:lvl5pPr marL="1554480" indent="0">
              <a:buNone/>
              <a:defRPr sz="1400">
                <a:solidFill>
                  <a:srgbClr val="404040"/>
                </a:solidFill>
                <a:latin typeface="Garamond" panose="02020404030301010803" pitchFamily="18" charset="0"/>
              </a:defRPr>
            </a:lvl5pPr>
          </a:lstStyle>
          <a:p>
            <a:pPr lvl="0"/>
            <a:r>
              <a:rPr lang="en-US" dirty="0" smtClean="0"/>
              <a:t>Click to edit Master text styles</a:t>
            </a:r>
          </a:p>
        </p:txBody>
      </p:sp>
    </p:spTree>
    <p:extLst>
      <p:ext uri="{BB962C8B-B14F-4D97-AF65-F5344CB8AC3E}">
        <p14:creationId xmlns:p14="http://schemas.microsoft.com/office/powerpoint/2010/main" val="31810802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3409947"/>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Lst>
  <p:timing>
    <p:tnLst>
      <p:par>
        <p:cTn id="1" dur="indefinite" restart="never" nodeType="tmRoot"/>
      </p:par>
    </p:tnLst>
  </p:timing>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filee1cbb5b1c.JPG"/><Relationship Id="rId3" Type="http://schemas.openxmlformats.org/officeDocument/2006/relationships/image" Target="../media/filee1c1d243bc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e1c66e37b9.png"/><Relationship Id="rId3" Type="http://schemas.openxmlformats.org/officeDocument/2006/relationships/image" Target="../media/filee1c18846dde.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
          <p:cNvPicPr/>
          <p:nvPr/>
        </p:nvPicPr>
        <p:blipFill>
          <a:blip cstate="print" r:embed="rId2"/>
          <a:stretch>
            <a:fillRect/>
          </a:stretch>
        </p:blipFill>
        <p:spPr>
          <a:xfrm>
            <a:off x="192024" y="265176"/>
            <a:ext cx="7406639" cy="3767328"/>
          </a:xfrm>
          <a:prstGeom prst="rect">
            <a:avLst/>
          </a:prstGeom>
        </p:spPr>
      </p:pic>
      <p:pic xmlns:a="http://schemas.openxmlformats.org/drawingml/2006/main" xmlns:r="http://schemas.openxmlformats.org/officeDocument/2006/relationships" xmlns:p="http://schemas.openxmlformats.org/presentationml/2006/main">
        <p:nvPicPr>
          <p:cNvPr id="3" name="pic"/>
          <p:cNvPicPr/>
          <p:nvPr/>
        </p:nvPicPr>
        <p:blipFill>
          <a:blip cstate="print" r:embed="rId3"/>
          <a:stretch>
            <a:fillRect/>
          </a:stretch>
        </p:blipFill>
        <p:spPr>
          <a:xfrm>
            <a:off x="3703320" y="5468112"/>
            <a:ext cx="4023360" cy="2679192"/>
          </a:xfrm>
          <a:prstGeom prst="rect">
            <a:avLst/>
          </a:prstGeom>
        </p:spPr>
      </p:pic>
      <p:sp xmlns:a="http://schemas.openxmlformats.org/drawingml/2006/main" xmlns:r="http://schemas.openxmlformats.org/officeDocument/2006/relationships" xmlns:p="http://schemas.openxmlformats.org/presentationml/2006/main">
        <p:nvSpPr>
          <p:cNvPr id="4" name=""/>
          <p:cNvSpPr>
            <a:spLocks noGrp="1"/>
          </p:cNvSpPr>
          <p:nvPr>
            <p:ph/>
          </p:nvPr>
        </p:nvSpPr>
        <p:spPr>
          <a:xfrm rot="0">
            <a:off x="146304" y="448056"/>
            <a:ext cx="7498079" cy="457200"/>
          </a:xfrm>
          <a:noFill/>
        </p:spPr>
        <p:txBody xmlns:a="http://schemas.openxmlformats.org/drawingml/2006/main" xmlns:r="http://schemas.openxmlformats.org/officeDocument/2006/relationships" xmlns:p="http://schemas.openxmlformats.org/presentationml/2006/main">
          <a:bodyPr/>
          <a:lstStyle/>
          <a:p>
            <a:r xmlns:a="http://schemas.openxmlformats.org/drawingml/2006/main" xmlns:r="http://schemas.openxmlformats.org/officeDocument/2006/relationships" xmlns:p="http://schemas.openxmlformats.org/presentationml/2006/main">
              <a:rPr sz="2400">
                <a:solidFill>
                  <a:srgbClr val="FFFFFF">
                    <a:alpha val="100000"/>
                  </a:srgbClr>
                </a:solidFill>
                <a:latin typeface="Calibri-Light"/>
                <a:cs typeface="Calibri-Light"/>
              </a:rPr>
              <a:t>ESTUARY TRENDS: WEATHER &amp; WATER QUALITY</a:t>
            </a:r>
          </a:p>
        </p:txBody>
      </p:sp>
      <p:sp xmlns:a="http://schemas.openxmlformats.org/drawingml/2006/main" xmlns:r="http://schemas.openxmlformats.org/officeDocument/2006/relationships" xmlns:p="http://schemas.openxmlformats.org/presentationml/2006/main">
        <p:nvSpPr>
          <p:cNvPr id="5" name=""/>
          <p:cNvSpPr>
            <a:spLocks noGrp="1"/>
          </p:cNvSpPr>
          <p:nvPr>
            <p:ph/>
          </p:nvPr>
        </p:nvSpPr>
        <p:spPr>
          <a:xfrm rot="0">
            <a:off x="155448" y="1965960"/>
            <a:ext cx="5943600" cy="548640"/>
          </a:xfrm>
          <a:noFill/>
        </p:spPr>
        <p:txBody xmlns:a="http://schemas.openxmlformats.org/drawingml/2006/main" xmlns:r="http://schemas.openxmlformats.org/officeDocument/2006/relationships" xmlns:p="http://schemas.openxmlformats.org/presentationml/2006/main">
          <a:bodyPr/>
          <a:lstStyle/>
          <a:p>
            <a:r xmlns:a="http://schemas.openxmlformats.org/drawingml/2006/main" xmlns:r="http://schemas.openxmlformats.org/officeDocument/2006/relationships" xmlns:p="http://schemas.openxmlformats.org/presentationml/2006/main">
              <a:rPr sz="1800">
                <a:solidFill>
                  <a:srgbClr val="FFFFFF">
                    <a:alpha val="100000"/>
                  </a:srgbClr>
                </a:solidFill>
                <a:latin typeface="Calibri-Light"/>
                <a:cs typeface="Calibri-Light"/>
              </a:rPr>
              <a:t>National Estuarine Research Reserve System (NERRS)</a:t>
            </a:r>
          </a:p>
        </p:txBody>
      </p:sp>
      <p:sp xmlns:a="http://schemas.openxmlformats.org/drawingml/2006/main" xmlns:r="http://schemas.openxmlformats.org/officeDocument/2006/relationships" xmlns:p="http://schemas.openxmlformats.org/presentationml/2006/main">
        <p:nvSpPr>
          <p:cNvPr id="6" name=""/>
          <p:cNvSpPr>
            <a:spLocks noGrp="1"/>
          </p:cNvSpPr>
          <p:nvPr>
            <p:ph/>
          </p:nvPr>
        </p:nvSpPr>
        <p:spPr>
          <a:xfrm rot="0">
            <a:off x="192024" y="2368296"/>
            <a:ext cx="7278624" cy="1243584"/>
          </a:xfrm>
          <a:noFill/>
        </p:spPr>
        <p:txBody xmlns:a="http://schemas.openxmlformats.org/drawingml/2006/main" xmlns:r="http://schemas.openxmlformats.org/officeDocument/2006/relationships" xmlns:p="http://schemas.openxmlformats.org/presentationml/2006/main">
          <a:bodyPr/>
          <a:lstStyle/>
          <a:p>
            <a:r xmlns:a="http://schemas.openxmlformats.org/drawingml/2006/main" xmlns:r="http://schemas.openxmlformats.org/officeDocument/2006/relationships" xmlns:p="http://schemas.openxmlformats.org/presentationml/2006/main">
              <a:rPr sz="1400">
                <a:solidFill>
                  <a:srgbClr val="FFFFFF">
                    <a:alpha val="100000"/>
                  </a:srgbClr>
                </a:solidFill>
                <a:latin typeface="Garamond"/>
                <a:cs typeface="Garamond"/>
              </a:rPr>
              <a:t>The NERRS is a partnership program between NOAA and the coastal states to manage designated reserves. More than 1.3 million acres of estuarine land and water are protected. The health of every reserve is continuously monitored by the System Wide Monitoring Program (SWMP). Reserve-generated data and information are available to local citizens and decision makers. For more information go to: </a:t>
            </a:r>
          </a:p>
        </p:txBody>
      </p:sp>
      <p:sp xmlns:a="http://schemas.openxmlformats.org/drawingml/2006/main" xmlns:r="http://schemas.openxmlformats.org/officeDocument/2006/relationships" xmlns:p="http://schemas.openxmlformats.org/presentationml/2006/main">
        <p:nvSpPr>
          <p:cNvPr id="7" name=""/>
          <p:cNvSpPr>
            <a:spLocks noGrp="1"/>
          </p:cNvSpPr>
          <p:nvPr>
            <p:ph/>
          </p:nvPr>
        </p:nvSpPr>
        <p:spPr>
          <a:xfrm rot="0">
            <a:off x="1517904" y="3291840"/>
            <a:ext cx="2532888" cy="310896"/>
          </a:xfrm>
          <a:noFill/>
        </p:spPr>
        <p:txBody xmlns:a="http://schemas.openxmlformats.org/drawingml/2006/main" xmlns:r="http://schemas.openxmlformats.org/officeDocument/2006/relationships" xmlns:p="http://schemas.openxmlformats.org/presentationml/2006/main">
          <a:bodyPr/>
          <a:lstStyle/>
          <a:p>
            <a:r xmlns:a="http://schemas.openxmlformats.org/drawingml/2006/main" xmlns:r="http://schemas.openxmlformats.org/officeDocument/2006/relationships" xmlns:p="http://schemas.openxmlformats.org/presentationml/2006/main">
              <a:rPr sz="1400" b="1">
                <a:solidFill>
                  <a:srgbClr val="FFFFFF">
                    <a:alpha val="100000"/>
                  </a:srgbClr>
                </a:solidFill>
                <a:latin typeface="Garamond"/>
                <a:cs typeface="Garamond"/>
              </a:rPr>
              <a:t>https://coast.noaa.gov/nerrs/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p:nvPr>
        </p:nvSpPr>
        <p:spPr>
          <a:xfrm rot="0">
            <a:off x="4407408" y="6912864"/>
            <a:ext cx="3310128" cy="246888"/>
          </a:xfrm>
          <a:noFill/>
        </p:spPr>
        <p:txBody xmlns:a="http://schemas.openxmlformats.org/drawingml/2006/main" xmlns:r="http://schemas.openxmlformats.org/officeDocument/2006/relationships" xmlns:p="http://schemas.openxmlformats.org/presentationml/2006/main">
          <a:bodyPr/>
          <a:lstStyle/>
          <a:p>
            <a:r xmlns:a="http://schemas.openxmlformats.org/drawingml/2006/main" xmlns:r="http://schemas.openxmlformats.org/officeDocument/2006/relationships" xmlns:p="http://schemas.openxmlformats.org/presentationml/2006/main">
              <a:rPr sz="1000" i="1">
                <a:solidFill>
                  <a:srgbClr val="FFFFFF">
                    <a:alpha val="100000"/>
                  </a:srgbClr>
                </a:solidFill>
                <a:latin typeface="Garamond"/>
                <a:cs typeface="Garamond"/>
              </a:rPr>
              <a:t>*Based on data collected from 2007-2016, LOC = Sample Location</a:t>
            </a:r>
          </a:p>
        </p:txBody>
      </p:sp>
      <p:graphicFrame xmlns:a="http://schemas.openxmlformats.org/drawingml/2006/main" xmlns:r="http://schemas.openxmlformats.org/officeDocument/2006/relationships" xmlns:p="http://schemas.openxmlformats.org/presentationml/2006/main">
        <p:nvGraphicFramePr>
          <p:cNvPr name="" id="3"/>
          <p:cNvGraphicFramePr>
            <a:graphicFrameLocks noGrp="true"/>
          </p:cNvGraphicFramePr>
          <p:nvPr/>
        </p:nvGraphicFramePr>
        <p:xfrm rot="0">
          <a:off x="274320" y="649224"/>
          <a:ext cx="0" cy="0"/>
        </p:xfrm>
        <a:graphic>
          <a:graphicData uri="http://schemas.openxmlformats.org/drawingml/2006/table">
            <a:tbl>
              <a:tblPr/>
              <a:tblGrid>
                <a:gridCol w="1714500"/>
              </a:tblGrid>
              <a:tr h="685800">
                <a:tc>
                  <a:txBody>
                    <a:bodyPr/>
                    <a:lstStyle/>
                    <a:p>
                      <a:pPr algn="ctr" marL="0" marR="0">
                        <a:spcBef>
                          <a:spcPts val="0"/>
                        </a:spcBef>
                        <a:spcAft>
                          <a:spcPts val="0"/>
                        </a:spcAft>
                        <a:buNone/>
                      </a:pPr>
                      <a:r>
                        <a:rPr sz="800" b="1">
                          <a:solidFill>
                            <a:srgbClr val="404040">
                              <a:alpha val="100000"/>
                            </a:srgbClr>
                          </a:solidFill>
                          <a:latin typeface="Arial"/>
                          <a:cs typeface="Arial"/>
                        </a:rPr>
                        <a:t>Reserve</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l" marL="25400" marR="0">
                        <a:spcBef>
                          <a:spcPts val="0"/>
                        </a:spcBef>
                        <a:spcAft>
                          <a:spcPts val="0"/>
                        </a:spcAft>
                        <a:buNone/>
                      </a:pPr>
                      <a:r>
                        <a:rPr sz="800" b="1">
                          <a:solidFill>
                            <a:srgbClr val="404040">
                              <a:alpha val="100000"/>
                            </a:srgbClr>
                          </a:solidFill>
                          <a:latin typeface="Arial"/>
                          <a:cs typeface="Arial"/>
                        </a:rPr>
                        <a:t>Ashepoo Combahee Edisto Basin</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l" marL="25400" marR="0">
                        <a:spcBef>
                          <a:spcPts val="0"/>
                        </a:spcBef>
                        <a:spcAft>
                          <a:spcPts val="0"/>
                        </a:spcAft>
                        <a:buNone/>
                      </a:pPr>
                      <a:r>
                        <a:rPr sz="800" b="1">
                          <a:solidFill>
                            <a:srgbClr val="404040">
                              <a:alpha val="100000"/>
                            </a:srgbClr>
                          </a:solidFill>
                          <a:latin typeface="Arial"/>
                          <a:cs typeface="Arial"/>
                        </a:rPr>
                        <a:t>Apalachicola Bay</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l" marL="25400" marR="0">
                        <a:spcBef>
                          <a:spcPts val="0"/>
                        </a:spcBef>
                        <a:spcAft>
                          <a:spcPts val="0"/>
                        </a:spcAft>
                        <a:buNone/>
                      </a:pPr>
                      <a:r>
                        <a:rPr sz="800" b="1">
                          <a:solidFill>
                            <a:srgbClr val="404040">
                              <a:alpha val="100000"/>
                            </a:srgbClr>
                          </a:solidFill>
                          <a:latin typeface="Arial"/>
                          <a:cs typeface="Arial"/>
                        </a:rPr>
                        <a:t>Chesapeake Bay - MD</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l" marL="25400" marR="0">
                        <a:spcBef>
                          <a:spcPts val="0"/>
                        </a:spcBef>
                        <a:spcAft>
                          <a:spcPts val="0"/>
                        </a:spcAft>
                        <a:buNone/>
                      </a:pPr>
                      <a:r>
                        <a:rPr sz="800" b="1">
                          <a:solidFill>
                            <a:srgbClr val="404040">
                              <a:alpha val="100000"/>
                            </a:srgbClr>
                          </a:solidFill>
                          <a:latin typeface="Arial"/>
                          <a:cs typeface="Arial"/>
                        </a:rPr>
                        <a:t>Chesapeake Bay - VA</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l" marL="25400" marR="0">
                        <a:spcBef>
                          <a:spcPts val="0"/>
                        </a:spcBef>
                        <a:spcAft>
                          <a:spcPts val="0"/>
                        </a:spcAft>
                        <a:buNone/>
                      </a:pPr>
                      <a:r>
                        <a:rPr sz="800" b="1">
                          <a:solidFill>
                            <a:srgbClr val="404040">
                              <a:alpha val="100000"/>
                            </a:srgbClr>
                          </a:solidFill>
                          <a:latin typeface="Arial"/>
                          <a:cs typeface="Arial"/>
                        </a:rPr>
                        <a:t>Delaware</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l" marL="25400" marR="0">
                        <a:spcBef>
                          <a:spcPts val="0"/>
                        </a:spcBef>
                        <a:spcAft>
                          <a:spcPts val="0"/>
                        </a:spcAft>
                        <a:buNone/>
                      </a:pPr>
                      <a:r>
                        <a:rPr sz="800" b="1">
                          <a:solidFill>
                            <a:srgbClr val="404040">
                              <a:alpha val="100000"/>
                            </a:srgbClr>
                          </a:solidFill>
                          <a:latin typeface="Arial"/>
                          <a:cs typeface="Arial"/>
                        </a:rPr>
                        <a:t>Elkhorn Slough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l" marL="25400" marR="0">
                        <a:spcBef>
                          <a:spcPts val="0"/>
                        </a:spcBef>
                        <a:spcAft>
                          <a:spcPts val="0"/>
                        </a:spcAft>
                        <a:buNone/>
                      </a:pPr>
                      <a:r>
                        <a:rPr sz="800" b="1">
                          <a:solidFill>
                            <a:srgbClr val="404040">
                              <a:alpha val="100000"/>
                            </a:srgbClr>
                          </a:solidFill>
                          <a:latin typeface="Arial"/>
                          <a:cs typeface="Arial"/>
                        </a:rPr>
                        <a:t>Grand Bay</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l" marL="25400" marR="0">
                        <a:spcBef>
                          <a:spcPts val="0"/>
                        </a:spcBef>
                        <a:spcAft>
                          <a:spcPts val="0"/>
                        </a:spcAft>
                        <a:buNone/>
                      </a:pPr>
                      <a:r>
                        <a:rPr sz="800" b="1">
                          <a:solidFill>
                            <a:srgbClr val="404040">
                              <a:alpha val="100000"/>
                            </a:srgbClr>
                          </a:solidFill>
                          <a:latin typeface="Arial"/>
                          <a:cs typeface="Arial"/>
                        </a:rPr>
                        <a:t>Great Bay</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l" marL="25400" marR="0">
                        <a:spcBef>
                          <a:spcPts val="0"/>
                        </a:spcBef>
                        <a:spcAft>
                          <a:spcPts val="0"/>
                        </a:spcAft>
                        <a:buNone/>
                      </a:pPr>
                      <a:r>
                        <a:rPr sz="800" b="1">
                          <a:solidFill>
                            <a:srgbClr val="404040">
                              <a:alpha val="100000"/>
                            </a:srgbClr>
                          </a:solidFill>
                          <a:latin typeface="Arial"/>
                          <a:cs typeface="Arial"/>
                        </a:rPr>
                        <a:t>Guana Tolomato Matanzas</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l" marL="25400" marR="0">
                        <a:spcBef>
                          <a:spcPts val="0"/>
                        </a:spcBef>
                        <a:spcAft>
                          <a:spcPts val="0"/>
                        </a:spcAft>
                        <a:buNone/>
                      </a:pPr>
                      <a:r>
                        <a:rPr sz="800" b="1">
                          <a:solidFill>
                            <a:srgbClr val="404040">
                              <a:alpha val="100000"/>
                            </a:srgbClr>
                          </a:solidFill>
                          <a:latin typeface="Arial"/>
                          <a:cs typeface="Arial"/>
                        </a:rPr>
                        <a:t>He'eia</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l" marL="25400" marR="0">
                        <a:spcBef>
                          <a:spcPts val="0"/>
                        </a:spcBef>
                        <a:spcAft>
                          <a:spcPts val="0"/>
                        </a:spcAft>
                        <a:buNone/>
                      </a:pPr>
                      <a:r>
                        <a:rPr sz="800" b="1">
                          <a:solidFill>
                            <a:srgbClr val="404040">
                              <a:alpha val="100000"/>
                            </a:srgbClr>
                          </a:solidFill>
                          <a:latin typeface="Arial"/>
                          <a:cs typeface="Arial"/>
                        </a:rPr>
                        <a:t>Hudson River</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l" marL="25400" marR="0">
                        <a:spcBef>
                          <a:spcPts val="0"/>
                        </a:spcBef>
                        <a:spcAft>
                          <a:spcPts val="0"/>
                        </a:spcAft>
                        <a:buNone/>
                      </a:pPr>
                      <a:r>
                        <a:rPr sz="800" b="1">
                          <a:solidFill>
                            <a:srgbClr val="404040">
                              <a:alpha val="100000"/>
                            </a:srgbClr>
                          </a:solidFill>
                          <a:latin typeface="Arial"/>
                          <a:cs typeface="Arial"/>
                        </a:rPr>
                        <a:t>Jacques Cousteau</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l" marL="25400" marR="0">
                        <a:spcBef>
                          <a:spcPts val="0"/>
                        </a:spcBef>
                        <a:spcAft>
                          <a:spcPts val="0"/>
                        </a:spcAft>
                        <a:buNone/>
                      </a:pPr>
                      <a:r>
                        <a:rPr sz="800" b="1">
                          <a:solidFill>
                            <a:srgbClr val="404040">
                              <a:alpha val="100000"/>
                            </a:srgbClr>
                          </a:solidFill>
                          <a:latin typeface="Arial"/>
                          <a:cs typeface="Arial"/>
                        </a:rPr>
                        <a:t>Jobos Bay</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l" marL="25400" marR="0">
                        <a:spcBef>
                          <a:spcPts val="0"/>
                        </a:spcBef>
                        <a:spcAft>
                          <a:spcPts val="0"/>
                        </a:spcAft>
                        <a:buNone/>
                      </a:pPr>
                      <a:r>
                        <a:rPr sz="800" b="1">
                          <a:solidFill>
                            <a:srgbClr val="404040">
                              <a:alpha val="100000"/>
                            </a:srgbClr>
                          </a:solidFill>
                          <a:latin typeface="Arial"/>
                          <a:cs typeface="Arial"/>
                        </a:rPr>
                        <a:t>Kachemak Bay</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l" marL="25400" marR="0">
                        <a:spcBef>
                          <a:spcPts val="0"/>
                        </a:spcBef>
                        <a:spcAft>
                          <a:spcPts val="0"/>
                        </a:spcAft>
                        <a:buNone/>
                      </a:pPr>
                      <a:r>
                        <a:rPr sz="800" b="1">
                          <a:solidFill>
                            <a:srgbClr val="404040">
                              <a:alpha val="100000"/>
                            </a:srgbClr>
                          </a:solidFill>
                          <a:latin typeface="Arial"/>
                          <a:cs typeface="Arial"/>
                        </a:rPr>
                        <a:t>Lake Superior</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l" marL="25400" marR="0">
                        <a:spcBef>
                          <a:spcPts val="0"/>
                        </a:spcBef>
                        <a:spcAft>
                          <a:spcPts val="0"/>
                        </a:spcAft>
                        <a:buNone/>
                      </a:pPr>
                      <a:r>
                        <a:rPr sz="800" b="1">
                          <a:solidFill>
                            <a:srgbClr val="404040">
                              <a:alpha val="100000"/>
                            </a:srgbClr>
                          </a:solidFill>
                          <a:latin typeface="Arial"/>
                          <a:cs typeface="Arial"/>
                        </a:rPr>
                        <a:t>Mission-Aransas</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l" marL="25400" marR="0">
                        <a:spcBef>
                          <a:spcPts val="0"/>
                        </a:spcBef>
                        <a:spcAft>
                          <a:spcPts val="0"/>
                        </a:spcAft>
                        <a:buNone/>
                      </a:pPr>
                      <a:r>
                        <a:rPr sz="800" b="1">
                          <a:solidFill>
                            <a:srgbClr val="404040">
                              <a:alpha val="100000"/>
                            </a:srgbClr>
                          </a:solidFill>
                          <a:latin typeface="Arial"/>
                          <a:cs typeface="Arial"/>
                        </a:rPr>
                        <a:t>Narragansett Bay</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l" marL="25400" marR="0">
                        <a:spcBef>
                          <a:spcPts val="0"/>
                        </a:spcBef>
                        <a:spcAft>
                          <a:spcPts val="0"/>
                        </a:spcAft>
                        <a:buNone/>
                      </a:pPr>
                      <a:r>
                        <a:rPr sz="800" b="1">
                          <a:solidFill>
                            <a:srgbClr val="404040">
                              <a:alpha val="100000"/>
                            </a:srgbClr>
                          </a:solidFill>
                          <a:latin typeface="Arial"/>
                          <a:cs typeface="Arial"/>
                        </a:rPr>
                        <a:t>North Inlet-Winyah Bay</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l" marL="25400" marR="0">
                        <a:spcBef>
                          <a:spcPts val="0"/>
                        </a:spcBef>
                        <a:spcAft>
                          <a:spcPts val="0"/>
                        </a:spcAft>
                        <a:buNone/>
                      </a:pPr>
                      <a:r>
                        <a:rPr sz="800" b="1">
                          <a:solidFill>
                            <a:srgbClr val="404040">
                              <a:alpha val="100000"/>
                            </a:srgbClr>
                          </a:solidFill>
                          <a:latin typeface="Arial"/>
                          <a:cs typeface="Arial"/>
                        </a:rPr>
                        <a:t>North Carolina</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l" marL="25400" marR="0">
                        <a:spcBef>
                          <a:spcPts val="0"/>
                        </a:spcBef>
                        <a:spcAft>
                          <a:spcPts val="0"/>
                        </a:spcAft>
                        <a:buNone/>
                      </a:pPr>
                      <a:r>
                        <a:rPr sz="800" b="1">
                          <a:solidFill>
                            <a:srgbClr val="404040">
                              <a:alpha val="100000"/>
                            </a:srgbClr>
                          </a:solidFill>
                          <a:latin typeface="Arial"/>
                          <a:cs typeface="Arial"/>
                        </a:rPr>
                        <a:t>Old Woman Creek</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l" marL="25400" marR="0">
                        <a:spcBef>
                          <a:spcPts val="0"/>
                        </a:spcBef>
                        <a:spcAft>
                          <a:spcPts val="0"/>
                        </a:spcAft>
                        <a:buNone/>
                      </a:pPr>
                      <a:r>
                        <a:rPr sz="800" b="1">
                          <a:solidFill>
                            <a:srgbClr val="404040">
                              <a:alpha val="100000"/>
                            </a:srgbClr>
                          </a:solidFill>
                          <a:latin typeface="Arial"/>
                          <a:cs typeface="Arial"/>
                        </a:rPr>
                        <a:t>Padilla Bay</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l" marL="25400" marR="0">
                        <a:spcBef>
                          <a:spcPts val="0"/>
                        </a:spcBef>
                        <a:spcAft>
                          <a:spcPts val="0"/>
                        </a:spcAft>
                        <a:buNone/>
                      </a:pPr>
                      <a:r>
                        <a:rPr sz="800" b="1">
                          <a:solidFill>
                            <a:srgbClr val="404040">
                              <a:alpha val="100000"/>
                            </a:srgbClr>
                          </a:solidFill>
                          <a:latin typeface="Arial"/>
                          <a:cs typeface="Arial"/>
                        </a:rPr>
                        <a:t>Rookery Bay</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l" marL="25400" marR="0">
                        <a:spcBef>
                          <a:spcPts val="0"/>
                        </a:spcBef>
                        <a:spcAft>
                          <a:spcPts val="0"/>
                        </a:spcAft>
                        <a:buNone/>
                      </a:pPr>
                      <a:r>
                        <a:rPr sz="800" b="1">
                          <a:solidFill>
                            <a:srgbClr val="404040">
                              <a:alpha val="100000"/>
                            </a:srgbClr>
                          </a:solidFill>
                          <a:latin typeface="Arial"/>
                          <a:cs typeface="Arial"/>
                        </a:rPr>
                        <a:t>Sapelo Island</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l" marL="25400" marR="0">
                        <a:spcBef>
                          <a:spcPts val="0"/>
                        </a:spcBef>
                        <a:spcAft>
                          <a:spcPts val="0"/>
                        </a:spcAft>
                        <a:buNone/>
                      </a:pPr>
                      <a:r>
                        <a:rPr sz="800" b="1">
                          <a:solidFill>
                            <a:srgbClr val="404040">
                              <a:alpha val="100000"/>
                            </a:srgbClr>
                          </a:solidFill>
                          <a:latin typeface="Arial"/>
                          <a:cs typeface="Arial"/>
                        </a:rPr>
                        <a:t>San Francisco Bay</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l" marL="25400" marR="0">
                        <a:spcBef>
                          <a:spcPts val="0"/>
                        </a:spcBef>
                        <a:spcAft>
                          <a:spcPts val="0"/>
                        </a:spcAft>
                        <a:buNone/>
                      </a:pPr>
                      <a:r>
                        <a:rPr sz="800" b="1">
                          <a:solidFill>
                            <a:srgbClr val="404040">
                              <a:alpha val="100000"/>
                            </a:srgbClr>
                          </a:solidFill>
                          <a:latin typeface="Arial"/>
                          <a:cs typeface="Arial"/>
                        </a:rPr>
                        <a:t>South Slough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l" marL="25400" marR="0">
                        <a:spcBef>
                          <a:spcPts val="0"/>
                        </a:spcBef>
                        <a:spcAft>
                          <a:spcPts val="0"/>
                        </a:spcAft>
                        <a:buNone/>
                      </a:pPr>
                      <a:r>
                        <a:rPr sz="800" b="1">
                          <a:solidFill>
                            <a:srgbClr val="404040">
                              <a:alpha val="100000"/>
                            </a:srgbClr>
                          </a:solidFill>
                          <a:latin typeface="Arial"/>
                          <a:cs typeface="Arial"/>
                        </a:rPr>
                        <a:t>Tijuana River</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l" marL="25400" marR="0">
                        <a:spcBef>
                          <a:spcPts val="0"/>
                        </a:spcBef>
                        <a:spcAft>
                          <a:spcPts val="0"/>
                        </a:spcAft>
                        <a:buNone/>
                      </a:pPr>
                      <a:r>
                        <a:rPr sz="800" b="1">
                          <a:solidFill>
                            <a:srgbClr val="404040">
                              <a:alpha val="100000"/>
                            </a:srgbClr>
                          </a:solidFill>
                          <a:latin typeface="Arial"/>
                          <a:cs typeface="Arial"/>
                        </a:rPr>
                        <a:t>Wells</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l" marL="25400" marR="0">
                        <a:spcBef>
                          <a:spcPts val="0"/>
                        </a:spcBef>
                        <a:spcAft>
                          <a:spcPts val="0"/>
                        </a:spcAft>
                        <a:buNone/>
                      </a:pPr>
                      <a:r>
                        <a:rPr sz="800" b="1">
                          <a:solidFill>
                            <a:srgbClr val="404040">
                              <a:alpha val="100000"/>
                            </a:srgbClr>
                          </a:solidFill>
                          <a:latin typeface="Arial"/>
                          <a:cs typeface="Arial"/>
                        </a:rPr>
                        <a:t>Weeks Bay</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l" marL="25400" marR="0">
                        <a:spcBef>
                          <a:spcPts val="0"/>
                        </a:spcBef>
                        <a:spcAft>
                          <a:spcPts val="0"/>
                        </a:spcAft>
                        <a:buNone/>
                      </a:pPr>
                      <a:r>
                        <a:rPr sz="800" b="1">
                          <a:solidFill>
                            <a:srgbClr val="404040">
                              <a:alpha val="100000"/>
                            </a:srgbClr>
                          </a:solidFill>
                          <a:latin typeface="Arial"/>
                          <a:cs typeface="Arial"/>
                        </a:rPr>
                        <a:t>Waquoit Bay</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bl>
          </a:graphicData>
        </a:graphic>
      </p:graphicFrame>
      <p:graphicFrame xmlns:a="http://schemas.openxmlformats.org/drawingml/2006/main" xmlns:r="http://schemas.openxmlformats.org/officeDocument/2006/relationships" xmlns:p="http://schemas.openxmlformats.org/presentationml/2006/main">
        <p:nvGraphicFramePr>
          <p:cNvPr name="" id="4"/>
          <p:cNvGraphicFramePr>
            <a:graphicFrameLocks noGrp="true"/>
          </p:cNvGraphicFramePr>
          <p:nvPr/>
        </p:nvGraphicFramePr>
        <p:xfrm rot="0">
          <a:off x="2084832" y="649224"/>
          <a:ext cx="0" cy="0"/>
        </p:xfrm>
        <a:graphic>
          <a:graphicData uri="http://schemas.openxmlformats.org/drawingml/2006/table">
            <a:tbl>
              <a:tblPr/>
              <a:tblGrid>
                <a:gridCol w="314554"/>
                <a:gridCol w="314554"/>
                <a:gridCol w="314554"/>
                <a:gridCol w="314554"/>
              </a:tblGrid>
              <a:tr h="342900">
                <a:tc gridSpan="4">
                  <a:txBody>
                    <a:bodyPr/>
                    <a:lstStyle/>
                    <a:p>
                      <a:pPr algn="ctr" marL="25400" marR="25400">
                        <a:spcBef>
                          <a:spcPts val="200"/>
                        </a:spcBef>
                        <a:spcAft>
                          <a:spcPts val="200"/>
                        </a:spcAft>
                        <a:buNone/>
                      </a:pPr>
                      <a:r>
                        <a:rPr sz="800" b="1">
                          <a:solidFill>
                            <a:srgbClr val="404040">
                              <a:alpha val="100000"/>
                            </a:srgbClr>
                          </a:solidFill>
                          <a:latin typeface="Arial"/>
                          <a:cs typeface="Arial"/>
                        </a:rPr>
                        <a:t>Ortho-phosphate</a:t>
                      </a:r>
                    </a:p>
                  </a:txBody>
                  <a:tcPr anchor="ctr" marB="25400" marT="2540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hMerge="true">
                  <a:txBody>
                    <a:bodyPr/>
                    <a:lstStyle/>
                    <a:p>
                      <a:pPr algn="ctr" marL="25400" marR="25400">
                        <a:spcBef>
                          <a:spcPts val="200"/>
                        </a:spcBef>
                        <a:spcAft>
                          <a:spcPts val="200"/>
                        </a:spcAft>
                        <a:buNone/>
                      </a:pPr>
                      <a:r>
                        <a:rPr sz="800" b="1">
                          <a:solidFill>
                            <a:srgbClr val="404040">
                              <a:alpha val="100000"/>
                            </a:srgbClr>
                          </a:solidFill>
                          <a:latin typeface="Arial"/>
                          <a:cs typeface="Arial"/>
                        </a:rPr>
                        <a:t>Ortho-phosphate</a:t>
                      </a:r>
                    </a:p>
                  </a:txBody>
                  <a:tcPr anchor="ctr" marB="25400" marT="2540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hMerge="true">
                  <a:txBody>
                    <a:bodyPr/>
                    <a:lstStyle/>
                    <a:p>
                      <a:pPr algn="ctr" marL="25400" marR="25400">
                        <a:spcBef>
                          <a:spcPts val="200"/>
                        </a:spcBef>
                        <a:spcAft>
                          <a:spcPts val="200"/>
                        </a:spcAft>
                        <a:buNone/>
                      </a:pPr>
                      <a:r>
                        <a:rPr sz="800" b="1">
                          <a:solidFill>
                            <a:srgbClr val="404040">
                              <a:alpha val="100000"/>
                            </a:srgbClr>
                          </a:solidFill>
                          <a:latin typeface="Arial"/>
                          <a:cs typeface="Arial"/>
                        </a:rPr>
                        <a:t>Ortho-phosphate</a:t>
                      </a:r>
                    </a:p>
                  </a:txBody>
                  <a:tcPr anchor="ctr" marB="25400" marT="2540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hMerge="true">
                  <a:txBody>
                    <a:bodyPr/>
                    <a:lstStyle/>
                    <a:p>
                      <a:pPr algn="ctr" marL="25400" marR="25400">
                        <a:spcBef>
                          <a:spcPts val="200"/>
                        </a:spcBef>
                        <a:spcAft>
                          <a:spcPts val="200"/>
                        </a:spcAft>
                        <a:buNone/>
                      </a:pPr>
                      <a:r>
                        <a:rPr sz="800" b="1">
                          <a:solidFill>
                            <a:srgbClr val="404040">
                              <a:alpha val="100000"/>
                            </a:srgbClr>
                          </a:solidFill>
                          <a:latin typeface="Arial"/>
                          <a:cs typeface="Arial"/>
                        </a:rPr>
                        <a:t>Ortho-phosphate</a:t>
                      </a:r>
                    </a:p>
                  </a:txBody>
                  <a:tcPr anchor="ctr" marB="25400" marT="2540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342900">
                <a:tc>
                  <a:txBody>
                    <a:bodyPr/>
                    <a:lstStyle/>
                    <a:p>
                      <a:pPr algn="ctr" marL="25400" marR="25400">
                        <a:spcBef>
                          <a:spcPts val="200"/>
                        </a:spcBef>
                        <a:spcAft>
                          <a:spcPts val="200"/>
                        </a:spcAft>
                        <a:buNone/>
                      </a:pPr>
                      <a:r>
                        <a:rPr sz="800" b="1">
                          <a:solidFill>
                            <a:srgbClr val="404040">
                              <a:alpha val="100000"/>
                            </a:srgbClr>
                          </a:solidFill>
                          <a:latin typeface="Arial"/>
                          <a:cs typeface="Arial"/>
                        </a:rPr>
                        <a:t>LOC 1</a:t>
                      </a:r>
                    </a:p>
                  </a:txBody>
                  <a:tcPr anchor="ctr" marB="25400" marT="2540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800" b="1">
                          <a:solidFill>
                            <a:srgbClr val="404040">
                              <a:alpha val="100000"/>
                            </a:srgbClr>
                          </a:solidFill>
                          <a:latin typeface="Arial"/>
                          <a:cs typeface="Arial"/>
                        </a:rPr>
                        <a:t>LOC 2</a:t>
                      </a:r>
                    </a:p>
                  </a:txBody>
                  <a:tcPr anchor="ctr" marB="25400" marT="2540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800" b="1">
                          <a:solidFill>
                            <a:srgbClr val="404040">
                              <a:alpha val="100000"/>
                            </a:srgbClr>
                          </a:solidFill>
                          <a:latin typeface="Arial"/>
                          <a:cs typeface="Arial"/>
                        </a:rPr>
                        <a:t>LOC 3</a:t>
                      </a:r>
                    </a:p>
                  </a:txBody>
                  <a:tcPr anchor="ctr" marB="25400" marT="2540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800" b="1">
                          <a:solidFill>
                            <a:srgbClr val="404040">
                              <a:alpha val="100000"/>
                            </a:srgbClr>
                          </a:solidFill>
                          <a:latin typeface="Arial"/>
                          <a:cs typeface="Arial"/>
                        </a:rPr>
                        <a:t>LOC 4</a:t>
                      </a:r>
                    </a:p>
                  </a:txBody>
                  <a:tcPr anchor="ctr" marB="25400" marT="2540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r>
              <a:tr h="182880">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r>
              <a:tr h="182880">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r>
              <a:tr h="182880">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r>
              <a:tr h="182880">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r>
              <a:tr h="182880">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r>
              <a:tr h="182880">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r>
              <a:tr h="182880">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r>
              <a:tr h="182880">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bl>
          </a:graphicData>
        </a:graphic>
      </p:graphicFrame>
      <p:graphicFrame xmlns:a="http://schemas.openxmlformats.org/drawingml/2006/main" xmlns:r="http://schemas.openxmlformats.org/officeDocument/2006/relationships" xmlns:p="http://schemas.openxmlformats.org/presentationml/2006/main">
        <p:nvGraphicFramePr>
          <p:cNvPr name="" id="5"/>
          <p:cNvGraphicFramePr>
            <a:graphicFrameLocks noGrp="true"/>
          </p:cNvGraphicFramePr>
          <p:nvPr/>
        </p:nvGraphicFramePr>
        <p:xfrm rot="0">
          <a:off x="3447288" y="649224"/>
          <a:ext cx="0" cy="0"/>
        </p:xfrm>
        <a:graphic>
          <a:graphicData uri="http://schemas.openxmlformats.org/drawingml/2006/table">
            <a:tbl>
              <a:tblPr/>
              <a:tblGrid>
                <a:gridCol w="314554"/>
                <a:gridCol w="314554"/>
                <a:gridCol w="314554"/>
                <a:gridCol w="314554"/>
              </a:tblGrid>
              <a:tr h="342900">
                <a:tc gridSpan="4">
                  <a:txBody>
                    <a:bodyPr/>
                    <a:lstStyle/>
                    <a:p>
                      <a:pPr algn="ctr" marL="25400" marR="25400">
                        <a:spcBef>
                          <a:spcPts val="200"/>
                        </a:spcBef>
                        <a:spcAft>
                          <a:spcPts val="200"/>
                        </a:spcAft>
                        <a:buNone/>
                      </a:pPr>
                      <a:r>
                        <a:rPr sz="800" b="1">
                          <a:solidFill>
                            <a:srgbClr val="404040">
                              <a:alpha val="100000"/>
                            </a:srgbClr>
                          </a:solidFill>
                          <a:latin typeface="Arial"/>
                          <a:cs typeface="Arial"/>
                        </a:rPr>
                        <a:t>Diss. Inorganic Nitrogen</a:t>
                      </a:r>
                    </a:p>
                  </a:txBody>
                  <a:tcPr anchor="ctr" marB="25400" marT="2540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hMerge="true">
                  <a:txBody>
                    <a:bodyPr/>
                    <a:lstStyle/>
                    <a:p>
                      <a:pPr algn="ctr" marL="25400" marR="25400">
                        <a:spcBef>
                          <a:spcPts val="200"/>
                        </a:spcBef>
                        <a:spcAft>
                          <a:spcPts val="200"/>
                        </a:spcAft>
                        <a:buNone/>
                      </a:pPr>
                      <a:r>
                        <a:rPr sz="800" b="1">
                          <a:solidFill>
                            <a:srgbClr val="404040">
                              <a:alpha val="100000"/>
                            </a:srgbClr>
                          </a:solidFill>
                          <a:latin typeface="Arial"/>
                          <a:cs typeface="Arial"/>
                        </a:rPr>
                        <a:t>Diss. Inorganic Nitrogen</a:t>
                      </a:r>
                    </a:p>
                  </a:txBody>
                  <a:tcPr anchor="ctr" marB="25400" marT="2540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hMerge="true">
                  <a:txBody>
                    <a:bodyPr/>
                    <a:lstStyle/>
                    <a:p>
                      <a:pPr algn="ctr" marL="25400" marR="25400">
                        <a:spcBef>
                          <a:spcPts val="200"/>
                        </a:spcBef>
                        <a:spcAft>
                          <a:spcPts val="200"/>
                        </a:spcAft>
                        <a:buNone/>
                      </a:pPr>
                      <a:r>
                        <a:rPr sz="800" b="1">
                          <a:solidFill>
                            <a:srgbClr val="404040">
                              <a:alpha val="100000"/>
                            </a:srgbClr>
                          </a:solidFill>
                          <a:latin typeface="Arial"/>
                          <a:cs typeface="Arial"/>
                        </a:rPr>
                        <a:t>Diss. Inorganic Nitrogen</a:t>
                      </a:r>
                    </a:p>
                  </a:txBody>
                  <a:tcPr anchor="ctr" marB="25400" marT="2540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hMerge="true">
                  <a:txBody>
                    <a:bodyPr/>
                    <a:lstStyle/>
                    <a:p>
                      <a:pPr algn="ctr" marL="25400" marR="25400">
                        <a:spcBef>
                          <a:spcPts val="200"/>
                        </a:spcBef>
                        <a:spcAft>
                          <a:spcPts val="200"/>
                        </a:spcAft>
                        <a:buNone/>
                      </a:pPr>
                      <a:r>
                        <a:rPr sz="800" b="1">
                          <a:solidFill>
                            <a:srgbClr val="404040">
                              <a:alpha val="100000"/>
                            </a:srgbClr>
                          </a:solidFill>
                          <a:latin typeface="Arial"/>
                          <a:cs typeface="Arial"/>
                        </a:rPr>
                        <a:t>Diss. Inorganic Nitrogen</a:t>
                      </a:r>
                    </a:p>
                  </a:txBody>
                  <a:tcPr anchor="ctr" marB="25400" marT="2540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342900">
                <a:tc>
                  <a:txBody>
                    <a:bodyPr/>
                    <a:lstStyle/>
                    <a:p>
                      <a:pPr algn="ctr" marL="25400" marR="25400">
                        <a:spcBef>
                          <a:spcPts val="200"/>
                        </a:spcBef>
                        <a:spcAft>
                          <a:spcPts val="200"/>
                        </a:spcAft>
                        <a:buNone/>
                      </a:pPr>
                      <a:r>
                        <a:rPr sz="800" b="1">
                          <a:solidFill>
                            <a:srgbClr val="404040">
                              <a:alpha val="100000"/>
                            </a:srgbClr>
                          </a:solidFill>
                          <a:latin typeface="Arial"/>
                          <a:cs typeface="Arial"/>
                        </a:rPr>
                        <a:t>LOC 1</a:t>
                      </a:r>
                    </a:p>
                  </a:txBody>
                  <a:tcPr anchor="ctr" marB="25400" marT="2540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800" b="1">
                          <a:solidFill>
                            <a:srgbClr val="404040">
                              <a:alpha val="100000"/>
                            </a:srgbClr>
                          </a:solidFill>
                          <a:latin typeface="Arial"/>
                          <a:cs typeface="Arial"/>
                        </a:rPr>
                        <a:t>LOC 2</a:t>
                      </a:r>
                    </a:p>
                  </a:txBody>
                  <a:tcPr anchor="ctr" marB="25400" marT="2540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800" b="1">
                          <a:solidFill>
                            <a:srgbClr val="404040">
                              <a:alpha val="100000"/>
                            </a:srgbClr>
                          </a:solidFill>
                          <a:latin typeface="Arial"/>
                          <a:cs typeface="Arial"/>
                        </a:rPr>
                        <a:t>LOC 3</a:t>
                      </a:r>
                    </a:p>
                  </a:txBody>
                  <a:tcPr anchor="ctr" marB="25400" marT="2540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800" b="1">
                          <a:solidFill>
                            <a:srgbClr val="404040">
                              <a:alpha val="100000"/>
                            </a:srgbClr>
                          </a:solidFill>
                          <a:latin typeface="Arial"/>
                          <a:cs typeface="Arial"/>
                        </a:rPr>
                        <a:t>LOC 4</a:t>
                      </a:r>
                    </a:p>
                  </a:txBody>
                  <a:tcPr anchor="ctr" marB="25400" marT="2540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r>
              <a:tr h="182880">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r>
              <a:tr h="182880">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r>
              <a:tr h="182880">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bl>
          </a:graphicData>
        </a:graphic>
      </p:graphicFrame>
      <p:graphicFrame xmlns:a="http://schemas.openxmlformats.org/drawingml/2006/main" xmlns:r="http://schemas.openxmlformats.org/officeDocument/2006/relationships" xmlns:p="http://schemas.openxmlformats.org/presentationml/2006/main">
        <p:nvGraphicFramePr>
          <p:cNvPr name="" id="6"/>
          <p:cNvGraphicFramePr>
            <a:graphicFrameLocks noGrp="true"/>
          </p:cNvGraphicFramePr>
          <p:nvPr/>
        </p:nvGraphicFramePr>
        <p:xfrm rot="0">
          <a:off x="4818888" y="649224"/>
          <a:ext cx="0" cy="0"/>
        </p:xfrm>
        <a:graphic>
          <a:graphicData uri="http://schemas.openxmlformats.org/drawingml/2006/table">
            <a:tbl>
              <a:tblPr/>
              <a:tblGrid>
                <a:gridCol w="314554"/>
                <a:gridCol w="314554"/>
                <a:gridCol w="314554"/>
                <a:gridCol w="314554"/>
              </a:tblGrid>
              <a:tr h="342900">
                <a:tc gridSpan="4">
                  <a:txBody>
                    <a:bodyPr/>
                    <a:lstStyle/>
                    <a:p>
                      <a:pPr algn="ctr" marL="25400" marR="25400">
                        <a:spcBef>
                          <a:spcPts val="200"/>
                        </a:spcBef>
                        <a:spcAft>
                          <a:spcPts val="200"/>
                        </a:spcAft>
                        <a:buNone/>
                      </a:pPr>
                      <a:r>
                        <a:rPr sz="800" b="1">
                          <a:solidFill>
                            <a:srgbClr val="404040">
                              <a:alpha val="100000"/>
                            </a:srgbClr>
                          </a:solidFill>
                          <a:latin typeface="Arial"/>
                          <a:cs typeface="Arial"/>
                        </a:rPr>
                        <a:t>Chlorophyll-a</a:t>
                      </a:r>
                    </a:p>
                  </a:txBody>
                  <a:tcPr anchor="ctr" marB="25400" marT="2540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hMerge="true">
                  <a:txBody>
                    <a:bodyPr/>
                    <a:lstStyle/>
                    <a:p>
                      <a:pPr algn="ctr" marL="25400" marR="25400">
                        <a:spcBef>
                          <a:spcPts val="200"/>
                        </a:spcBef>
                        <a:spcAft>
                          <a:spcPts val="200"/>
                        </a:spcAft>
                        <a:buNone/>
                      </a:pPr>
                      <a:r>
                        <a:rPr sz="800" b="1">
                          <a:solidFill>
                            <a:srgbClr val="404040">
                              <a:alpha val="100000"/>
                            </a:srgbClr>
                          </a:solidFill>
                          <a:latin typeface="Arial"/>
                          <a:cs typeface="Arial"/>
                        </a:rPr>
                        <a:t>Chlorophyll-a</a:t>
                      </a:r>
                    </a:p>
                  </a:txBody>
                  <a:tcPr anchor="ctr" marB="25400" marT="2540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hMerge="true">
                  <a:txBody>
                    <a:bodyPr/>
                    <a:lstStyle/>
                    <a:p>
                      <a:pPr algn="ctr" marL="25400" marR="25400">
                        <a:spcBef>
                          <a:spcPts val="200"/>
                        </a:spcBef>
                        <a:spcAft>
                          <a:spcPts val="200"/>
                        </a:spcAft>
                        <a:buNone/>
                      </a:pPr>
                      <a:r>
                        <a:rPr sz="800" b="1">
                          <a:solidFill>
                            <a:srgbClr val="404040">
                              <a:alpha val="100000"/>
                            </a:srgbClr>
                          </a:solidFill>
                          <a:latin typeface="Arial"/>
                          <a:cs typeface="Arial"/>
                        </a:rPr>
                        <a:t>Chlorophyll-a</a:t>
                      </a:r>
                    </a:p>
                  </a:txBody>
                  <a:tcPr anchor="ctr" marB="25400" marT="2540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hMerge="true">
                  <a:txBody>
                    <a:bodyPr/>
                    <a:lstStyle/>
                    <a:p>
                      <a:pPr algn="ctr" marL="25400" marR="25400">
                        <a:spcBef>
                          <a:spcPts val="200"/>
                        </a:spcBef>
                        <a:spcAft>
                          <a:spcPts val="200"/>
                        </a:spcAft>
                        <a:buNone/>
                      </a:pPr>
                      <a:r>
                        <a:rPr sz="800" b="1">
                          <a:solidFill>
                            <a:srgbClr val="404040">
                              <a:alpha val="100000"/>
                            </a:srgbClr>
                          </a:solidFill>
                          <a:latin typeface="Arial"/>
                          <a:cs typeface="Arial"/>
                        </a:rPr>
                        <a:t>Chlorophyll-a</a:t>
                      </a:r>
                    </a:p>
                  </a:txBody>
                  <a:tcPr anchor="ctr" marB="25400" marT="2540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342900">
                <a:tc>
                  <a:txBody>
                    <a:bodyPr/>
                    <a:lstStyle/>
                    <a:p>
                      <a:pPr algn="ctr" marL="25400" marR="25400">
                        <a:spcBef>
                          <a:spcPts val="200"/>
                        </a:spcBef>
                        <a:spcAft>
                          <a:spcPts val="200"/>
                        </a:spcAft>
                        <a:buNone/>
                      </a:pPr>
                      <a:r>
                        <a:rPr sz="800" b="1">
                          <a:solidFill>
                            <a:srgbClr val="404040">
                              <a:alpha val="100000"/>
                            </a:srgbClr>
                          </a:solidFill>
                          <a:latin typeface="Arial"/>
                          <a:cs typeface="Arial"/>
                        </a:rPr>
                        <a:t>LOC 1</a:t>
                      </a:r>
                    </a:p>
                  </a:txBody>
                  <a:tcPr anchor="ctr" marB="25400" marT="2540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800" b="1">
                          <a:solidFill>
                            <a:srgbClr val="404040">
                              <a:alpha val="100000"/>
                            </a:srgbClr>
                          </a:solidFill>
                          <a:latin typeface="Arial"/>
                          <a:cs typeface="Arial"/>
                        </a:rPr>
                        <a:t>LOC 2</a:t>
                      </a:r>
                    </a:p>
                  </a:txBody>
                  <a:tcPr anchor="ctr" marB="25400" marT="2540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800" b="1">
                          <a:solidFill>
                            <a:srgbClr val="404040">
                              <a:alpha val="100000"/>
                            </a:srgbClr>
                          </a:solidFill>
                          <a:latin typeface="Arial"/>
                          <a:cs typeface="Arial"/>
                        </a:rPr>
                        <a:t>LOC 3</a:t>
                      </a:r>
                    </a:p>
                  </a:txBody>
                  <a:tcPr anchor="ctr" marB="25400" marT="2540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800" b="1">
                          <a:solidFill>
                            <a:srgbClr val="404040">
                              <a:alpha val="100000"/>
                            </a:srgbClr>
                          </a:solidFill>
                          <a:latin typeface="Arial"/>
                          <a:cs typeface="Arial"/>
                        </a:rPr>
                        <a:t>LOC 4</a:t>
                      </a:r>
                    </a:p>
                  </a:txBody>
                  <a:tcPr anchor="ctr" marB="25400" marT="2540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r>
              <a:tr h="182880">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r>
              <a:tr h="182880">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r>
              <a:tr h="182880">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bl>
          </a:graphicData>
        </a:graphic>
      </p:graphicFrame>
      <p:graphicFrame xmlns:a="http://schemas.openxmlformats.org/drawingml/2006/main" xmlns:r="http://schemas.openxmlformats.org/officeDocument/2006/relationships" xmlns:p="http://schemas.openxmlformats.org/presentationml/2006/main">
        <p:nvGraphicFramePr>
          <p:cNvPr name="" id="7"/>
          <p:cNvGraphicFramePr>
            <a:graphicFrameLocks noGrp="true"/>
          </p:cNvGraphicFramePr>
          <p:nvPr/>
        </p:nvGraphicFramePr>
        <p:xfrm rot="0">
          <a:off x="6190488" y="649224"/>
          <a:ext cx="0" cy="0"/>
        </p:xfrm>
        <a:graphic>
          <a:graphicData uri="http://schemas.openxmlformats.org/drawingml/2006/table">
            <a:tbl>
              <a:tblPr/>
              <a:tblGrid>
                <a:gridCol w="314554"/>
                <a:gridCol w="314554"/>
                <a:gridCol w="314554"/>
                <a:gridCol w="314554"/>
              </a:tblGrid>
              <a:tr h="342900">
                <a:tc gridSpan="4">
                  <a:txBody>
                    <a:bodyPr/>
                    <a:lstStyle/>
                    <a:p>
                      <a:pPr algn="ctr" marL="25400" marR="25400">
                        <a:spcBef>
                          <a:spcPts val="200"/>
                        </a:spcBef>
                        <a:spcAft>
                          <a:spcPts val="200"/>
                        </a:spcAft>
                        <a:buNone/>
                      </a:pPr>
                      <a:r>
                        <a:rPr sz="800" b="1">
                          <a:solidFill>
                            <a:srgbClr val="404040">
                              <a:alpha val="100000"/>
                            </a:srgbClr>
                          </a:solidFill>
                          <a:latin typeface="Arial"/>
                          <a:cs typeface="Arial"/>
                        </a:rPr>
                        <a:t>Dissolved Oxygen</a:t>
                      </a:r>
                    </a:p>
                  </a:txBody>
                  <a:tcPr anchor="ctr" marB="25400" marT="2540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hMerge="true">
                  <a:txBody>
                    <a:bodyPr/>
                    <a:lstStyle/>
                    <a:p>
                      <a:pPr algn="ctr" marL="25400" marR="25400">
                        <a:spcBef>
                          <a:spcPts val="200"/>
                        </a:spcBef>
                        <a:spcAft>
                          <a:spcPts val="200"/>
                        </a:spcAft>
                        <a:buNone/>
                      </a:pPr>
                      <a:r>
                        <a:rPr sz="800" b="1">
                          <a:solidFill>
                            <a:srgbClr val="404040">
                              <a:alpha val="100000"/>
                            </a:srgbClr>
                          </a:solidFill>
                          <a:latin typeface="Arial"/>
                          <a:cs typeface="Arial"/>
                        </a:rPr>
                        <a:t>Dissolved Oxygen</a:t>
                      </a:r>
                    </a:p>
                  </a:txBody>
                  <a:tcPr anchor="ctr" marB="25400" marT="2540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hMerge="true">
                  <a:txBody>
                    <a:bodyPr/>
                    <a:lstStyle/>
                    <a:p>
                      <a:pPr algn="ctr" marL="25400" marR="25400">
                        <a:spcBef>
                          <a:spcPts val="200"/>
                        </a:spcBef>
                        <a:spcAft>
                          <a:spcPts val="200"/>
                        </a:spcAft>
                        <a:buNone/>
                      </a:pPr>
                      <a:r>
                        <a:rPr sz="800" b="1">
                          <a:solidFill>
                            <a:srgbClr val="404040">
                              <a:alpha val="100000"/>
                            </a:srgbClr>
                          </a:solidFill>
                          <a:latin typeface="Arial"/>
                          <a:cs typeface="Arial"/>
                        </a:rPr>
                        <a:t>Dissolved Oxygen</a:t>
                      </a:r>
                    </a:p>
                  </a:txBody>
                  <a:tcPr anchor="ctr" marB="25400" marT="2540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hMerge="true">
                  <a:txBody>
                    <a:bodyPr/>
                    <a:lstStyle/>
                    <a:p>
                      <a:pPr algn="ctr" marL="25400" marR="25400">
                        <a:spcBef>
                          <a:spcPts val="200"/>
                        </a:spcBef>
                        <a:spcAft>
                          <a:spcPts val="200"/>
                        </a:spcAft>
                        <a:buNone/>
                      </a:pPr>
                      <a:r>
                        <a:rPr sz="800" b="1">
                          <a:solidFill>
                            <a:srgbClr val="404040">
                              <a:alpha val="100000"/>
                            </a:srgbClr>
                          </a:solidFill>
                          <a:latin typeface="Arial"/>
                          <a:cs typeface="Arial"/>
                        </a:rPr>
                        <a:t>Dissolved Oxygen</a:t>
                      </a:r>
                    </a:p>
                  </a:txBody>
                  <a:tcPr anchor="ctr" marB="25400" marT="2540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342900">
                <a:tc>
                  <a:txBody>
                    <a:bodyPr/>
                    <a:lstStyle/>
                    <a:p>
                      <a:pPr algn="ctr" marL="25400" marR="25400">
                        <a:spcBef>
                          <a:spcPts val="200"/>
                        </a:spcBef>
                        <a:spcAft>
                          <a:spcPts val="200"/>
                        </a:spcAft>
                        <a:buNone/>
                      </a:pPr>
                      <a:r>
                        <a:rPr sz="800" b="1">
                          <a:solidFill>
                            <a:srgbClr val="404040">
                              <a:alpha val="100000"/>
                            </a:srgbClr>
                          </a:solidFill>
                          <a:latin typeface="Arial"/>
                          <a:cs typeface="Arial"/>
                        </a:rPr>
                        <a:t>LOC 1</a:t>
                      </a:r>
                    </a:p>
                  </a:txBody>
                  <a:tcPr anchor="ctr" marB="25400" marT="2540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800" b="1">
                          <a:solidFill>
                            <a:srgbClr val="404040">
                              <a:alpha val="100000"/>
                            </a:srgbClr>
                          </a:solidFill>
                          <a:latin typeface="Arial"/>
                          <a:cs typeface="Arial"/>
                        </a:rPr>
                        <a:t>LOC 2</a:t>
                      </a:r>
                    </a:p>
                  </a:txBody>
                  <a:tcPr anchor="ctr" marB="25400" marT="2540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800" b="1">
                          <a:solidFill>
                            <a:srgbClr val="404040">
                              <a:alpha val="100000"/>
                            </a:srgbClr>
                          </a:solidFill>
                          <a:latin typeface="Arial"/>
                          <a:cs typeface="Arial"/>
                        </a:rPr>
                        <a:t>LOC 3</a:t>
                      </a:r>
                    </a:p>
                  </a:txBody>
                  <a:tcPr anchor="ctr" marB="25400" marT="2540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800" b="1">
                          <a:solidFill>
                            <a:srgbClr val="404040">
                              <a:alpha val="100000"/>
                            </a:srgbClr>
                          </a:solidFill>
                          <a:latin typeface="Arial"/>
                          <a:cs typeface="Arial"/>
                        </a:rPr>
                        <a:t>LOC 4</a:t>
                      </a:r>
                    </a:p>
                  </a:txBody>
                  <a:tcPr anchor="ctr" marB="25400" marT="2540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r>
              <a:tr h="182880">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r>
              <a:tr h="182880">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A5A5A5">
                              <a:alpha val="100000"/>
                            </a:srgbClr>
                          </a:solidFill>
                          <a:latin typeface="Arial"/>
                          <a:cs typeface="Arial"/>
                        </a:rPr>
                        <a:t>x</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FFFFFF">
                        <a:alpha val="100000"/>
                      </a:srgbClr>
                    </a:solidFill>
                  </a:tcPr>
                </a:tc>
              </a:tr>
              <a:tr h="182880">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r>
              <a:tr h="182880">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r>
              <a:tr h="182880">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r>
              <a:tr h="182880">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r>
              <a:tr h="182880">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c>
                  <a:txBody>
                    <a:bodyPr/>
                    <a:lstStyle/>
                    <a:p>
                      <a:pPr algn="ctr" marL="25400" marR="25400">
                        <a:spcBef>
                          <a:spcPts val="200"/>
                        </a:spcBef>
                        <a:spcAft>
                          <a:spcPts val="200"/>
                        </a:spcAft>
                        <a:buNone/>
                      </a:pPr>
                      <a:r>
                        <a:rPr sz="1200" b="1">
                          <a:solidFill>
                            <a:srgbClr val="FFFFFF">
                              <a:alpha val="100000"/>
                            </a:srgbClr>
                          </a:solidFill>
                          <a:latin typeface="Wingdings 3"/>
                          <a:cs typeface="Wingdings 3"/>
                        </a:rPr>
                        <a:t>h</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247BA0">
                        <a:alpha val="100000"/>
                      </a:srgbClr>
                    </a:solidFill>
                  </a:tcPr>
                </a:tc>
              </a:tr>
              <a:tr h="182880">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444E65">
                              <a:alpha val="100000"/>
                            </a:srgbClr>
                          </a:solidFill>
                          <a:latin typeface="Arial"/>
                          <a:cs typeface="Arial"/>
                        </a:rPr>
                        <a:t>—</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D9D9D9">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c>
                  <a:txBody>
                    <a:bodyPr/>
                    <a:lstStyle/>
                    <a:p>
                      <a:pPr algn="ctr" marL="25400" marR="25400">
                        <a:spcBef>
                          <a:spcPts val="200"/>
                        </a:spcBef>
                        <a:spcAft>
                          <a:spcPts val="200"/>
                        </a:spcAft>
                        <a:buNone/>
                      </a:pPr>
                      <a:r>
                        <a:rPr sz="1200">
                          <a:solidFill>
                            <a:srgbClr val="FFFFFF">
                              <a:alpha val="100000"/>
                            </a:srgbClr>
                          </a:solidFill>
                          <a:latin typeface="Wingdings 3"/>
                          <a:cs typeface="Wingdings 3"/>
                        </a:rPr>
                        <a:t>i</a:t>
                      </a:r>
                    </a:p>
                  </a:txBody>
                  <a:tcPr anchor="ctr" marB="0" marT="0" marR="0" marL="0">
                    <a:lnL algn="ctr" cmpd="sng" cap="flat" w="12700">
                      <a:solidFill>
                        <a:srgbClr val="444E65">
                          <a:alpha val="100000"/>
                        </a:srgbClr>
                      </a:solidFill>
                      <a:prstDash val="solid"/>
                    </a:lnL>
                    <a:lnR algn="ctr" cmpd="sng" cap="flat" w="12700">
                      <a:solidFill>
                        <a:srgbClr val="444E65">
                          <a:alpha val="100000"/>
                        </a:srgbClr>
                      </a:solidFill>
                      <a:prstDash val="solid"/>
                    </a:lnR>
                    <a:lnT algn="ctr" cmpd="sng" cap="flat" w="12700">
                      <a:solidFill>
                        <a:srgbClr val="444E65">
                          <a:alpha val="100000"/>
                        </a:srgbClr>
                      </a:solidFill>
                      <a:prstDash val="solid"/>
                    </a:lnT>
                    <a:lnB algn="ctr" cmpd="sng" cap="flat" w="12700">
                      <a:solidFill>
                        <a:srgbClr val="444E65">
                          <a:alpha val="100000"/>
                        </a:srgbClr>
                      </a:solidFill>
                      <a:prstDash val="solid"/>
                    </a:lnB>
                    <a:solidFill>
                      <a:srgbClr val="A3DFFF">
                        <a:alpha val="100000"/>
                      </a:srgbClr>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
          <p:cNvPicPr/>
          <p:nvPr/>
        </p:nvPicPr>
        <p:blipFill>
          <a:blip cstate="print" r:embed="rId2"/>
          <a:stretch>
            <a:fillRect/>
          </a:stretch>
        </p:blipFill>
        <p:spPr>
          <a:xfrm>
            <a:off x="0" y="2542032"/>
            <a:ext cx="4919472" cy="3273552"/>
          </a:xfrm>
          <a:prstGeom prst="rect">
            <a:avLst/>
          </a:prstGeom>
        </p:spPr>
      </p:pic>
      <p:pic xmlns:a="http://schemas.openxmlformats.org/drawingml/2006/main" xmlns:r="http://schemas.openxmlformats.org/officeDocument/2006/relationships" xmlns:p="http://schemas.openxmlformats.org/presentationml/2006/main">
        <p:nvPicPr>
          <p:cNvPr id="3" name="pic"/>
          <p:cNvPicPr/>
          <p:nvPr/>
        </p:nvPicPr>
        <p:blipFill>
          <a:blip cstate="print" r:embed="rId3"/>
          <a:stretch>
            <a:fillRect/>
          </a:stretch>
        </p:blipFill>
        <p:spPr>
          <a:xfrm>
            <a:off x="0" y="6391656"/>
            <a:ext cx="4919472" cy="3273552"/>
          </a:xfrm>
          <a:prstGeom prst="rect">
            <a:avLst/>
          </a:prstGeom>
        </p:spPr>
      </p:pic>
      <p:sp xmlns:a="http://schemas.openxmlformats.org/drawingml/2006/main" xmlns:r="http://schemas.openxmlformats.org/officeDocument/2006/relationships" xmlns:p="http://schemas.openxmlformats.org/presentationml/2006/main">
        <p:nvSpPr>
          <p:cNvPr id="4" name=""/>
          <p:cNvSpPr>
            <a:spLocks noGrp="1"/>
          </p:cNvSpPr>
          <p:nvPr>
            <p:ph/>
          </p:nvPr>
        </p:nvSpPr>
        <p:spPr>
          <a:xfrm rot="0">
            <a:off x="137160" y="2130552"/>
            <a:ext cx="2441448" cy="402336"/>
          </a:xfrm>
          <a:noFill/>
        </p:spPr>
        <p:txBody xmlns:a="http://schemas.openxmlformats.org/drawingml/2006/main" xmlns:r="http://schemas.openxmlformats.org/officeDocument/2006/relationships" xmlns:p="http://schemas.openxmlformats.org/presentationml/2006/main">
          <a:bodyPr/>
          <a:lstStyle/>
          <a:p>
            <a:r xmlns:a="http://schemas.openxmlformats.org/drawingml/2006/main" xmlns:r="http://schemas.openxmlformats.org/officeDocument/2006/relationships" xmlns:p="http://schemas.openxmlformats.org/presentationml/2006/main">
              <a:rPr sz="2000" b="1">
                <a:solidFill>
                  <a:srgbClr val="444E65">
                    <a:alpha val="100000"/>
                  </a:srgbClr>
                </a:solidFill>
                <a:latin typeface="Calibri Light"/>
                <a:cs typeface="Calibri Light"/>
              </a:rPr>
              <a:t>Trends in Precipitation</a:t>
            </a:r>
          </a:p>
        </p:txBody>
      </p:sp>
      <p:sp xmlns:a="http://schemas.openxmlformats.org/drawingml/2006/main" xmlns:r="http://schemas.openxmlformats.org/officeDocument/2006/relationships" xmlns:p="http://schemas.openxmlformats.org/presentationml/2006/main">
        <p:nvSpPr>
          <p:cNvPr id="5" name=""/>
          <p:cNvSpPr>
            <a:spLocks noGrp="1"/>
          </p:cNvSpPr>
          <p:nvPr>
            <p:ph/>
          </p:nvPr>
        </p:nvSpPr>
        <p:spPr>
          <a:xfrm rot="0">
            <a:off x="4553712" y="2423160"/>
            <a:ext cx="3108960" cy="2011680"/>
          </a:xfrm>
          <a:noFill/>
        </p:spPr>
        <p:txBody xmlns:a="http://schemas.openxmlformats.org/drawingml/2006/main" xmlns:r="http://schemas.openxmlformats.org/officeDocument/2006/relationships" xmlns:p="http://schemas.openxmlformats.org/presentationml/2006/main">
          <a:bodyPr/>
          <a:lstStyle/>
          <a:p>
            <a:r xmlns:a="http://schemas.openxmlformats.org/drawingml/2006/main" xmlns:r="http://schemas.openxmlformats.org/officeDocument/2006/relationships" xmlns:p="http://schemas.openxmlformats.org/presentationml/2006/main">
              <a:rPr sz="1400">
                <a:solidFill>
                  <a:srgbClr val="404040">
                    <a:alpha val="100000"/>
                  </a:srgbClr>
                </a:solidFill>
                <a:latin typeface="Garamond"/>
                <a:cs typeface="Garamond"/>
              </a:rPr>
              <a:t>Precipitation is not changing at most reserves within the NERRS system. However, there are a few exceptions. A decreasing trend has been observed at two reserves in the northeast, and an increasing trend has been observed at two reserves in the southeast and at the reserve located in Alaska. A decreasing trend means it is getting dryer and an increasing trend means it is getting wetter.</a:t>
            </a:r>
          </a:p>
        </p:txBody>
      </p:sp>
      <p:sp xmlns:a="http://schemas.openxmlformats.org/drawingml/2006/main" xmlns:r="http://schemas.openxmlformats.org/officeDocument/2006/relationships" xmlns:p="http://schemas.openxmlformats.org/presentationml/2006/main">
        <p:nvSpPr>
          <p:cNvPr id="6" name=""/>
          <p:cNvSpPr>
            <a:spLocks noGrp="1"/>
          </p:cNvSpPr>
          <p:nvPr>
            <p:ph/>
          </p:nvPr>
        </p:nvSpPr>
        <p:spPr>
          <a:xfrm rot="0">
            <a:off x="137160" y="5696712"/>
            <a:ext cx="2441448" cy="402336"/>
          </a:xfrm>
          <a:noFill/>
        </p:spPr>
        <p:txBody xmlns:a="http://schemas.openxmlformats.org/drawingml/2006/main" xmlns:r="http://schemas.openxmlformats.org/officeDocument/2006/relationships" xmlns:p="http://schemas.openxmlformats.org/presentationml/2006/main">
          <a:bodyPr/>
          <a:lstStyle/>
          <a:p>
            <a:r xmlns:a="http://schemas.openxmlformats.org/drawingml/2006/main" xmlns:r="http://schemas.openxmlformats.org/officeDocument/2006/relationships" xmlns:p="http://schemas.openxmlformats.org/presentationml/2006/main">
              <a:rPr sz="1000" i="1">
                <a:solidFill>
                  <a:srgbClr val="7F7F7F">
                    <a:alpha val="100000"/>
                  </a:srgbClr>
                </a:solidFill>
                <a:latin typeface="Garamond"/>
                <a:cs typeface="Garamond"/>
              </a:rPr>
              <a:t>*Based on data collected from 2007-2016</a:t>
            </a:r>
          </a:p>
        </p:txBody>
      </p:sp>
      <p:sp xmlns:a="http://schemas.openxmlformats.org/drawingml/2006/main" xmlns:r="http://schemas.openxmlformats.org/officeDocument/2006/relationships" xmlns:p="http://schemas.openxmlformats.org/presentationml/2006/main">
        <p:nvSpPr>
          <p:cNvPr id="7" name=""/>
          <p:cNvSpPr>
            <a:spLocks noGrp="1"/>
          </p:cNvSpPr>
          <p:nvPr>
            <p:ph/>
          </p:nvPr>
        </p:nvSpPr>
        <p:spPr>
          <a:xfrm rot="0">
            <a:off x="137160" y="5980176"/>
            <a:ext cx="2798064" cy="402336"/>
          </a:xfrm>
          <a:noFill/>
        </p:spPr>
        <p:txBody xmlns:a="http://schemas.openxmlformats.org/drawingml/2006/main" xmlns:r="http://schemas.openxmlformats.org/officeDocument/2006/relationships" xmlns:p="http://schemas.openxmlformats.org/presentationml/2006/main">
          <a:bodyPr/>
          <a:lstStyle/>
          <a:p>
            <a:r xmlns:a="http://schemas.openxmlformats.org/drawingml/2006/main" xmlns:r="http://schemas.openxmlformats.org/officeDocument/2006/relationships" xmlns:p="http://schemas.openxmlformats.org/presentationml/2006/main">
              <a:rPr sz="2000" b="1">
                <a:solidFill>
                  <a:srgbClr val="444E65">
                    <a:alpha val="100000"/>
                  </a:srgbClr>
                </a:solidFill>
                <a:latin typeface="Calibri Light"/>
                <a:cs typeface="Calibri Light"/>
              </a:rPr>
              <a:t>Trends in Air Temperature</a:t>
            </a:r>
          </a:p>
        </p:txBody>
      </p:sp>
      <p:sp xmlns:a="http://schemas.openxmlformats.org/drawingml/2006/main" xmlns:r="http://schemas.openxmlformats.org/officeDocument/2006/relationships" xmlns:p="http://schemas.openxmlformats.org/presentationml/2006/main">
        <p:nvSpPr>
          <p:cNvPr id="8" name=""/>
          <p:cNvSpPr>
            <a:spLocks noGrp="1"/>
          </p:cNvSpPr>
          <p:nvPr>
            <p:ph/>
          </p:nvPr>
        </p:nvSpPr>
        <p:spPr>
          <a:xfrm rot="0">
            <a:off x="4553712" y="6108192"/>
            <a:ext cx="3108960" cy="2011680"/>
          </a:xfrm>
          <a:noFill/>
        </p:spPr>
        <p:txBody xmlns:a="http://schemas.openxmlformats.org/drawingml/2006/main" xmlns:r="http://schemas.openxmlformats.org/officeDocument/2006/relationships" xmlns:p="http://schemas.openxmlformats.org/presentationml/2006/main">
          <a:bodyPr/>
          <a:lstStyle/>
          <a:p>
            <a:r xmlns:a="http://schemas.openxmlformats.org/drawingml/2006/main" xmlns:r="http://schemas.openxmlformats.org/officeDocument/2006/relationships" xmlns:p="http://schemas.openxmlformats.org/presentationml/2006/main">
              <a:rPr sz="1400">
                <a:solidFill>
                  <a:srgbClr val="404040">
                    <a:alpha val="100000"/>
                  </a:srgbClr>
                </a:solidFill>
                <a:latin typeface="Garamond"/>
                <a:cs typeface="Garamond"/>
              </a:rPr>
              <a:t>Air temperature is increasing at four out of the five west coast reserves in the NERRS. system. An increasing trend has also been observed at two reserves in the southeast and at the reserves located in Puerto Rico and Alaska. Air temperature at the other reserve locations is not changing. An increasing trend means it is getting hotter and an decreasing trends means it is getting cooler.</a:t>
            </a:r>
          </a:p>
        </p:txBody>
      </p:sp>
      <p:sp xmlns:a="http://schemas.openxmlformats.org/drawingml/2006/main" xmlns:r="http://schemas.openxmlformats.org/officeDocument/2006/relationships" xmlns:p="http://schemas.openxmlformats.org/presentationml/2006/main">
        <p:nvSpPr>
          <p:cNvPr id="9" name=""/>
          <p:cNvSpPr>
            <a:spLocks noGrp="1"/>
          </p:cNvSpPr>
          <p:nvPr>
            <p:ph/>
          </p:nvPr>
        </p:nvSpPr>
        <p:spPr>
          <a:xfrm rot="0">
            <a:off x="118872" y="9537192"/>
            <a:ext cx="2057400" cy="256032"/>
          </a:xfrm>
          <a:noFill/>
        </p:spPr>
        <p:txBody xmlns:a="http://schemas.openxmlformats.org/drawingml/2006/main" xmlns:r="http://schemas.openxmlformats.org/officeDocument/2006/relationships" xmlns:p="http://schemas.openxmlformats.org/presentationml/2006/main">
          <a:bodyPr/>
          <a:lstStyle/>
          <a:p>
            <a:r xmlns:a="http://schemas.openxmlformats.org/drawingml/2006/main" xmlns:r="http://schemas.openxmlformats.org/officeDocument/2006/relationships" xmlns:p="http://schemas.openxmlformats.org/presentationml/2006/main">
              <a:rPr sz="1000" i="1">
                <a:solidFill>
                  <a:srgbClr val="7F7F7F">
                    <a:alpha val="100000"/>
                  </a:srgbClr>
                </a:solidFill>
                <a:latin typeface="Garamond"/>
                <a:cs typeface="Garamond"/>
              </a:rPr>
              <a:t>*Based on data collected from 2007-2016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p:nvPr>
        </p:nvSpPr>
        <p:spPr>
          <a:xfrm rot="0">
            <a:off x="256032" y="8787384"/>
            <a:ext cx="2286000" cy="731520"/>
          </a:xfrm>
          <a:noFill/>
        </p:spPr>
        <p:txBody xmlns:a="http://schemas.openxmlformats.org/drawingml/2006/main" xmlns:r="http://schemas.openxmlformats.org/officeDocument/2006/relationships" xmlns:p="http://schemas.openxmlformats.org/presentationml/2006/main">
          <a:bodyPr/>
          <a:lstStyle/>
          <a:p>
            <a:r xmlns:a="http://schemas.openxmlformats.org/drawingml/2006/main" xmlns:r="http://schemas.openxmlformats.org/officeDocument/2006/relationships" xmlns:p="http://schemas.openxmlformats.org/presentationml/2006/main">
              <a:rPr sz="1400">
                <a:solidFill>
                  <a:srgbClr val="595959">
                    <a:alpha val="100000"/>
                  </a:srgbClr>
                </a:solidFill>
                <a:latin typeface="Garamond"/>
                <a:cs typeface="Garamond"/>
              </a:rPr>
              <a:t>Contact NOAA</a:t>
            </a:r>
          </a:p>
          <a:p xmlns:a="http://schemas.openxmlformats.org/drawingml/2006/main" xmlns:r="http://schemas.openxmlformats.org/officeDocument/2006/relationships" xmlns:p="http://schemas.openxmlformats.org/presentationml/2006/main">
            <a:r xmlns:a="http://schemas.openxmlformats.org/drawingml/2006/main" xmlns:r="http://schemas.openxmlformats.org/officeDocument/2006/relationships" xmlns:p="http://schemas.openxmlformats.org/presentationml/2006/main">
              <a:rPr sz="1400">
                <a:solidFill>
                  <a:srgbClr val="595959">
                    <a:alpha val="100000"/>
                  </a:srgbClr>
                </a:solidFill>
                <a:latin typeface="Garamond"/>
                <a:cs typeface="Garamond"/>
              </a:rPr>
              <a:t>first.last@noaa.gov</a:t>
            </a:r>
          </a:p>
          <a:p xmlns:a="http://schemas.openxmlformats.org/drawingml/2006/main" xmlns:r="http://schemas.openxmlformats.org/officeDocument/2006/relationships" xmlns:p="http://schemas.openxmlformats.org/presentationml/2006/main">
            <a:r xmlns:a="http://schemas.openxmlformats.org/drawingml/2006/main" xmlns:r="http://schemas.openxmlformats.org/officeDocument/2006/relationships" xmlns:p="http://schemas.openxmlformats.org/presentationml/2006/main">
              <a:rPr sz="1400">
                <a:solidFill>
                  <a:srgbClr val="595959">
                    <a:alpha val="100000"/>
                  </a:srgbClr>
                </a:solidFill>
                <a:latin typeface="Garamond"/>
                <a:cs typeface="Garamond"/>
              </a:rPr>
              <a:t>(555) 555-1212</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TotalTime>
  <Words>0</Words>
  <Application>Microsoft Office PowerPoint</Application>
  <PresentationFormat>Custom</PresentationFormat>
  <Paragraphs>0</Paragraphs>
  <Slides>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0</vt:i4>
      </vt:variant>
    </vt:vector>
  </HeadingPairs>
  <TitlesOfParts>
    <vt:vector size="7" baseType="lpstr">
      <vt:lpstr>Arial</vt:lpstr>
      <vt:lpstr>Calibri</vt:lpstr>
      <vt:lpstr>Calibri Light</vt:lpstr>
      <vt:lpstr>Calibri-Light</vt:lpstr>
      <vt:lpstr>Garamond</vt:lpstr>
      <vt:lpstr>Verdana</vt:lpstr>
      <vt:lpstr>Office Theme</vt:lpstr>
    </vt:vector>
  </TitlesOfParts>
  <Company>LimnoTech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Julie Padilla</dc:creator>
  <cp:lastModifiedBy xmlns:cp="http://schemas.openxmlformats.org/package/2006/metadata/core-properties"/>
  <cp:revision>11</cp:revision>
  <dcterms:created xsi:type="dcterms:W3CDTF">2017-11-18T17:43:27Z</dcterms:created>
  <dcterms:modified xmlns:xsi="http://www.w3.org/2001/XMLSchema-instance" xmlns:dcterms="http://purl.org/dc/terms/" xsi:type="dcterms:W3CDTF">2018-03-29T14:21:31Z</dcterms:modified>
</cp:coreProperties>
</file>