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44E65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291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3888103" y="4032817"/>
            <a:ext cx="3703320" cy="4811679"/>
            <a:chOff x="3888103" y="4109017"/>
            <a:chExt cx="3703320" cy="4811679"/>
          </a:xfrm>
        </p:grpSpPr>
        <p:sp>
          <p:nvSpPr>
            <p:cNvPr id="24" name="Rectangle 23"/>
            <p:cNvSpPr/>
            <p:nvPr/>
          </p:nvSpPr>
          <p:spPr>
            <a:xfrm>
              <a:off x="3888103" y="4109017"/>
              <a:ext cx="3703320" cy="4811679"/>
            </a:xfrm>
            <a:prstGeom prst="rect">
              <a:avLst/>
            </a:prstGeom>
            <a:solidFill>
              <a:srgbClr val="A3D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2130" y="4369260"/>
              <a:ext cx="3576739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NERRS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is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 network of 29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coastal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reserves established for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long-term</a:t>
              </a:r>
            </a:p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en-US" b="1" dirty="0">
                  <a:solidFill>
                    <a:srgbClr val="595959"/>
                  </a:solidFill>
                  <a:latin typeface="+mj-lt"/>
                </a:rPr>
                <a:t>research</a:t>
              </a:r>
              <a:r>
                <a:rPr lang="en-US" dirty="0">
                  <a:solidFill>
                    <a:srgbClr val="595959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en-US" b="1" dirty="0">
                  <a:solidFill>
                    <a:srgbClr val="595959"/>
                  </a:solidFill>
                  <a:latin typeface="+mj-lt"/>
                </a:rPr>
                <a:t>education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and </a:t>
              </a:r>
              <a:r>
                <a:rPr lang="en-US" b="1" dirty="0">
                  <a:solidFill>
                    <a:srgbClr val="595959"/>
                  </a:solidFill>
                  <a:latin typeface="+mj-lt"/>
                </a:rPr>
                <a:t>stewardship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15" y="8873123"/>
            <a:ext cx="941753" cy="95330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72758" y="8921862"/>
            <a:ext cx="6372296" cy="923330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b="1" dirty="0" smtClean="0">
                <a:solidFill>
                  <a:srgbClr val="444E65"/>
                </a:solidFill>
                <a:latin typeface="+mj-lt"/>
              </a:rPr>
              <a:t>SWMP</a:t>
            </a:r>
            <a:r>
              <a:rPr lang="en-US" dirty="0" smtClean="0">
                <a:solidFill>
                  <a:srgbClr val="444E65"/>
                </a:solidFill>
                <a:latin typeface="+mj-lt"/>
              </a:rPr>
              <a:t> </a:t>
            </a:r>
            <a:r>
              <a:rPr lang="en-US" dirty="0">
                <a:solidFill>
                  <a:srgbClr val="444E65"/>
                </a:solidFill>
                <a:latin typeface="+mj-lt"/>
              </a:rPr>
              <a:t>is a </a:t>
            </a:r>
            <a:r>
              <a:rPr lang="en-US" b="1" dirty="0" smtClean="0">
                <a:solidFill>
                  <a:srgbClr val="444E65"/>
                </a:solidFill>
                <a:latin typeface="+mj-lt"/>
              </a:rPr>
              <a:t>ROBUST</a:t>
            </a:r>
            <a:r>
              <a:rPr lang="en-US" dirty="0" smtClean="0">
                <a:solidFill>
                  <a:srgbClr val="444E65"/>
                </a:solidFill>
                <a:latin typeface="+mj-lt"/>
              </a:rPr>
              <a:t>, </a:t>
            </a:r>
            <a:r>
              <a:rPr lang="en-US" b="1" dirty="0" smtClean="0">
                <a:solidFill>
                  <a:srgbClr val="444E65"/>
                </a:solidFill>
                <a:latin typeface="+mj-lt"/>
              </a:rPr>
              <a:t>LONG-TERM</a:t>
            </a:r>
            <a:r>
              <a:rPr lang="en-US" dirty="0" smtClean="0">
                <a:solidFill>
                  <a:srgbClr val="444E65"/>
                </a:solidFill>
                <a:latin typeface="+mj-lt"/>
              </a:rPr>
              <a:t>, </a:t>
            </a:r>
            <a:r>
              <a:rPr lang="en-US" dirty="0">
                <a:solidFill>
                  <a:srgbClr val="444E65"/>
                </a:solidFill>
                <a:latin typeface="+mj-lt"/>
              </a:rPr>
              <a:t>and </a:t>
            </a:r>
            <a:r>
              <a:rPr lang="en-US" b="1" dirty="0" smtClean="0">
                <a:solidFill>
                  <a:srgbClr val="444E65"/>
                </a:solidFill>
                <a:latin typeface="+mj-lt"/>
              </a:rPr>
              <a:t>VERSATILE</a:t>
            </a:r>
            <a:r>
              <a:rPr lang="en-US" dirty="0" smtClean="0">
                <a:solidFill>
                  <a:srgbClr val="444E65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444E65"/>
                </a:solidFill>
                <a:latin typeface="+mj-lt"/>
              </a:rPr>
              <a:t>monitoring</a:t>
            </a:r>
          </a:p>
          <a:p>
            <a:r>
              <a:rPr lang="en-US" b="1" dirty="0" smtClean="0">
                <a:solidFill>
                  <a:srgbClr val="444E65"/>
                </a:solidFill>
                <a:latin typeface="+mj-lt"/>
              </a:rPr>
              <a:t>program </a:t>
            </a:r>
            <a:r>
              <a:rPr lang="en-US" dirty="0" smtClean="0">
                <a:solidFill>
                  <a:srgbClr val="444E65"/>
                </a:solidFill>
                <a:latin typeface="+mj-lt"/>
              </a:rPr>
              <a:t>that uses the NERRS network to track the health</a:t>
            </a:r>
          </a:p>
          <a:p>
            <a:r>
              <a:rPr lang="en-US" dirty="0" smtClean="0">
                <a:solidFill>
                  <a:srgbClr val="444E65"/>
                </a:solidFill>
                <a:latin typeface="+mj-lt"/>
              </a:rPr>
              <a:t>of our estuaries 24/7.</a:t>
            </a:r>
            <a:endParaRPr lang="en-US" dirty="0">
              <a:solidFill>
                <a:srgbClr val="444E65"/>
              </a:solidFill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88798" y="2363515"/>
            <a:ext cx="7275834" cy="1246495"/>
            <a:chOff x="188798" y="2049190"/>
            <a:chExt cx="7275834" cy="1246495"/>
          </a:xfrm>
        </p:grpSpPr>
        <p:sp>
          <p:nvSpPr>
            <p:cNvPr id="59" name="TextBox 58"/>
            <p:cNvSpPr txBox="1"/>
            <p:nvPr/>
          </p:nvSpPr>
          <p:spPr>
            <a:xfrm>
              <a:off x="188798" y="2049190"/>
              <a:ext cx="727583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The NERRS is a partnership program between NOAA and the coastal states to manage designated reserves. More than 1.3 million acres of estuarine land and water are protected.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The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health of every reserve is continuously monitored by the System Wide Monitoring Program (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SWMP). Reserve-generated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data and information are available to local citizens and decision makers. For more information, go to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: </a:t>
              </a:r>
              <a:endParaRPr lang="en-US" sz="14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39554" y="2971679"/>
              <a:ext cx="2532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https://coast.noaa.gov/nerrs/</a:t>
              </a:r>
            </a:p>
          </p:txBody>
        </p:sp>
      </p:grp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226" y="4027560"/>
            <a:ext cx="3871296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1302" y="7121191"/>
            <a:ext cx="3700593" cy="2658086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>
          <a:xfrm>
            <a:off x="179744" y="269489"/>
            <a:ext cx="7406640" cy="6848802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 userDrawn="1"/>
        </p:nvSpPr>
        <p:spPr>
          <a:xfrm>
            <a:off x="118756" y="223661"/>
            <a:ext cx="457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alibri-Light"/>
              </a:rPr>
              <a:t>Recent Trends in Water Quality*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alibri-Light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3847566" y="6840766"/>
            <a:ext cx="2834640" cy="2834054"/>
            <a:chOff x="150498" y="6847355"/>
            <a:chExt cx="2834640" cy="2834054"/>
          </a:xfrm>
        </p:grpSpPr>
        <p:sp>
          <p:nvSpPr>
            <p:cNvPr id="59" name="TextBox 58"/>
            <p:cNvSpPr txBox="1"/>
            <p:nvPr/>
          </p:nvSpPr>
          <p:spPr>
            <a:xfrm>
              <a:off x="173843" y="7761169"/>
              <a:ext cx="2743200" cy="1920240"/>
            </a:xfrm>
            <a:prstGeom prst="rect">
              <a:avLst/>
            </a:prstGeom>
            <a:noFill/>
          </p:spPr>
          <p:txBody>
            <a:bodyPr wrap="square" lIns="91440" rIns="91440" rtlCol="0" anchor="ctr" anchorCtr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400" b="1" dirty="0">
                  <a:solidFill>
                    <a:srgbClr val="444E65"/>
                  </a:solidFill>
                  <a:latin typeface="Garamond" panose="02020404030301010803" pitchFamily="18" charset="0"/>
                </a:rPr>
                <a:t>WEATHER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is what you see outside on any particular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day in terms of precipitation, temperature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, humidity,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cloudiness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,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visibility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and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wind. </a:t>
              </a:r>
              <a:r>
                <a:rPr lang="en-US" sz="1400" b="1" dirty="0" smtClean="0">
                  <a:solidFill>
                    <a:srgbClr val="444E65"/>
                  </a:solidFill>
                  <a:latin typeface="Garamond" panose="02020404030301010803" pitchFamily="18" charset="0"/>
                </a:rPr>
                <a:t>CLIMATE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tells us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the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average daily weather for an extended period of time (years, decades, centuries) at a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certain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location.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0498" y="6847355"/>
              <a:ext cx="2834640" cy="1220847"/>
            </a:xfrm>
            <a:prstGeom prst="rect">
              <a:avLst/>
            </a:prstGeom>
            <a:noFill/>
          </p:spPr>
          <p:txBody>
            <a:bodyPr wrap="square" lIns="91440" rIns="91440" rtlCol="0" anchor="ctr" anchorCtr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sz="2000" b="0" dirty="0">
                  <a:solidFill>
                    <a:srgbClr val="444E65"/>
                  </a:solidFill>
                  <a:latin typeface="Calibri-Light"/>
                </a:rPr>
                <a:t>Weather </a:t>
              </a:r>
              <a:r>
                <a:rPr lang="en-US" sz="2000" b="0" dirty="0" smtClean="0">
                  <a:solidFill>
                    <a:srgbClr val="444E65"/>
                  </a:solidFill>
                  <a:latin typeface="Calibri-Light"/>
                </a:rPr>
                <a:t>and Climate </a:t>
              </a:r>
              <a:r>
                <a:rPr lang="en-US" sz="2000" b="0" dirty="0">
                  <a:solidFill>
                    <a:srgbClr val="444E65"/>
                  </a:solidFill>
                  <a:latin typeface="Calibri-Light"/>
                </a:rPr>
                <a:t>– </a:t>
              </a:r>
              <a:endParaRPr lang="en-US" sz="2000" b="0" dirty="0" smtClean="0">
                <a:solidFill>
                  <a:srgbClr val="444E65"/>
                </a:solidFill>
                <a:latin typeface="Calibri-Light"/>
              </a:endParaRPr>
            </a:p>
            <a:p>
              <a:pPr>
                <a:lnSpc>
                  <a:spcPts val="2200"/>
                </a:lnSpc>
              </a:pPr>
              <a:r>
                <a:rPr lang="en-US" sz="2000" b="0" dirty="0" smtClean="0">
                  <a:solidFill>
                    <a:srgbClr val="444E65"/>
                  </a:solidFill>
                  <a:latin typeface="Calibri-Light"/>
                </a:rPr>
                <a:t>What </a:t>
              </a:r>
              <a:r>
                <a:rPr lang="en-US" sz="2000" b="0" dirty="0">
                  <a:solidFill>
                    <a:srgbClr val="444E65"/>
                  </a:solidFill>
                  <a:latin typeface="Calibri-Light"/>
                </a:rPr>
                <a:t>i</a:t>
              </a:r>
              <a:r>
                <a:rPr lang="en-US" sz="2000" b="0" dirty="0" smtClean="0">
                  <a:solidFill>
                    <a:srgbClr val="444E65"/>
                  </a:solidFill>
                  <a:latin typeface="Calibri-Light"/>
                </a:rPr>
                <a:t>s </a:t>
              </a:r>
              <a:r>
                <a:rPr lang="en-US" sz="2000" b="0" dirty="0">
                  <a:solidFill>
                    <a:srgbClr val="444E65"/>
                  </a:solidFill>
                  <a:latin typeface="Calibri-Light"/>
                </a:rPr>
                <a:t>t</a:t>
              </a:r>
              <a:r>
                <a:rPr lang="en-US" sz="2000" b="0" dirty="0" smtClean="0">
                  <a:solidFill>
                    <a:srgbClr val="444E65"/>
                  </a:solidFill>
                  <a:latin typeface="Calibri-Light"/>
                </a:rPr>
                <a:t>he Difference</a:t>
              </a:r>
              <a:r>
                <a:rPr lang="en-US" sz="2000" b="0" dirty="0">
                  <a:solidFill>
                    <a:srgbClr val="444E65"/>
                  </a:solidFill>
                  <a:latin typeface="Calibri-Light"/>
                </a:rPr>
                <a:t>?</a:t>
              </a: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134373" y="7118952"/>
            <a:ext cx="3745516" cy="2709268"/>
            <a:chOff x="3842930" y="7125876"/>
            <a:chExt cx="3745516" cy="2709268"/>
          </a:xfrm>
        </p:grpSpPr>
        <p:sp>
          <p:nvSpPr>
            <p:cNvPr id="63" name="Rectangle 62"/>
            <p:cNvSpPr/>
            <p:nvPr/>
          </p:nvSpPr>
          <p:spPr>
            <a:xfrm>
              <a:off x="3888387" y="7125876"/>
              <a:ext cx="3700059" cy="2659198"/>
            </a:xfrm>
            <a:prstGeom prst="rect">
              <a:avLst/>
            </a:prstGeom>
            <a:solidFill>
              <a:srgbClr val="A3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842930" y="7132449"/>
              <a:ext cx="3689490" cy="2702695"/>
              <a:chOff x="3842930" y="7132449"/>
              <a:chExt cx="3689490" cy="270269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3842930" y="7132449"/>
                <a:ext cx="2794483" cy="400110"/>
              </a:xfrm>
              <a:prstGeom prst="rect">
                <a:avLst/>
              </a:prstGeom>
              <a:noFill/>
            </p:spPr>
            <p:txBody>
              <a:bodyPr wrap="none" lIns="91440" rIns="91440" rtlCol="0">
                <a:spAutoFit/>
              </a:bodyPr>
              <a:lstStyle/>
              <a:p>
                <a:r>
                  <a:rPr lang="en-US" sz="2000" b="0" dirty="0">
                    <a:solidFill>
                      <a:srgbClr val="595959"/>
                    </a:solidFill>
                    <a:latin typeface="Calibri-Light"/>
                  </a:rPr>
                  <a:t>What is Water Quality?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74820" y="7441797"/>
                <a:ext cx="3657600" cy="2393347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It</a:t>
                </a: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describes the </a:t>
                </a:r>
                <a:r>
                  <a:rPr lang="en-US" sz="1400" b="1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condition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 of </a:t>
                </a:r>
                <a:r>
                  <a:rPr lang="en-US" sz="1400" b="1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water</a:t>
                </a:r>
                <a:r>
                  <a:rPr lang="en-US" sz="1400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in terms of its </a:t>
                </a:r>
                <a:r>
                  <a:rPr lang="en-US" sz="1400" b="1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chemical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, </a:t>
                </a:r>
                <a:r>
                  <a:rPr lang="en-US" sz="1400" b="1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physical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, and </a:t>
                </a:r>
                <a:r>
                  <a:rPr lang="en-US" sz="1400" b="1" dirty="0" smtClean="0">
                    <a:solidFill>
                      <a:srgbClr val="595959"/>
                    </a:solidFill>
                    <a:latin typeface="Garamond" panose="02020404030301010803" pitchFamily="18" charset="0"/>
                  </a:rPr>
                  <a:t>biological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 characteristics. Measuring water quality can include several factors such as water temperature, the amount of salt (or salinity), the concentration of nitrogen and phosphorus (nutrients), the concentration of dissolved oxygen,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etc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. The quality of the water is usually evaluated in terms of its suitability for a specific purpose such as</a:t>
                </a:r>
                <a:r>
                  <a:rPr lang="en-US" sz="1400" baseline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</a:rPr>
                  <a:t>fishing, or swimming.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67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3840480" y="6907784"/>
            <a:ext cx="3840480" cy="24688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 sz="100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 sz="100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 sz="100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 sz="100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897521" y="6690145"/>
            <a:ext cx="4654299" cy="240085"/>
            <a:chOff x="2870888" y="6690145"/>
            <a:chExt cx="4654299" cy="24008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6343799" y="6695748"/>
              <a:ext cx="1181388" cy="230832"/>
              <a:chOff x="401307" y="4746753"/>
              <a:chExt cx="1181388" cy="2308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41412" y="4746753"/>
                <a:ext cx="9412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Changing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1307" y="4793336"/>
                <a:ext cx="274320" cy="137160"/>
                <a:chOff x="401307" y="4793336"/>
                <a:chExt cx="274320" cy="137160"/>
              </a:xfrm>
            </p:grpSpPr>
            <p:sp>
              <p:nvSpPr>
                <p:cNvPr id="50" name="Rectangle 49"/>
                <p:cNvSpPr>
                  <a:spLocks/>
                </p:cNvSpPr>
                <p:nvPr/>
              </p:nvSpPr>
              <p:spPr>
                <a:xfrm>
                  <a:off x="401307" y="4793336"/>
                  <a:ext cx="274320" cy="1371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99800" y="4871088"/>
                  <a:ext cx="91440" cy="0"/>
                </a:xfrm>
                <a:prstGeom prst="line">
                  <a:avLst/>
                </a:prstGeom>
                <a:ln w="19050">
                  <a:solidFill>
                    <a:srgbClr val="444E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34"/>
            <p:cNvGrpSpPr/>
            <p:nvPr userDrawn="1"/>
          </p:nvGrpSpPr>
          <p:grpSpPr>
            <a:xfrm>
              <a:off x="4229817" y="6690145"/>
              <a:ext cx="1067696" cy="230832"/>
              <a:chOff x="409193" y="4598048"/>
              <a:chExt cx="1067696" cy="2308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51022" y="4598048"/>
                <a:ext cx="8258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Increasing  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09193" y="4635797"/>
                <a:ext cx="274320" cy="153888"/>
                <a:chOff x="409193" y="4635797"/>
                <a:chExt cx="274320" cy="153888"/>
              </a:xfrm>
            </p:grpSpPr>
            <p:sp>
              <p:nvSpPr>
                <p:cNvPr id="46" name="Rectangle 45"/>
                <p:cNvSpPr>
                  <a:spLocks/>
                </p:cNvSpPr>
                <p:nvPr/>
              </p:nvSpPr>
              <p:spPr>
                <a:xfrm>
                  <a:off x="409193" y="4646301"/>
                  <a:ext cx="274320" cy="137160"/>
                </a:xfrm>
                <a:prstGeom prst="rect">
                  <a:avLst/>
                </a:prstGeom>
                <a:solidFill>
                  <a:srgbClr val="247B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85258" y="4635797"/>
                  <a:ext cx="1154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↑</a:t>
                  </a:r>
                  <a:endParaRPr 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 userDrawn="1"/>
          </p:nvGrpSpPr>
          <p:grpSpPr>
            <a:xfrm>
              <a:off x="5266070" y="6699398"/>
              <a:ext cx="1078002" cy="230832"/>
              <a:chOff x="398702" y="4942658"/>
              <a:chExt cx="1078002" cy="23083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38013" y="4942658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Decreasing 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98702" y="4984397"/>
                <a:ext cx="274320" cy="153888"/>
                <a:chOff x="398702" y="4984397"/>
                <a:chExt cx="274320" cy="153888"/>
              </a:xfrm>
            </p:grpSpPr>
            <p:sp>
              <p:nvSpPr>
                <p:cNvPr id="42" name="Rectangle 41"/>
                <p:cNvSpPr>
                  <a:spLocks/>
                </p:cNvSpPr>
                <p:nvPr/>
              </p:nvSpPr>
              <p:spPr>
                <a:xfrm>
                  <a:off x="398702" y="4988112"/>
                  <a:ext cx="274320" cy="137160"/>
                </a:xfrm>
                <a:prstGeom prst="rect">
                  <a:avLst/>
                </a:prstGeom>
                <a:solidFill>
                  <a:srgbClr val="A3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 flipV="1">
                  <a:off x="491087" y="4984397"/>
                  <a:ext cx="1154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↑</a:t>
                  </a:r>
                  <a:endParaRPr 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 userDrawn="1"/>
          </p:nvGrpSpPr>
          <p:grpSpPr>
            <a:xfrm>
              <a:off x="2870888" y="6698742"/>
              <a:ext cx="1324178" cy="230832"/>
              <a:chOff x="409192" y="4607987"/>
              <a:chExt cx="1324178" cy="2308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51022" y="4607987"/>
                <a:ext cx="1082348" cy="2308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Insufficient Data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/>
              <p:cNvSpPr>
                <a:spLocks/>
              </p:cNvSpPr>
              <p:nvPr/>
            </p:nvSpPr>
            <p:spPr>
              <a:xfrm>
                <a:off x="409192" y="4651064"/>
                <a:ext cx="274320" cy="137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X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65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001" y="265889"/>
            <a:ext cx="7406640" cy="1847893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157856" y="260380"/>
            <a:ext cx="7406640" cy="1847088"/>
          </a:xfrm>
          <a:prstGeom prst="rect">
            <a:avLst/>
          </a:prstGeom>
          <a:solidFill>
            <a:srgbClr val="444E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28288" y="309615"/>
            <a:ext cx="740664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Calibri-Light"/>
                <a:ea typeface="Verdana" panose="020B0604030504040204" pitchFamily="34" charset="0"/>
                <a:cs typeface="Verdana" panose="020B0604030504040204" pitchFamily="34" charset="0"/>
              </a:rPr>
              <a:t>Weather can have a major impact on water quality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Weather data helps scientists and managers understand water circulation patterns, plant growth, shellfish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and fish </a:t>
            </a:r>
            <a:r>
              <a:rPr lang="en-US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distribution, storm frequency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intensity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much more…</a:t>
            </a:r>
          </a:p>
          <a:p>
            <a:endParaRPr lang="en-US" sz="2400" b="1" dirty="0" smtClean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Isosceles Triangle 30"/>
          <p:cNvSpPr/>
          <p:nvPr userDrawn="1"/>
        </p:nvSpPr>
        <p:spPr>
          <a:xfrm>
            <a:off x="221835" y="2505473"/>
            <a:ext cx="182880" cy="182880"/>
          </a:xfrm>
          <a:prstGeom prst="triangle">
            <a:avLst/>
          </a:prstGeom>
          <a:solidFill>
            <a:srgbClr val="24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 userDrawn="1"/>
        </p:nvSpPr>
        <p:spPr>
          <a:xfrm flipV="1">
            <a:off x="1153383" y="2531577"/>
            <a:ext cx="182880" cy="182880"/>
          </a:xfrm>
          <a:prstGeom prst="triangle">
            <a:avLst/>
          </a:prstGeom>
          <a:solidFill>
            <a:srgbClr val="A3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174460" y="2607311"/>
            <a:ext cx="182880" cy="0"/>
          </a:xfrm>
          <a:prstGeom prst="line">
            <a:avLst/>
          </a:prstGeom>
          <a:ln w="28575">
            <a:solidFill>
              <a:srgbClr val="44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316593" y="2471402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273004" y="248003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2319240" y="24743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109593" y="247677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69452" y="2442973"/>
            <a:ext cx="2904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Isosceles Triangle 38"/>
          <p:cNvSpPr/>
          <p:nvPr userDrawn="1"/>
        </p:nvSpPr>
        <p:spPr>
          <a:xfrm>
            <a:off x="231303" y="6352946"/>
            <a:ext cx="182880" cy="182880"/>
          </a:xfrm>
          <a:prstGeom prst="triangle">
            <a:avLst/>
          </a:prstGeom>
          <a:solidFill>
            <a:srgbClr val="24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 userDrawn="1"/>
        </p:nvSpPr>
        <p:spPr>
          <a:xfrm flipV="1">
            <a:off x="1162851" y="6379050"/>
            <a:ext cx="182880" cy="182880"/>
          </a:xfrm>
          <a:prstGeom prst="triangle">
            <a:avLst/>
          </a:prstGeom>
          <a:solidFill>
            <a:srgbClr val="A3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326061" y="632649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282472" y="6327508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2183928" y="6464309"/>
            <a:ext cx="182880" cy="0"/>
          </a:xfrm>
          <a:prstGeom prst="line">
            <a:avLst/>
          </a:prstGeom>
          <a:ln w="28575">
            <a:solidFill>
              <a:srgbClr val="44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2328708" y="6321793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2968488" y="6275477"/>
            <a:ext cx="2822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138111" y="632832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Placeholder 100"/>
          <p:cNvSpPr>
            <a:spLocks noGrp="1"/>
          </p:cNvSpPr>
          <p:nvPr>
            <p:ph type="body" sz="quarter" idx="10"/>
          </p:nvPr>
        </p:nvSpPr>
        <p:spPr>
          <a:xfrm>
            <a:off x="146304" y="5696712"/>
            <a:ext cx="2057400" cy="256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1pPr>
            <a:lvl2pPr>
              <a:defRPr sz="1000">
                <a:latin typeface="Garamond" panose="02020404030301010803" pitchFamily="18" charset="0"/>
              </a:defRPr>
            </a:lvl2pPr>
            <a:lvl3pPr>
              <a:defRPr sz="1000">
                <a:latin typeface="Garamond" panose="02020404030301010803" pitchFamily="18" charset="0"/>
              </a:defRPr>
            </a:lvl3pPr>
            <a:lvl4pPr>
              <a:defRPr sz="1000">
                <a:latin typeface="Garamond" panose="02020404030301010803" pitchFamily="18" charset="0"/>
              </a:defRPr>
            </a:lvl4pPr>
            <a:lvl5pPr>
              <a:defRPr sz="10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8" name="Text Placeholder 102"/>
          <p:cNvSpPr>
            <a:spLocks noGrp="1"/>
          </p:cNvSpPr>
          <p:nvPr>
            <p:ph type="body" sz="quarter" idx="11"/>
          </p:nvPr>
        </p:nvSpPr>
        <p:spPr>
          <a:xfrm>
            <a:off x="118872" y="9537192"/>
            <a:ext cx="2057400" cy="256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1pPr>
            <a:lvl2pPr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2pPr>
            <a:lvl3pPr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3pPr>
            <a:lvl4pPr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4pPr>
            <a:lvl5pPr>
              <a:defRPr sz="1000">
                <a:solidFill>
                  <a:srgbClr val="7F7F7F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9" name="Text Placeholder 104"/>
          <p:cNvSpPr>
            <a:spLocks noGrp="1"/>
          </p:cNvSpPr>
          <p:nvPr>
            <p:ph type="body" sz="quarter" idx="12"/>
          </p:nvPr>
        </p:nvSpPr>
        <p:spPr>
          <a:xfrm>
            <a:off x="4983293" y="2539175"/>
            <a:ext cx="25603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1pPr>
            <a:lvl2pPr marL="388620" indent="0">
              <a:buNone/>
              <a:defRPr sz="1400">
                <a:latin typeface="Garamond" panose="02020404030301010803" pitchFamily="18" charset="0"/>
              </a:defRPr>
            </a:lvl2pPr>
            <a:lvl3pPr marL="777240" indent="0">
              <a:buNone/>
              <a:defRPr sz="1400">
                <a:latin typeface="Garamond" panose="02020404030301010803" pitchFamily="18" charset="0"/>
              </a:defRPr>
            </a:lvl3pPr>
            <a:lvl4pPr marL="1165860" indent="0">
              <a:buNone/>
              <a:defRPr sz="1400">
                <a:latin typeface="Garamond" panose="02020404030301010803" pitchFamily="18" charset="0"/>
              </a:defRPr>
            </a:lvl4pPr>
            <a:lvl5pPr marL="1554480" indent="0">
              <a:buNone/>
              <a:defRPr sz="14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106"/>
          <p:cNvSpPr>
            <a:spLocks noGrp="1"/>
          </p:cNvSpPr>
          <p:nvPr>
            <p:ph type="body" sz="quarter" idx="13"/>
          </p:nvPr>
        </p:nvSpPr>
        <p:spPr>
          <a:xfrm>
            <a:off x="4983293" y="6389808"/>
            <a:ext cx="25603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1pPr>
            <a:lvl2pPr marL="388620" indent="0">
              <a:buNone/>
              <a:defRPr sz="1400">
                <a:latin typeface="Garamond" panose="02020404030301010803" pitchFamily="18" charset="0"/>
              </a:defRPr>
            </a:lvl2pPr>
            <a:lvl3pPr marL="777240" indent="0">
              <a:buNone/>
              <a:defRPr sz="1400">
                <a:latin typeface="Garamond" panose="02020404030301010803" pitchFamily="18" charset="0"/>
              </a:defRPr>
            </a:lvl3pPr>
            <a:lvl4pPr marL="1165860" indent="0">
              <a:buNone/>
              <a:defRPr sz="1400">
                <a:latin typeface="Garamond" panose="02020404030301010803" pitchFamily="18" charset="0"/>
              </a:defRPr>
            </a:lvl4pPr>
            <a:lvl5pPr marL="1554480" indent="0">
              <a:buNone/>
              <a:defRPr sz="14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109"/>
          <p:cNvSpPr>
            <a:spLocks noGrp="1"/>
          </p:cNvSpPr>
          <p:nvPr>
            <p:ph type="body" sz="quarter" idx="14"/>
          </p:nvPr>
        </p:nvSpPr>
        <p:spPr>
          <a:xfrm>
            <a:off x="137160" y="2130552"/>
            <a:ext cx="2441448" cy="402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444E65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2" name="Text Placeholder 111"/>
          <p:cNvSpPr>
            <a:spLocks noGrp="1"/>
          </p:cNvSpPr>
          <p:nvPr>
            <p:ph type="body" sz="quarter" idx="15"/>
          </p:nvPr>
        </p:nvSpPr>
        <p:spPr>
          <a:xfrm>
            <a:off x="137160" y="5980176"/>
            <a:ext cx="2798064" cy="402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388620" indent="0">
              <a:buNone/>
              <a:defRPr/>
            </a:lvl2pPr>
            <a:lvl3pPr marL="777240" indent="0">
              <a:buNone/>
              <a:defRPr/>
            </a:lvl3pPr>
            <a:lvl4pPr marL="1165860" indent="0">
              <a:buNone/>
              <a:defRPr/>
            </a:lvl4pPr>
            <a:lvl5pPr marL="15544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3" name="Picture Placeholder 117"/>
          <p:cNvSpPr>
            <a:spLocks noGrp="1"/>
          </p:cNvSpPr>
          <p:nvPr>
            <p:ph type="pic" sz="quarter" idx="16"/>
          </p:nvPr>
        </p:nvSpPr>
        <p:spPr>
          <a:xfrm>
            <a:off x="0" y="2542032"/>
            <a:ext cx="4919472" cy="32735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4" name="Picture Placeholder 119"/>
          <p:cNvSpPr>
            <a:spLocks noGrp="1"/>
          </p:cNvSpPr>
          <p:nvPr>
            <p:ph type="pic" sz="quarter" idx="17"/>
          </p:nvPr>
        </p:nvSpPr>
        <p:spPr>
          <a:xfrm>
            <a:off x="0" y="6391656"/>
            <a:ext cx="4919472" cy="32735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392" y="4831829"/>
            <a:ext cx="631767" cy="9144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392" y="8535597"/>
            <a:ext cx="6858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181346" y="8559519"/>
            <a:ext cx="2468880" cy="1228392"/>
            <a:chOff x="5243605" y="8525238"/>
            <a:chExt cx="2468880" cy="1228392"/>
          </a:xfrm>
        </p:grpSpPr>
        <p:sp>
          <p:nvSpPr>
            <p:cNvPr id="53" name="Rectangle 52"/>
            <p:cNvSpPr/>
            <p:nvPr/>
          </p:nvSpPr>
          <p:spPr>
            <a:xfrm>
              <a:off x="5243605" y="8564910"/>
              <a:ext cx="2468880" cy="1188720"/>
            </a:xfrm>
            <a:prstGeom prst="rect">
              <a:avLst/>
            </a:prstGeom>
            <a:solidFill>
              <a:srgbClr val="D9D9D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4447" y="8525238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444E65"/>
                  </a:solidFill>
                  <a:latin typeface="Calibri-Light"/>
                </a:rPr>
                <a:t>Have Questions? </a:t>
              </a: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2625282" y="8552950"/>
            <a:ext cx="2651760" cy="1235426"/>
            <a:chOff x="72300" y="8511993"/>
            <a:chExt cx="2651760" cy="1235426"/>
          </a:xfrm>
        </p:grpSpPr>
        <p:sp>
          <p:nvSpPr>
            <p:cNvPr id="57" name="Rectangle 56"/>
            <p:cNvSpPr/>
            <p:nvPr/>
          </p:nvSpPr>
          <p:spPr>
            <a:xfrm>
              <a:off x="148695" y="8558699"/>
              <a:ext cx="2468880" cy="1188720"/>
            </a:xfrm>
            <a:prstGeom prst="rect">
              <a:avLst/>
            </a:prstGeom>
            <a:solidFill>
              <a:srgbClr val="D9D9D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6433" y="8511993"/>
              <a:ext cx="1535998" cy="33855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r>
                <a:rPr lang="en-US" sz="1400" b="0" dirty="0" smtClean="0">
                  <a:solidFill>
                    <a:srgbClr val="444E65"/>
                  </a:solidFill>
                  <a:latin typeface="Calibri-Light"/>
                </a:rPr>
                <a:t>For Stakeholder</a:t>
              </a:r>
              <a:r>
                <a:rPr lang="en-US" sz="1600" b="1" dirty="0" smtClean="0">
                  <a:solidFill>
                    <a:srgbClr val="444E65"/>
                  </a:solidFill>
                  <a:latin typeface="+mj-lt"/>
                </a:rPr>
                <a:t>s</a:t>
              </a:r>
              <a:endParaRPr lang="en-US" sz="1600" b="1" dirty="0">
                <a:solidFill>
                  <a:srgbClr val="444E65"/>
                </a:solidFill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300" y="8742968"/>
              <a:ext cx="2651760" cy="914400"/>
            </a:xfrm>
            <a:prstGeom prst="rect">
              <a:avLst/>
            </a:prstGeom>
            <a:noFill/>
          </p:spPr>
          <p:txBody>
            <a:bodyPr wrap="square" lIns="91440" rIns="91440" rtlCol="0">
              <a:no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Access data at the SWMP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Graphing Application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website: </a:t>
              </a:r>
              <a:r>
                <a:rPr lang="en-US" sz="1400" b="1" dirty="0" smtClean="0">
                  <a:solidFill>
                    <a:srgbClr val="595959"/>
                  </a:solidFill>
                  <a:latin typeface="Garamond" panose="02020404030301010803" pitchFamily="18" charset="0"/>
                </a:rPr>
                <a:t>https://coast.noaa.gov/swmp/</a:t>
              </a:r>
              <a:endParaRPr lang="en-US" sz="1400" b="1" dirty="0">
                <a:solidFill>
                  <a:srgbClr val="595959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5231533" y="8567184"/>
            <a:ext cx="2377440" cy="1218820"/>
            <a:chOff x="2704097" y="8528600"/>
            <a:chExt cx="2377440" cy="1218820"/>
          </a:xfrm>
        </p:grpSpPr>
        <p:sp>
          <p:nvSpPr>
            <p:cNvPr id="61" name="Rectangle 60"/>
            <p:cNvSpPr/>
            <p:nvPr/>
          </p:nvSpPr>
          <p:spPr>
            <a:xfrm>
              <a:off x="2704097" y="8558700"/>
              <a:ext cx="2377440" cy="1188720"/>
            </a:xfrm>
            <a:prstGeom prst="rect">
              <a:avLst/>
            </a:prstGeom>
            <a:solidFill>
              <a:srgbClr val="D9D9D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6438" y="8528600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444E65"/>
                  </a:solidFill>
                  <a:latin typeface="Calibri-Light"/>
                </a:rPr>
                <a:t>For Scientists</a:t>
              </a:r>
              <a:endParaRPr lang="en-US" sz="1400" b="0" dirty="0">
                <a:solidFill>
                  <a:srgbClr val="444E65"/>
                </a:solidFill>
                <a:latin typeface="Calibri-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57305" y="8745538"/>
              <a:ext cx="2286000" cy="914400"/>
            </a:xfrm>
            <a:prstGeom prst="rect">
              <a:avLst/>
            </a:prstGeom>
            <a:noFill/>
          </p:spPr>
          <p:txBody>
            <a:bodyPr wrap="square" lIns="91440" rIns="91440" rtlCol="0">
              <a:no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Access data at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the 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Central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Data Management Office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CDMO)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website: </a:t>
              </a:r>
              <a:r>
                <a:rPr lang="en-US" sz="1400" b="1" dirty="0">
                  <a:solidFill>
                    <a:srgbClr val="595959"/>
                  </a:solidFill>
                  <a:latin typeface="Garamond" panose="02020404030301010803" pitchFamily="18" charset="0"/>
                </a:rPr>
                <a:t>http://www.nerrsdata.org/</a:t>
              </a:r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89897" y="2918645"/>
            <a:ext cx="7406640" cy="2664654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3831210" y="5630163"/>
            <a:ext cx="3782312" cy="2912089"/>
            <a:chOff x="3831210" y="5620638"/>
            <a:chExt cx="3782312" cy="2912089"/>
          </a:xfrm>
        </p:grpSpPr>
        <p:sp>
          <p:nvSpPr>
            <p:cNvPr id="66" name="Rectangle 65"/>
            <p:cNvSpPr/>
            <p:nvPr/>
          </p:nvSpPr>
          <p:spPr>
            <a:xfrm>
              <a:off x="3887698" y="5643223"/>
              <a:ext cx="3700059" cy="2889504"/>
            </a:xfrm>
            <a:prstGeom prst="rect">
              <a:avLst/>
            </a:prstGeom>
            <a:solidFill>
              <a:srgbClr val="A3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64482" y="5976541"/>
              <a:ext cx="3749040" cy="2554545"/>
            </a:xfrm>
            <a:prstGeom prst="rect">
              <a:avLst/>
            </a:prstGeom>
            <a:noFill/>
          </p:spPr>
          <p:txBody>
            <a:bodyPr wrap="square" lIns="91440" rIns="91440" rtlCol="0">
              <a:spAutoFit/>
            </a:bodyPr>
            <a:lstStyle/>
            <a:p>
              <a:pPr>
                <a:lnSpc>
                  <a:spcPts val="1800"/>
                </a:lnSpc>
                <a:spcAft>
                  <a:spcPts val="600"/>
                </a:spcAft>
                <a:buSzPct val="120000"/>
              </a:pPr>
              <a:r>
                <a:rPr lang="en-US" sz="1400" b="1" dirty="0" smtClean="0">
                  <a:solidFill>
                    <a:srgbClr val="595959"/>
                  </a:solidFill>
                  <a:latin typeface="Garamond" panose="02020404030301010803" pitchFamily="18" charset="0"/>
                </a:rPr>
                <a:t>Nutrients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: Rainwater runs off the land bringing nutrients, like nitrogen and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phosphorus,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into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rivers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–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 too many nutrients can cause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harmful algal blooms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.</a:t>
              </a:r>
            </a:p>
            <a:p>
              <a:pPr>
                <a:lnSpc>
                  <a:spcPts val="1800"/>
                </a:lnSpc>
                <a:spcAft>
                  <a:spcPts val="600"/>
                </a:spcAft>
                <a:buSzPct val="120000"/>
              </a:pPr>
              <a:r>
                <a:rPr lang="en-US" sz="1400" b="1" dirty="0" smtClean="0">
                  <a:solidFill>
                    <a:srgbClr val="595959"/>
                  </a:solidFill>
                  <a:latin typeface="Garamond" panose="02020404030301010803" pitchFamily="18" charset="0"/>
                </a:rPr>
                <a:t>Algae</a:t>
              </a:r>
              <a:r>
                <a:rPr lang="en-US" sz="1400" dirty="0" smtClean="0">
                  <a:solidFill>
                    <a:srgbClr val="595959"/>
                  </a:solidFill>
                  <a:latin typeface="Garamond" panose="02020404030301010803" pitchFamily="18" charset="0"/>
                </a:rPr>
                <a:t>: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 Simple, plant-like organisms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that that live in the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freshwater and ocean – they can grow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out of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control and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produce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harmful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effects on people, fish, shellfish, marine mammals and birds. </a:t>
              </a:r>
              <a:endPara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endParaRPr>
            </a:p>
            <a:p>
              <a:pPr>
                <a:lnSpc>
                  <a:spcPts val="1800"/>
                </a:lnSpc>
                <a:spcAft>
                  <a:spcPts val="600"/>
                </a:spcAft>
                <a:buSzPct val="120000"/>
              </a:pPr>
              <a:r>
                <a:rPr lang="en-US" sz="1400" b="1" dirty="0" smtClean="0">
                  <a:solidFill>
                    <a:srgbClr val="595959"/>
                  </a:solidFill>
                  <a:latin typeface="Garamond" panose="02020404030301010803" pitchFamily="18" charset="0"/>
                </a:rPr>
                <a:t>Dissolved </a:t>
              </a:r>
              <a:r>
                <a:rPr lang="en-US" sz="1400" b="1" dirty="0">
                  <a:solidFill>
                    <a:srgbClr val="595959"/>
                  </a:solidFill>
                  <a:latin typeface="Garamond" panose="02020404030301010803" pitchFamily="18" charset="0"/>
                </a:rPr>
                <a:t>Oxygen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: Underwater life needs oxygen to survive. Low levels are stressful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or even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fatal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</a:rPr>
                <a:t>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31210" y="5620638"/>
              <a:ext cx="2561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595959"/>
                  </a:solidFill>
                  <a:latin typeface="Calibri-Light"/>
                </a:rPr>
                <a:t>Water Quality Terms:</a:t>
              </a:r>
              <a:endParaRPr lang="en-US" sz="2000" b="0" dirty="0">
                <a:solidFill>
                  <a:srgbClr val="595959"/>
                </a:solidFill>
                <a:latin typeface="Calibri-Light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871" y="272120"/>
            <a:ext cx="7404198" cy="2647587"/>
          </a:xfrm>
          <a:prstGeom prst="rect">
            <a:avLst/>
          </a:prstGeom>
        </p:spPr>
      </p:pic>
      <p:sp>
        <p:nvSpPr>
          <p:cNvPr id="70" name="TextBox 69"/>
          <p:cNvSpPr txBox="1"/>
          <p:nvPr userDrawn="1"/>
        </p:nvSpPr>
        <p:spPr>
          <a:xfrm>
            <a:off x="118153" y="236393"/>
            <a:ext cx="601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-Light"/>
              </a:rPr>
              <a:t>Tracking The Health of Our Estuaries 24/7 </a:t>
            </a:r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182593" y="5649950"/>
            <a:ext cx="3703320" cy="2890348"/>
            <a:chOff x="182593" y="5640425"/>
            <a:chExt cx="3703320" cy="28903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93" y="5640425"/>
              <a:ext cx="3703320" cy="2890348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182593" y="6469510"/>
              <a:ext cx="3703320" cy="1276952"/>
            </a:xfrm>
            <a:prstGeom prst="rect">
              <a:avLst/>
            </a:prstGeom>
            <a:solidFill>
              <a:srgbClr val="444E6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5729" y="6511443"/>
              <a:ext cx="3099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Calibri-Light"/>
                </a:rPr>
                <a:t>Providing </a:t>
              </a:r>
              <a:r>
                <a:rPr lang="en-US" sz="2400" b="0" dirty="0">
                  <a:solidFill>
                    <a:schemeClr val="bg1"/>
                  </a:solidFill>
                  <a:latin typeface="Calibri-Light"/>
                </a:rPr>
                <a:t>the science </a:t>
              </a:r>
              <a:r>
                <a:rPr lang="en-US" sz="2400" b="0" dirty="0" smtClean="0">
                  <a:solidFill>
                    <a:schemeClr val="bg1"/>
                  </a:solidFill>
                  <a:latin typeface="Calibri-Light"/>
                </a:rPr>
                <a:t>needed for today</a:t>
              </a:r>
            </a:p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Calibri-Light"/>
                </a:rPr>
                <a:t> </a:t>
              </a:r>
              <a:r>
                <a:rPr lang="en-US" sz="2400" b="0" dirty="0">
                  <a:solidFill>
                    <a:schemeClr val="bg1"/>
                  </a:solidFill>
                  <a:latin typeface="Calibri-Light"/>
                </a:rPr>
                <a:t>and </a:t>
              </a:r>
              <a:r>
                <a:rPr lang="en-US" sz="2400" b="0" dirty="0" smtClean="0">
                  <a:solidFill>
                    <a:schemeClr val="bg1"/>
                  </a:solidFill>
                  <a:latin typeface="Calibri-Light"/>
                </a:rPr>
                <a:t>tomorrow</a:t>
              </a:r>
              <a:endParaRPr lang="en-US" sz="2400" b="0" dirty="0">
                <a:solidFill>
                  <a:schemeClr val="bg1"/>
                </a:solidFill>
                <a:latin typeface="Calibri-Light"/>
              </a:endParaRPr>
            </a:p>
          </p:txBody>
        </p:sp>
      </p:grpSp>
      <p:grpSp>
        <p:nvGrpSpPr>
          <p:cNvPr id="75" name="Group 74"/>
          <p:cNvGrpSpPr/>
          <p:nvPr userDrawn="1"/>
        </p:nvGrpSpPr>
        <p:grpSpPr>
          <a:xfrm>
            <a:off x="181346" y="3004378"/>
            <a:ext cx="7404019" cy="2554545"/>
            <a:chOff x="205682" y="2832453"/>
            <a:chExt cx="7404019" cy="2554545"/>
          </a:xfrm>
        </p:grpSpPr>
        <p:sp>
          <p:nvSpPr>
            <p:cNvPr id="76" name="TextBox 75"/>
            <p:cNvSpPr txBox="1"/>
            <p:nvPr/>
          </p:nvSpPr>
          <p:spPr>
            <a:xfrm>
              <a:off x="205682" y="2832453"/>
              <a:ext cx="740401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SWMP helps reserves track and understand how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human activities and natural events affect coastal habitats.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Automated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data loggers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are used to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monitor the temperature, depth, salinity, dissolved oxygen, turbidity, and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pH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of each estuary’s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water, every 15 minutes,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at all 29 NERRS sites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.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Each reserve also reports real-time data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online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from at least one water quality sampling location.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Every month, the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reserves also sample the water for nutrients (nitrogen and phosphorus) and chlorophyll </a:t>
              </a:r>
              <a:r>
                <a:rPr lang="en-US" sz="1400" i="1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. </a:t>
              </a:r>
            </a:p>
            <a:p>
              <a:pPr>
                <a:lnSpc>
                  <a:spcPts val="1200"/>
                </a:lnSpc>
              </a:pPr>
              <a:endParaRPr lang="en-US" sz="1400" dirty="0" smtClean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Weather can have a major impact on water quality in estuaries.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Every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reserve has a weather station that collects data every 15 </a:t>
              </a: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minutes. Data are reported in real-time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and available online for air temperature, relative humidity, atmospheric pressure, rainfall, and wind speed and direction. </a:t>
              </a:r>
              <a:endParaRPr lang="en-US" sz="1400" dirty="0" smtClean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>
                <a:lnSpc>
                  <a:spcPts val="1200"/>
                </a:lnSpc>
              </a:pPr>
              <a:endParaRPr lang="en-US" sz="1400" dirty="0" smtClean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For </a:t>
              </a:r>
              <a:r>
                <a:rPr lang="en-US" sz="1400" dirty="0">
                  <a:solidFill>
                    <a:schemeClr val="bg1"/>
                  </a:solidFill>
                  <a:latin typeface="Garamond" panose="02020404030301010803" pitchFamily="18" charset="0"/>
                </a:rPr>
                <a:t>more information, go to: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71113" y="4975984"/>
              <a:ext cx="3868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https://coast.noaa.gov/estuaries/science-data</a:t>
              </a:r>
              <a:r>
                <a:rPr lang="en-US" sz="1400" b="1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/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256032" y="8787384"/>
            <a:ext cx="2286000" cy="731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1pPr>
            <a:lvl2pPr marL="38862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2pPr>
            <a:lvl3pPr marL="77724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3pPr>
            <a:lvl4pPr marL="116586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4pPr>
            <a:lvl5pPr marL="1554480" indent="0">
              <a:buNone/>
              <a:defRPr sz="1400">
                <a:solidFill>
                  <a:srgbClr val="404040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08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Calibri-Light</vt:lpstr>
      <vt:lpstr>Garamond</vt:lpstr>
      <vt:lpstr>Verdana</vt:lpstr>
      <vt:lpstr>Office Theme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Amanda Flynn</cp:lastModifiedBy>
  <cp:revision>11</cp:revision>
  <dcterms:created xsi:type="dcterms:W3CDTF">2017-11-18T17:43:27Z</dcterms:created>
  <dcterms:modified xsi:type="dcterms:W3CDTF">2018-03-26T19:15:26Z</dcterms:modified>
</cp:coreProperties>
</file>