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4665" autoAdjust="0"/>
  </p:normalViewPr>
  <p:slideViewPr>
    <p:cSldViewPr snapToGrid="0">
      <p:cViewPr varScale="1">
        <p:scale>
          <a:sx n="89" d="100"/>
          <a:sy n="89" d="100"/>
        </p:scale>
        <p:origin x="21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95971" y="4609878"/>
            <a:ext cx="3703320" cy="4297680"/>
          </a:xfrm>
          <a:prstGeom prst="rect">
            <a:avLst/>
          </a:prstGeom>
          <a:solidFill>
            <a:srgbClr val="D9D9D9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93373" y="4605517"/>
            <a:ext cx="3703320" cy="4297680"/>
          </a:xfrm>
          <a:prstGeom prst="rect">
            <a:avLst/>
          </a:prstGeom>
          <a:solidFill>
            <a:srgbClr val="44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986043" y="4944157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………………………………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290" y="9121677"/>
            <a:ext cx="678504" cy="6858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089917" y="9041699"/>
            <a:ext cx="5593097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600" b="1" dirty="0">
                <a:solidFill>
                  <a:srgbClr val="444E65"/>
                </a:solidFill>
                <a:latin typeface="+mj-lt"/>
              </a:rPr>
              <a:t>Water quality </a:t>
            </a:r>
            <a:r>
              <a:rPr lang="en-US" sz="1600" dirty="0">
                <a:solidFill>
                  <a:srgbClr val="444E65"/>
                </a:solidFill>
                <a:latin typeface="+mj-lt"/>
              </a:rPr>
              <a:t>issues influence </a:t>
            </a:r>
            <a:r>
              <a:rPr lang="en-US" sz="1600" b="1" dirty="0">
                <a:solidFill>
                  <a:srgbClr val="444E65"/>
                </a:solidFill>
                <a:latin typeface="+mj-lt"/>
              </a:rPr>
              <a:t>human</a:t>
            </a:r>
            <a:r>
              <a:rPr lang="en-US" sz="1600" dirty="0">
                <a:solidFill>
                  <a:srgbClr val="444E65"/>
                </a:solidFill>
                <a:latin typeface="+mj-lt"/>
              </a:rPr>
              <a:t> and </a:t>
            </a:r>
            <a:r>
              <a:rPr lang="en-US" sz="1600" b="1" dirty="0">
                <a:solidFill>
                  <a:srgbClr val="444E65"/>
                </a:solidFill>
                <a:latin typeface="+mj-lt"/>
              </a:rPr>
              <a:t>environmental health</a:t>
            </a:r>
            <a:r>
              <a:rPr lang="en-US" sz="1600" dirty="0">
                <a:solidFill>
                  <a:srgbClr val="444E65"/>
                </a:solidFill>
                <a:latin typeface="+mj-lt"/>
              </a:rPr>
              <a:t>. The more we </a:t>
            </a:r>
            <a:r>
              <a:rPr lang="en-US" sz="1600" b="1" dirty="0">
                <a:solidFill>
                  <a:srgbClr val="444E65"/>
                </a:solidFill>
                <a:latin typeface="+mj-lt"/>
              </a:rPr>
              <a:t>monitor</a:t>
            </a:r>
            <a:r>
              <a:rPr lang="en-US" sz="1600" dirty="0">
                <a:solidFill>
                  <a:srgbClr val="444E65"/>
                </a:solidFill>
                <a:latin typeface="+mj-lt"/>
              </a:rPr>
              <a:t> our </a:t>
            </a:r>
            <a:r>
              <a:rPr lang="en-US" sz="1600" b="1" dirty="0">
                <a:solidFill>
                  <a:srgbClr val="444E65"/>
                </a:solidFill>
                <a:latin typeface="+mj-lt"/>
              </a:rPr>
              <a:t>water</a:t>
            </a:r>
            <a:r>
              <a:rPr lang="en-US" sz="1600" dirty="0">
                <a:solidFill>
                  <a:srgbClr val="444E65"/>
                </a:solidFill>
                <a:latin typeface="+mj-lt"/>
              </a:rPr>
              <a:t>, the better we will be able to </a:t>
            </a:r>
            <a:r>
              <a:rPr lang="en-US" sz="1600" b="1" dirty="0">
                <a:solidFill>
                  <a:srgbClr val="444E65"/>
                </a:solidFill>
                <a:latin typeface="+mj-lt"/>
              </a:rPr>
              <a:t>recognize </a:t>
            </a:r>
            <a:r>
              <a:rPr lang="en-US" sz="1600" dirty="0">
                <a:solidFill>
                  <a:srgbClr val="444E65"/>
                </a:solidFill>
                <a:latin typeface="+mj-lt"/>
              </a:rPr>
              <a:t>and </a:t>
            </a:r>
            <a:r>
              <a:rPr lang="en-US" sz="1600" b="1" dirty="0">
                <a:solidFill>
                  <a:srgbClr val="444E65"/>
                </a:solidFill>
                <a:latin typeface="+mj-lt"/>
              </a:rPr>
              <a:t>prevent </a:t>
            </a:r>
            <a:r>
              <a:rPr lang="en-US" sz="1600" b="1" dirty="0" smtClean="0">
                <a:solidFill>
                  <a:srgbClr val="444E65"/>
                </a:solidFill>
                <a:latin typeface="+mj-lt"/>
              </a:rPr>
              <a:t>problems</a:t>
            </a:r>
            <a:r>
              <a:rPr lang="en-US" sz="1600" dirty="0" smtClean="0">
                <a:solidFill>
                  <a:srgbClr val="444E65"/>
                </a:solidFill>
                <a:latin typeface="+mj-lt"/>
              </a:rPr>
              <a:t>.</a:t>
            </a:r>
            <a:endParaRPr lang="en-US" sz="1600" dirty="0">
              <a:solidFill>
                <a:srgbClr val="444E65"/>
              </a:solidFill>
              <a:latin typeface="+mj-lt"/>
            </a:endParaRP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182880" y="265176"/>
            <a:ext cx="7406640" cy="434498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/>
          </p:nvPr>
        </p:nvSpPr>
        <p:spPr>
          <a:xfrm>
            <a:off x="164592" y="4645152"/>
            <a:ext cx="3749040" cy="5669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19"/>
          <p:cNvSpPr>
            <a:spLocks noGrp="1"/>
          </p:cNvSpPr>
          <p:nvPr>
            <p:ph sz="quarter" idx="14"/>
          </p:nvPr>
        </p:nvSpPr>
        <p:spPr>
          <a:xfrm>
            <a:off x="173736" y="5550408"/>
            <a:ext cx="3657600" cy="32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15"/>
          <p:cNvSpPr>
            <a:spLocks noGrp="1"/>
          </p:cNvSpPr>
          <p:nvPr>
            <p:ph sz="quarter" idx="20"/>
          </p:nvPr>
        </p:nvSpPr>
        <p:spPr>
          <a:xfrm>
            <a:off x="173736" y="8083296"/>
            <a:ext cx="2688336" cy="2834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21"/>
          <p:cNvSpPr>
            <a:spLocks noGrp="1"/>
          </p:cNvSpPr>
          <p:nvPr>
            <p:ph sz="quarter" idx="15" hasCustomPrompt="1"/>
          </p:nvPr>
        </p:nvSpPr>
        <p:spPr>
          <a:xfrm>
            <a:off x="3931920" y="4645152"/>
            <a:ext cx="3291840" cy="8229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59595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Target year highlight </a:t>
            </a:r>
            <a:r>
              <a:rPr lang="en-US" dirty="0" err="1" smtClean="0"/>
              <a:t>ttl</a:t>
            </a:r>
            <a:endParaRPr lang="en-US" dirty="0" smtClean="0"/>
          </a:p>
        </p:txBody>
      </p:sp>
      <p:sp>
        <p:nvSpPr>
          <p:cNvPr id="17" name="Content Placeholder 7"/>
          <p:cNvSpPr>
            <a:spLocks noGrp="1"/>
          </p:cNvSpPr>
          <p:nvPr>
            <p:ph sz="quarter" idx="16" hasCustomPrompt="1"/>
          </p:nvPr>
        </p:nvSpPr>
        <p:spPr>
          <a:xfrm>
            <a:off x="3977640" y="5367528"/>
            <a:ext cx="3291840" cy="5669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50">
                <a:solidFill>
                  <a:srgbClr val="595959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 smtClean="0"/>
              <a:t>Highlight #1</a:t>
            </a:r>
          </a:p>
        </p:txBody>
      </p:sp>
      <p:sp>
        <p:nvSpPr>
          <p:cNvPr id="18" name="Content Placeholder 7"/>
          <p:cNvSpPr>
            <a:spLocks noGrp="1"/>
          </p:cNvSpPr>
          <p:nvPr>
            <p:ph sz="quarter" idx="17" hasCustomPrompt="1"/>
          </p:nvPr>
        </p:nvSpPr>
        <p:spPr>
          <a:xfrm>
            <a:off x="3977640" y="6345936"/>
            <a:ext cx="3291840" cy="5669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50">
                <a:solidFill>
                  <a:srgbClr val="595959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 smtClean="0"/>
              <a:t>Highlight #2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977640" y="7306056"/>
            <a:ext cx="3291840" cy="5669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50">
                <a:solidFill>
                  <a:srgbClr val="595959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 smtClean="0"/>
              <a:t>Highlight #3</a:t>
            </a:r>
          </a:p>
        </p:txBody>
      </p:sp>
      <p:sp>
        <p:nvSpPr>
          <p:cNvPr id="20" name="Title 27"/>
          <p:cNvSpPr>
            <a:spLocks noGrp="1"/>
          </p:cNvSpPr>
          <p:nvPr>
            <p:ph type="title"/>
          </p:nvPr>
        </p:nvSpPr>
        <p:spPr>
          <a:xfrm>
            <a:off x="155448" y="384048"/>
            <a:ext cx="7589520" cy="466344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Date Placeholder 28"/>
          <p:cNvSpPr>
            <a:spLocks noGrp="1"/>
          </p:cNvSpPr>
          <p:nvPr>
            <p:ph type="dt" sz="half" idx="21"/>
          </p:nvPr>
        </p:nvSpPr>
        <p:spPr>
          <a:xfrm>
            <a:off x="164592" y="832104"/>
            <a:ext cx="4434840" cy="649224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Resilient estuaries &amp; coastal watersheds ─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where human &amp; natural communities thrive…</a:t>
            </a:r>
          </a:p>
        </p:txBody>
      </p:sp>
      <p:sp>
        <p:nvSpPr>
          <p:cNvPr id="22" name="Content Placeholder 7"/>
          <p:cNvSpPr>
            <a:spLocks noGrp="1"/>
          </p:cNvSpPr>
          <p:nvPr>
            <p:ph sz="quarter" idx="22" hasCustomPrompt="1"/>
          </p:nvPr>
        </p:nvSpPr>
        <p:spPr>
          <a:xfrm>
            <a:off x="3977640" y="8201094"/>
            <a:ext cx="3291840" cy="5669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50">
                <a:solidFill>
                  <a:srgbClr val="595959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 smtClean="0"/>
              <a:t>Highlight #4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3986389" y="5895226"/>
            <a:ext cx="3262432" cy="400110"/>
          </a:xfrm>
          <a:prstGeom prst="rect">
            <a:avLst/>
          </a:prstGeom>
          <a:solidFill>
            <a:srgbClr val="E3E3E3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………………………………</a:t>
            </a:r>
            <a:endParaRPr lang="en-US" sz="2000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991032" y="6849713"/>
            <a:ext cx="3262432" cy="400110"/>
          </a:xfrm>
          <a:prstGeom prst="rect">
            <a:avLst/>
          </a:prstGeom>
          <a:solidFill>
            <a:srgbClr val="E3E3E3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………………………………</a:t>
            </a:r>
            <a:endParaRPr lang="en-US" sz="2000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3987373" y="7804200"/>
            <a:ext cx="3262432" cy="400110"/>
          </a:xfrm>
          <a:prstGeom prst="rect">
            <a:avLst/>
          </a:prstGeom>
          <a:solidFill>
            <a:srgbClr val="E3E3E3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………………………………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10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 userDrawn="1"/>
        </p:nvSpPr>
        <p:spPr>
          <a:xfrm>
            <a:off x="185018" y="6741977"/>
            <a:ext cx="7415784" cy="3056482"/>
          </a:xfrm>
          <a:prstGeom prst="rect">
            <a:avLst/>
          </a:prstGeom>
          <a:solidFill>
            <a:srgbClr val="D9D9D9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189352" y="263655"/>
            <a:ext cx="4384643" cy="2884162"/>
          </a:xfrm>
          <a:prstGeom prst="rect">
            <a:avLst/>
          </a:prstGeom>
          <a:solidFill>
            <a:srgbClr val="D9D9D9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>
            <a:spLocks/>
          </p:cNvSpPr>
          <p:nvPr userDrawn="1"/>
        </p:nvSpPr>
        <p:spPr>
          <a:xfrm>
            <a:off x="188726" y="740744"/>
            <a:ext cx="4385269" cy="502920"/>
          </a:xfrm>
          <a:prstGeom prst="rect">
            <a:avLst/>
          </a:prstGeom>
          <a:solidFill>
            <a:srgbClr val="A3DFFF"/>
          </a:solidFill>
        </p:spPr>
        <p:txBody>
          <a:bodyPr wrap="square" lIns="0" rIns="0" rtlCol="0" anchor="ctr" anchorCtr="0">
            <a:normAutofit/>
          </a:bodyPr>
          <a:lstStyle/>
          <a:p>
            <a:pPr marL="34290">
              <a:lnSpc>
                <a:spcPts val="22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5000"/>
            </a:pP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57" name="Rectangle 56"/>
          <p:cNvSpPr/>
          <p:nvPr userDrawn="1"/>
        </p:nvSpPr>
        <p:spPr>
          <a:xfrm>
            <a:off x="186861" y="3147817"/>
            <a:ext cx="4387744" cy="3593592"/>
          </a:xfrm>
          <a:prstGeom prst="rect">
            <a:avLst/>
          </a:prstGeom>
          <a:solidFill>
            <a:srgbClr val="44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extBox 57"/>
          <p:cNvSpPr txBox="1">
            <a:spLocks/>
          </p:cNvSpPr>
          <p:nvPr userDrawn="1"/>
        </p:nvSpPr>
        <p:spPr>
          <a:xfrm>
            <a:off x="188712" y="1682496"/>
            <a:ext cx="4389120" cy="502920"/>
          </a:xfrm>
          <a:prstGeom prst="rect">
            <a:avLst/>
          </a:prstGeom>
          <a:solidFill>
            <a:srgbClr val="A3DFFF"/>
          </a:solidFill>
        </p:spPr>
        <p:txBody>
          <a:bodyPr wrap="square" lIns="0" rIns="0" rtlCol="0" anchor="ctr" anchorCtr="0">
            <a:spAutoFit/>
          </a:bodyPr>
          <a:lstStyle/>
          <a:p>
            <a:pPr marL="34290">
              <a:lnSpc>
                <a:spcPts val="22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5000"/>
            </a:pP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59" name="TextBox 58"/>
          <p:cNvSpPr txBox="1">
            <a:spLocks/>
          </p:cNvSpPr>
          <p:nvPr userDrawn="1"/>
        </p:nvSpPr>
        <p:spPr>
          <a:xfrm>
            <a:off x="185453" y="2630060"/>
            <a:ext cx="4389120" cy="521208"/>
          </a:xfrm>
          <a:prstGeom prst="rect">
            <a:avLst/>
          </a:prstGeom>
          <a:solidFill>
            <a:srgbClr val="A3DFFF"/>
          </a:solidFill>
        </p:spPr>
        <p:txBody>
          <a:bodyPr wrap="square" lIns="0" tIns="91440" rIns="0" bIns="91440" rtlCol="0" anchor="ctr" anchorCtr="0">
            <a:spAutoFit/>
          </a:bodyPr>
          <a:lstStyle/>
          <a:p>
            <a:pPr marL="34290">
              <a:lnSpc>
                <a:spcPts val="1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5000"/>
            </a:pP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37" name="Content Placeholder 17"/>
          <p:cNvSpPr>
            <a:spLocks noGrp="1"/>
          </p:cNvSpPr>
          <p:nvPr>
            <p:ph sz="quarter" idx="16" hasCustomPrompt="1"/>
          </p:nvPr>
        </p:nvSpPr>
        <p:spPr>
          <a:xfrm>
            <a:off x="137160" y="2634024"/>
            <a:ext cx="4389120" cy="5029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>
                <a:solidFill>
                  <a:srgbClr val="595959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smtClean="0"/>
              <a:t>Highlight #5</a:t>
            </a:r>
            <a:endParaRPr lang="en-US" dirty="0" smtClean="0"/>
          </a:p>
        </p:txBody>
      </p:sp>
      <p:sp>
        <p:nvSpPr>
          <p:cNvPr id="35" name="Content Placeholder 17"/>
          <p:cNvSpPr>
            <a:spLocks noGrp="1"/>
          </p:cNvSpPr>
          <p:nvPr>
            <p:ph sz="quarter" idx="14" hasCustomPrompt="1"/>
          </p:nvPr>
        </p:nvSpPr>
        <p:spPr>
          <a:xfrm>
            <a:off x="137160" y="685800"/>
            <a:ext cx="4389120" cy="5029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baseline="0">
                <a:solidFill>
                  <a:srgbClr val="595959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 smtClean="0"/>
              <a:t>Highlight #1</a:t>
            </a:r>
          </a:p>
        </p:txBody>
      </p:sp>
      <p:sp>
        <p:nvSpPr>
          <p:cNvPr id="36" name="Content Placeholder 17"/>
          <p:cNvSpPr>
            <a:spLocks noGrp="1"/>
          </p:cNvSpPr>
          <p:nvPr>
            <p:ph sz="quarter" idx="15" hasCustomPrompt="1"/>
          </p:nvPr>
        </p:nvSpPr>
        <p:spPr>
          <a:xfrm>
            <a:off x="137160" y="1691640"/>
            <a:ext cx="4389120" cy="5029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>
                <a:solidFill>
                  <a:srgbClr val="595959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 smtClean="0"/>
              <a:t>Highlight #3</a:t>
            </a:r>
          </a:p>
        </p:txBody>
      </p:sp>
      <p:sp>
        <p:nvSpPr>
          <p:cNvPr id="38" name="Content Placeholder 17"/>
          <p:cNvSpPr>
            <a:spLocks noGrp="1"/>
          </p:cNvSpPr>
          <p:nvPr>
            <p:ph sz="quarter" idx="17" hasCustomPrompt="1"/>
          </p:nvPr>
        </p:nvSpPr>
        <p:spPr>
          <a:xfrm>
            <a:off x="137160" y="1179576"/>
            <a:ext cx="4389120" cy="5029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>
                <a:solidFill>
                  <a:srgbClr val="595959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 smtClean="0"/>
              <a:t>Highlight #2</a:t>
            </a:r>
          </a:p>
        </p:txBody>
      </p:sp>
      <p:sp>
        <p:nvSpPr>
          <p:cNvPr id="39" name="Content Placeholder 17"/>
          <p:cNvSpPr>
            <a:spLocks noGrp="1"/>
          </p:cNvSpPr>
          <p:nvPr>
            <p:ph sz="quarter" idx="18" hasCustomPrompt="1"/>
          </p:nvPr>
        </p:nvSpPr>
        <p:spPr>
          <a:xfrm>
            <a:off x="137160" y="2167128"/>
            <a:ext cx="4389120" cy="5029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>
                <a:solidFill>
                  <a:srgbClr val="595959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 smtClean="0"/>
              <a:t>Highlight #4	</a:t>
            </a:r>
          </a:p>
        </p:txBody>
      </p:sp>
      <p:sp>
        <p:nvSpPr>
          <p:cNvPr id="48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265176"/>
            <a:ext cx="3017520" cy="2880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6264995" y="7389933"/>
            <a:ext cx="1246393" cy="170816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en-US" sz="1050" b="1" i="1" dirty="0" smtClean="0">
                <a:solidFill>
                  <a:srgbClr val="444E65"/>
                </a:solidFill>
                <a:latin typeface="Garamond" panose="02020404030301010803" pitchFamily="18" charset="0"/>
              </a:rPr>
              <a:t>Weather data helps scientists and managers understand water circulation patterns, plant growth, shellfish and fish distribution, storm frequency </a:t>
            </a:r>
            <a:r>
              <a:rPr lang="en-US" sz="1050" b="1" i="1" dirty="0" smtClean="0">
                <a:solidFill>
                  <a:srgbClr val="444E65"/>
                </a:solidFill>
                <a:latin typeface="Garamond" panose="02020404030301010803" pitchFamily="18" charset="0"/>
              </a:rPr>
              <a:t>and </a:t>
            </a:r>
            <a:r>
              <a:rPr lang="en-US" sz="1050" b="1" i="1" dirty="0" smtClean="0">
                <a:solidFill>
                  <a:srgbClr val="444E65"/>
                </a:solidFill>
                <a:latin typeface="Garamond" panose="02020404030301010803" pitchFamily="18" charset="0"/>
              </a:rPr>
              <a:t>intensity and </a:t>
            </a:r>
            <a:endParaRPr lang="en-US" sz="1050" b="1" i="1" dirty="0" smtClean="0">
              <a:solidFill>
                <a:srgbClr val="444E65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sz="1050" b="1" i="1" dirty="0" smtClean="0">
                <a:solidFill>
                  <a:srgbClr val="444E65"/>
                </a:solidFill>
                <a:latin typeface="Garamond" panose="02020404030301010803" pitchFamily="18" charset="0"/>
              </a:rPr>
              <a:t>much </a:t>
            </a:r>
            <a:r>
              <a:rPr lang="en-US" sz="1050" b="1" i="1" dirty="0" smtClean="0">
                <a:solidFill>
                  <a:srgbClr val="444E65"/>
                </a:solidFill>
                <a:latin typeface="Garamond" panose="02020404030301010803" pitchFamily="18" charset="0"/>
              </a:rPr>
              <a:t>more…</a:t>
            </a:r>
            <a:endParaRPr lang="en-US" sz="1050" b="1" i="1" dirty="0">
              <a:solidFill>
                <a:srgbClr val="444E65"/>
              </a:solidFill>
              <a:latin typeface="Garamond" panose="02020404030301010803" pitchFamily="18" charset="0"/>
            </a:endParaRPr>
          </a:p>
        </p:txBody>
      </p:sp>
      <p:sp>
        <p:nvSpPr>
          <p:cNvPr id="40" name="Content Placeholder 27"/>
          <p:cNvSpPr>
            <a:spLocks noGrp="1"/>
          </p:cNvSpPr>
          <p:nvPr>
            <p:ph sz="quarter" idx="19"/>
          </p:nvPr>
        </p:nvSpPr>
        <p:spPr>
          <a:xfrm>
            <a:off x="4535424" y="283464"/>
            <a:ext cx="3108960" cy="603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44E6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1" name="Content Placeholder 29"/>
          <p:cNvSpPr>
            <a:spLocks noGrp="1"/>
          </p:cNvSpPr>
          <p:nvPr>
            <p:ph sz="quarter" idx="20" hasCustomPrompt="1"/>
          </p:nvPr>
        </p:nvSpPr>
        <p:spPr>
          <a:xfrm>
            <a:off x="219456" y="301752"/>
            <a:ext cx="4206240" cy="46634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800" b="1" baseline="0">
                <a:solidFill>
                  <a:srgbClr val="444E65"/>
                </a:solidFill>
                <a:latin typeface="Calibri-Light"/>
              </a:defRPr>
            </a:lvl1pPr>
          </a:lstStyle>
          <a:p>
            <a:pPr lvl="0"/>
            <a:r>
              <a:rPr lang="en-US" dirty="0" smtClean="0"/>
              <a:t>How Is Our Estuary Changing?</a:t>
            </a:r>
          </a:p>
        </p:txBody>
      </p:sp>
      <p:sp>
        <p:nvSpPr>
          <p:cNvPr id="42" name="Content Placeholder 39"/>
          <p:cNvSpPr>
            <a:spLocks noGrp="1"/>
          </p:cNvSpPr>
          <p:nvPr>
            <p:ph sz="quarter" idx="21"/>
          </p:nvPr>
        </p:nvSpPr>
        <p:spPr>
          <a:xfrm>
            <a:off x="128016" y="3163824"/>
            <a:ext cx="4389120" cy="365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4" name="Content Placeholder 48"/>
          <p:cNvSpPr>
            <a:spLocks noGrp="1"/>
          </p:cNvSpPr>
          <p:nvPr>
            <p:ph sz="quarter" idx="23"/>
          </p:nvPr>
        </p:nvSpPr>
        <p:spPr>
          <a:xfrm>
            <a:off x="2587752" y="5971032"/>
            <a:ext cx="2011680" cy="182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3" name="Content Placeholder 60"/>
          <p:cNvSpPr>
            <a:spLocks noGrp="1"/>
          </p:cNvSpPr>
          <p:nvPr>
            <p:ph sz="quarter" idx="32"/>
          </p:nvPr>
        </p:nvSpPr>
        <p:spPr>
          <a:xfrm>
            <a:off x="146304" y="9116568"/>
            <a:ext cx="28346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/>
            </a:lvl1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4" name="Content Placeholder 60"/>
          <p:cNvSpPr>
            <a:spLocks noGrp="1"/>
          </p:cNvSpPr>
          <p:nvPr>
            <p:ph sz="quarter" idx="33"/>
          </p:nvPr>
        </p:nvSpPr>
        <p:spPr>
          <a:xfrm>
            <a:off x="3182112" y="9116568"/>
            <a:ext cx="28346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/>
            </a:lvl1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3" name="TextBox 42"/>
          <p:cNvSpPr txBox="1"/>
          <p:nvPr userDrawn="1"/>
        </p:nvSpPr>
        <p:spPr>
          <a:xfrm>
            <a:off x="4539887" y="3904488"/>
            <a:ext cx="2023343" cy="1618392"/>
          </a:xfrm>
          <a:prstGeom prst="rect">
            <a:avLst/>
          </a:prstGeom>
          <a:noFill/>
        </p:spPr>
        <p:txBody>
          <a:bodyPr wrap="square" lIns="91440" rIns="9144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sz="1400" b="1" dirty="0">
                <a:solidFill>
                  <a:srgbClr val="444E65"/>
                </a:solidFill>
                <a:latin typeface="Garamond" panose="02020404030301010803" pitchFamily="18" charset="0"/>
              </a:rPr>
              <a:t>WEATHER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is what you see outside on any particular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day in terms of precipitation, temperature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, humidity,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cloudiness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,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visibility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and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wind. </a:t>
            </a:r>
          </a:p>
          <a:p>
            <a:pPr>
              <a:lnSpc>
                <a:spcPts val="1700"/>
              </a:lnSpc>
            </a:pPr>
            <a:endParaRPr lang="en-US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62" t="26318" r="19911" b="31518"/>
          <a:stretch/>
        </p:blipFill>
        <p:spPr>
          <a:xfrm>
            <a:off x="6380223" y="4036416"/>
            <a:ext cx="1276245" cy="1364841"/>
          </a:xfrm>
          <a:prstGeom prst="rect">
            <a:avLst/>
          </a:prstGeom>
        </p:spPr>
      </p:pic>
      <p:sp>
        <p:nvSpPr>
          <p:cNvPr id="46" name="TextBox 45"/>
          <p:cNvSpPr txBox="1"/>
          <p:nvPr userDrawn="1"/>
        </p:nvSpPr>
        <p:spPr>
          <a:xfrm>
            <a:off x="4532077" y="5388868"/>
            <a:ext cx="2764030" cy="964367"/>
          </a:xfrm>
          <a:prstGeom prst="rect">
            <a:avLst/>
          </a:prstGeom>
          <a:noFill/>
        </p:spPr>
        <p:txBody>
          <a:bodyPr wrap="square" lIns="91440" rIns="9144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sz="1400" b="1" dirty="0" smtClean="0">
                <a:solidFill>
                  <a:srgbClr val="444E65"/>
                </a:solidFill>
                <a:latin typeface="Garamond" panose="02020404030301010803" pitchFamily="18" charset="0"/>
              </a:rPr>
              <a:t>CLIMATE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tells us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the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average daily weather for an extended period of time (years, decades, centuries) at a 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>
              <a:lnSpc>
                <a:spcPts val="17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certain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location. </a:t>
            </a:r>
          </a:p>
        </p:txBody>
      </p:sp>
      <p:sp>
        <p:nvSpPr>
          <p:cNvPr id="47" name="Rectangle 46"/>
          <p:cNvSpPr/>
          <p:nvPr userDrawn="1"/>
        </p:nvSpPr>
        <p:spPr>
          <a:xfrm>
            <a:off x="4531596" y="3149250"/>
            <a:ext cx="2769827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444E65">
                    <a:alpha val="100000"/>
                  </a:srgbClr>
                </a:solidFill>
                <a:latin typeface="Calibri-Light"/>
                <a:cs typeface="Calibri-Light"/>
              </a:rPr>
              <a:t>Weather &amp; Climate – 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444E65">
                    <a:alpha val="100000"/>
                  </a:srgbClr>
                </a:solidFill>
                <a:latin typeface="Calibri-Light"/>
                <a:cs typeface="Calibri-Light"/>
              </a:rPr>
              <a:t>What is the Difference?</a:t>
            </a:r>
            <a:endParaRPr lang="en-US" sz="1800" dirty="0">
              <a:solidFill>
                <a:srgbClr val="444E65">
                  <a:alpha val="100000"/>
                </a:srgbClr>
              </a:solidFill>
              <a:latin typeface="Calibri-Light"/>
              <a:cs typeface="Calibri-Light"/>
            </a:endParaRPr>
          </a:p>
        </p:txBody>
      </p:sp>
      <p:sp>
        <p:nvSpPr>
          <p:cNvPr id="49" name="Content Placeholder 57"/>
          <p:cNvSpPr>
            <a:spLocks noGrp="1"/>
          </p:cNvSpPr>
          <p:nvPr>
            <p:ph sz="quarter" idx="30"/>
          </p:nvPr>
        </p:nvSpPr>
        <p:spPr>
          <a:xfrm>
            <a:off x="137160" y="6757416"/>
            <a:ext cx="4773168" cy="365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0" name="Content Placeholder 57"/>
          <p:cNvSpPr>
            <a:spLocks noGrp="1"/>
          </p:cNvSpPr>
          <p:nvPr>
            <p:ph sz="quarter" idx="34"/>
          </p:nvPr>
        </p:nvSpPr>
        <p:spPr>
          <a:xfrm>
            <a:off x="137160" y="7193280"/>
            <a:ext cx="2240280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228600" y="7342632"/>
            <a:ext cx="2971800" cy="1828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6" name="Picture Placeholder 11"/>
          <p:cNvSpPr>
            <a:spLocks noGrp="1"/>
          </p:cNvSpPr>
          <p:nvPr>
            <p:ph type="pic" sz="quarter" idx="35"/>
          </p:nvPr>
        </p:nvSpPr>
        <p:spPr>
          <a:xfrm>
            <a:off x="3255264" y="7342632"/>
            <a:ext cx="2971800" cy="1828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23284" y="6357660"/>
            <a:ext cx="4429757" cy="212078"/>
            <a:chOff x="223284" y="6529777"/>
            <a:chExt cx="4429757" cy="212078"/>
          </a:xfrm>
        </p:grpSpPr>
        <p:sp>
          <p:nvSpPr>
            <p:cNvPr id="63" name="TextBox 62"/>
            <p:cNvSpPr txBox="1"/>
            <p:nvPr userDrawn="1"/>
          </p:nvSpPr>
          <p:spPr>
            <a:xfrm>
              <a:off x="2784270" y="6534106"/>
              <a:ext cx="817853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50" b="1" dirty="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Changing</a:t>
              </a:r>
            </a:p>
          </p:txBody>
        </p:sp>
        <p:sp>
          <p:nvSpPr>
            <p:cNvPr id="64" name="Rectangle 63"/>
            <p:cNvSpPr>
              <a:spLocks/>
            </p:cNvSpPr>
            <p:nvPr userDrawn="1"/>
          </p:nvSpPr>
          <p:spPr>
            <a:xfrm>
              <a:off x="2472597" y="6559977"/>
              <a:ext cx="365760" cy="1371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5" name="Straight Connector 64"/>
            <p:cNvCxnSpPr/>
            <p:nvPr userDrawn="1"/>
          </p:nvCxnSpPr>
          <p:spPr>
            <a:xfrm>
              <a:off x="2610853" y="6628205"/>
              <a:ext cx="9144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 userDrawn="1"/>
          </p:nvSpPr>
          <p:spPr>
            <a:xfrm>
              <a:off x="1795065" y="6529777"/>
              <a:ext cx="720069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50" b="1" dirty="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Increasing  </a:t>
              </a:r>
              <a:endParaRPr lang="en-US" sz="75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/>
            <p:cNvSpPr>
              <a:spLocks/>
            </p:cNvSpPr>
            <p:nvPr userDrawn="1"/>
          </p:nvSpPr>
          <p:spPr>
            <a:xfrm>
              <a:off x="1476915" y="6559532"/>
              <a:ext cx="365760" cy="137160"/>
            </a:xfrm>
            <a:prstGeom prst="rect">
              <a:avLst/>
            </a:prstGeom>
            <a:solidFill>
              <a:srgbClr val="247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 userDrawn="1"/>
          </p:nvSpPr>
          <p:spPr>
            <a:xfrm>
              <a:off x="1604601" y="6559587"/>
              <a:ext cx="104196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↑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 userDrawn="1"/>
          </p:nvSpPr>
          <p:spPr>
            <a:xfrm>
              <a:off x="3924957" y="6534106"/>
              <a:ext cx="728084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50" b="1" dirty="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Decreasing </a:t>
              </a:r>
              <a:endParaRPr lang="en-US" sz="75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/>
            <p:cNvSpPr>
              <a:spLocks/>
            </p:cNvSpPr>
            <p:nvPr userDrawn="1"/>
          </p:nvSpPr>
          <p:spPr>
            <a:xfrm>
              <a:off x="3609317" y="6565271"/>
              <a:ext cx="365760" cy="137160"/>
            </a:xfrm>
            <a:prstGeom prst="rect">
              <a:avLst/>
            </a:prstGeom>
            <a:solidFill>
              <a:srgbClr val="A3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/>
            <p:cNvSpPr txBox="1"/>
            <p:nvPr userDrawn="1"/>
          </p:nvSpPr>
          <p:spPr>
            <a:xfrm flipV="1">
              <a:off x="3739037" y="6566873"/>
              <a:ext cx="104196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↑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/>
            <p:cNvSpPr txBox="1"/>
            <p:nvPr userDrawn="1"/>
          </p:nvSpPr>
          <p:spPr>
            <a:xfrm>
              <a:off x="537022" y="6530563"/>
              <a:ext cx="933269" cy="207749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r>
                <a:rPr lang="en-US" sz="750" b="1" dirty="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Insufficient Data</a:t>
              </a:r>
              <a:endParaRPr lang="en-US" sz="75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/>
            <p:cNvSpPr>
              <a:spLocks/>
            </p:cNvSpPr>
            <p:nvPr userDrawn="1"/>
          </p:nvSpPr>
          <p:spPr>
            <a:xfrm>
              <a:off x="223284" y="6560922"/>
              <a:ext cx="365760" cy="137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bg1">
                      <a:lumMod val="65000"/>
                    </a:schemeClr>
                  </a:solidFill>
                </a:rPr>
                <a:t>X</a:t>
              </a:r>
              <a:endParaRPr 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65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82880" y="649224"/>
            <a:ext cx="7406640" cy="1280160"/>
          </a:xfrm>
          <a:prstGeom prst="rect">
            <a:avLst/>
          </a:prstGeom>
          <a:solidFill>
            <a:srgbClr val="444E65"/>
          </a:solidFill>
        </p:spPr>
        <p:txBody>
          <a:bodyPr wrap="square" lIns="45720" tIns="45720" rIns="45720" bIns="45720" rtlCol="0">
            <a:spAutoFit/>
          </a:bodyPr>
          <a:lstStyle/>
          <a:p>
            <a:pPr>
              <a:lnSpc>
                <a:spcPts val="1700"/>
              </a:lnSpc>
            </a:pPr>
            <a:endParaRPr lang="en-US" sz="1250" dirty="0" smtClean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182880" y="649224"/>
            <a:ext cx="7406640" cy="1280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 smtClean="0"/>
              <a:t>Case Study introduction</a:t>
            </a:r>
            <a:endParaRPr lang="en-US" dirty="0"/>
          </a:p>
        </p:txBody>
      </p:sp>
      <p:sp>
        <p:nvSpPr>
          <p:cNvPr id="20" name="Content Placeholder 22"/>
          <p:cNvSpPr>
            <a:spLocks noGrp="1"/>
          </p:cNvSpPr>
          <p:nvPr>
            <p:ph sz="quarter" idx="18" hasCustomPrompt="1"/>
          </p:nvPr>
        </p:nvSpPr>
        <p:spPr>
          <a:xfrm>
            <a:off x="155448" y="4334256"/>
            <a:ext cx="4434840" cy="13075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aseline="0">
                <a:solidFill>
                  <a:srgbClr val="595959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 smtClean="0"/>
              <a:t>Explanatory text related to case study plot #1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80398" y="2008526"/>
            <a:ext cx="4480560" cy="6799700"/>
          </a:xfrm>
          <a:prstGeom prst="rect">
            <a:avLst/>
          </a:prstGeom>
          <a:solidFill>
            <a:srgbClr val="D9D9D9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82880" y="487064"/>
            <a:ext cx="7406640" cy="109841"/>
          </a:xfrm>
          <a:prstGeom prst="rect">
            <a:avLst/>
          </a:prstGeom>
          <a:solidFill>
            <a:srgbClr val="A3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88122" y="8914548"/>
            <a:ext cx="7406640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444E65"/>
                </a:solidFill>
                <a:latin typeface="+mj-lt"/>
              </a:rPr>
              <a:t>Water Quality is </a:t>
            </a:r>
            <a:r>
              <a:rPr lang="en-US" sz="1600" b="1" dirty="0">
                <a:solidFill>
                  <a:srgbClr val="444E65"/>
                </a:solidFill>
                <a:latin typeface="+mj-lt"/>
              </a:rPr>
              <a:t>a</a:t>
            </a:r>
            <a:r>
              <a:rPr lang="en-US" sz="1600" b="1" dirty="0" smtClean="0">
                <a:solidFill>
                  <a:srgbClr val="444E65"/>
                </a:solidFill>
                <a:latin typeface="+mj-lt"/>
              </a:rPr>
              <a:t> MAJOR Driver of Ecosystem Change</a:t>
            </a:r>
          </a:p>
          <a:p>
            <a:pPr algn="ctr"/>
            <a:r>
              <a:rPr lang="en-US" sz="1600" dirty="0">
                <a:solidFill>
                  <a:srgbClr val="444E65"/>
                </a:solidFill>
                <a:latin typeface="+mj-lt"/>
              </a:rPr>
              <a:t>What happens on the land affects the quality of the water and the </a:t>
            </a:r>
            <a:r>
              <a:rPr lang="en-US" sz="1600" dirty="0" smtClean="0">
                <a:solidFill>
                  <a:srgbClr val="444E65"/>
                </a:solidFill>
                <a:latin typeface="+mj-lt"/>
              </a:rPr>
              <a:t>health</a:t>
            </a:r>
          </a:p>
          <a:p>
            <a:pPr algn="ctr"/>
            <a:r>
              <a:rPr lang="en-US" sz="1600" dirty="0" smtClean="0">
                <a:solidFill>
                  <a:srgbClr val="444E65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444E65"/>
                </a:solidFill>
                <a:latin typeface="+mj-lt"/>
              </a:rPr>
              <a:t>of the plants and animals that live in the estuary. </a:t>
            </a:r>
            <a:r>
              <a:rPr lang="en-US" sz="1600" b="1" dirty="0" smtClean="0">
                <a:solidFill>
                  <a:srgbClr val="444E65"/>
                </a:solidFill>
                <a:latin typeface="+mj-lt"/>
              </a:rPr>
              <a:t>  </a:t>
            </a:r>
            <a:endParaRPr lang="en-US" sz="1600" b="1" dirty="0">
              <a:solidFill>
                <a:srgbClr val="444E65"/>
              </a:solidFill>
              <a:latin typeface="+mj-lt"/>
            </a:endParaRP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4645152" y="2002536"/>
            <a:ext cx="2926080" cy="293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Trend map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645152" y="4919472"/>
            <a:ext cx="2935224" cy="3904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 hasCustomPrompt="1"/>
          </p:nvPr>
        </p:nvSpPr>
        <p:spPr>
          <a:xfrm>
            <a:off x="128016" y="164592"/>
            <a:ext cx="4471416" cy="365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Case Study Title</a:t>
            </a:r>
            <a:endParaRPr lang="en-US" dirty="0"/>
          </a:p>
        </p:txBody>
      </p:sp>
      <p:sp>
        <p:nvSpPr>
          <p:cNvPr id="15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155448" y="1975104"/>
            <a:ext cx="2082784" cy="329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rgbClr val="444E6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Case study topic #1</a:t>
            </a:r>
            <a:endParaRPr lang="en-US" dirty="0"/>
          </a:p>
        </p:txBody>
      </p:sp>
      <p:sp>
        <p:nvSpPr>
          <p:cNvPr id="16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55447" y="5385816"/>
            <a:ext cx="2082785" cy="3466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rgbClr val="444E6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Case study topic #2</a:t>
            </a:r>
            <a:endParaRPr lang="en-US" dirty="0"/>
          </a:p>
        </p:txBody>
      </p:sp>
      <p:sp>
        <p:nvSpPr>
          <p:cNvPr id="17" name="Picture Placeholder 18"/>
          <p:cNvSpPr>
            <a:spLocks noGrp="1"/>
          </p:cNvSpPr>
          <p:nvPr>
            <p:ph type="pic" sz="quarter" idx="16" hasCustomPrompt="1"/>
          </p:nvPr>
        </p:nvSpPr>
        <p:spPr>
          <a:xfrm>
            <a:off x="237744" y="2304288"/>
            <a:ext cx="3017520" cy="2011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Case study plot #1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3280148" y="2329450"/>
            <a:ext cx="113956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i="1" dirty="0" smtClean="0">
                <a:solidFill>
                  <a:srgbClr val="444E65"/>
                </a:solidFill>
                <a:latin typeface="Garamond" panose="02020404030301010803" pitchFamily="18" charset="0"/>
              </a:rPr>
              <a:t>A critical threshold value is used to determine if a water quality measurement is at a level where negative impacts may occur.</a:t>
            </a:r>
            <a:endParaRPr lang="en-US" sz="1050" b="1" i="1" dirty="0">
              <a:solidFill>
                <a:srgbClr val="444E65"/>
              </a:solidFill>
              <a:latin typeface="Garamond" panose="02020404030301010803" pitchFamily="18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7" hasCustomPrompt="1"/>
          </p:nvPr>
        </p:nvSpPr>
        <p:spPr>
          <a:xfrm>
            <a:off x="237744" y="5577840"/>
            <a:ext cx="3017520" cy="2011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Case study plot #2</a:t>
            </a:r>
            <a:endParaRPr lang="en-US" dirty="0"/>
          </a:p>
        </p:txBody>
      </p:sp>
      <p:sp>
        <p:nvSpPr>
          <p:cNvPr id="21" name="Content Placeholder 22"/>
          <p:cNvSpPr>
            <a:spLocks noGrp="1"/>
          </p:cNvSpPr>
          <p:nvPr>
            <p:ph sz="quarter" idx="19" hasCustomPrompt="1"/>
          </p:nvPr>
        </p:nvSpPr>
        <p:spPr>
          <a:xfrm>
            <a:off x="237744" y="7589520"/>
            <a:ext cx="4206240" cy="13075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solidFill>
                  <a:srgbClr val="595959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 smtClean="0"/>
              <a:t>Explanatory text related to case study plot #2</a:t>
            </a:r>
          </a:p>
        </p:txBody>
      </p:sp>
      <p:sp>
        <p:nvSpPr>
          <p:cNvPr id="23" name="Content Placeholder 27"/>
          <p:cNvSpPr>
            <a:spLocks noGrp="1"/>
          </p:cNvSpPr>
          <p:nvPr>
            <p:ph sz="quarter" idx="21" hasCustomPrompt="1"/>
          </p:nvPr>
        </p:nvSpPr>
        <p:spPr>
          <a:xfrm>
            <a:off x="4636008" y="2002536"/>
            <a:ext cx="2926080" cy="365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 smtClean="0"/>
              <a:t>Trend map title</a:t>
            </a:r>
          </a:p>
        </p:txBody>
      </p:sp>
      <p:sp>
        <p:nvSpPr>
          <p:cNvPr id="24" name="Content Placeholder 29"/>
          <p:cNvSpPr>
            <a:spLocks noGrp="1"/>
          </p:cNvSpPr>
          <p:nvPr>
            <p:ph sz="quarter" idx="22" hasCustomPrompt="1"/>
          </p:nvPr>
        </p:nvSpPr>
        <p:spPr>
          <a:xfrm>
            <a:off x="4672584" y="2432304"/>
            <a:ext cx="1554480" cy="2377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 smtClean="0"/>
              <a:t>Trend map caption</a:t>
            </a:r>
          </a:p>
        </p:txBody>
      </p:sp>
      <p:sp>
        <p:nvSpPr>
          <p:cNvPr id="25" name="Content Placeholder 31"/>
          <p:cNvSpPr>
            <a:spLocks noGrp="1"/>
          </p:cNvSpPr>
          <p:nvPr>
            <p:ph sz="quarter" idx="23" hasCustomPrompt="1"/>
          </p:nvPr>
        </p:nvSpPr>
        <p:spPr>
          <a:xfrm>
            <a:off x="4645152" y="4965192"/>
            <a:ext cx="29718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Call to Action </a:t>
            </a:r>
            <a:r>
              <a:rPr lang="en-US" dirty="0" err="1" smtClean="0"/>
              <a:t>ttl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014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73355" y="478565"/>
            <a:ext cx="7384256" cy="2933066"/>
            <a:chOff x="207722" y="586133"/>
            <a:chExt cx="7384256" cy="2933066"/>
          </a:xfrm>
        </p:grpSpPr>
        <p:grpSp>
          <p:nvGrpSpPr>
            <p:cNvPr id="8" name="Group 7"/>
            <p:cNvGrpSpPr/>
            <p:nvPr/>
          </p:nvGrpSpPr>
          <p:grpSpPr>
            <a:xfrm>
              <a:off x="315023" y="610870"/>
              <a:ext cx="7145523" cy="902615"/>
              <a:chOff x="315023" y="610870"/>
              <a:chExt cx="7145523" cy="902615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08" t="11632" r="66146" b="67708"/>
              <a:stretch/>
            </p:blipFill>
            <p:spPr>
              <a:xfrm>
                <a:off x="2594586" y="949521"/>
                <a:ext cx="760719" cy="54864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275" t="7032" r="4774" b="64322"/>
              <a:stretch/>
            </p:blipFill>
            <p:spPr>
              <a:xfrm>
                <a:off x="875486" y="952927"/>
                <a:ext cx="535329" cy="54864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20" t="75807" r="48967" b="8221"/>
              <a:stretch/>
            </p:blipFill>
            <p:spPr>
              <a:xfrm>
                <a:off x="4334947" y="1009935"/>
                <a:ext cx="939248" cy="457200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315023" y="610871"/>
                <a:ext cx="1645920" cy="36576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1400" b="1" dirty="0" smtClean="0">
                    <a:solidFill>
                      <a:srgbClr val="247BA0"/>
                    </a:solidFill>
                    <a:latin typeface="+mj-lt"/>
                  </a:rPr>
                  <a:t>Economic Impacts</a:t>
                </a:r>
                <a:endParaRPr lang="en-US" sz="1400" dirty="0">
                  <a:solidFill>
                    <a:srgbClr val="247BA0"/>
                  </a:solidFill>
                  <a:latin typeface="+mj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156997" y="614387"/>
                <a:ext cx="1645920" cy="36576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1400" b="1" dirty="0" smtClean="0">
                    <a:solidFill>
                      <a:srgbClr val="247BA0"/>
                    </a:solidFill>
                    <a:latin typeface="+mj-lt"/>
                  </a:rPr>
                  <a:t>Community Benefits</a:t>
                </a:r>
                <a:endParaRPr lang="en-US" sz="1400" dirty="0">
                  <a:solidFill>
                    <a:srgbClr val="247BA0"/>
                  </a:solidFill>
                  <a:latin typeface="+mj-lt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985591" y="610870"/>
                <a:ext cx="1645920" cy="36576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1400" b="1" dirty="0" smtClean="0">
                    <a:solidFill>
                      <a:srgbClr val="247BA0"/>
                    </a:solidFill>
                    <a:latin typeface="+mj-lt"/>
                  </a:rPr>
                  <a:t>Healthy Ecosystems</a:t>
                </a:r>
                <a:endParaRPr lang="en-US" sz="1400" dirty="0">
                  <a:solidFill>
                    <a:srgbClr val="247BA0"/>
                  </a:solidFill>
                  <a:latin typeface="+mj-lt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814626" y="610870"/>
                <a:ext cx="1645920" cy="365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1400" b="1" dirty="0" smtClean="0">
                    <a:solidFill>
                      <a:srgbClr val="247BA0"/>
                    </a:solidFill>
                    <a:latin typeface="+mj-lt"/>
                  </a:rPr>
                  <a:t>Habitat Diversity</a:t>
                </a:r>
                <a:endParaRPr lang="en-US" sz="1400" dirty="0">
                  <a:solidFill>
                    <a:srgbClr val="247BA0"/>
                  </a:solidFill>
                  <a:latin typeface="+mj-lt"/>
                </a:endParaRPr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259" t="23633" r="14452" b="12305"/>
              <a:stretch/>
            </p:blipFill>
            <p:spPr>
              <a:xfrm>
                <a:off x="6267654" y="873405"/>
                <a:ext cx="712284" cy="640080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207722" y="586133"/>
              <a:ext cx="7384256" cy="2933066"/>
              <a:chOff x="207722" y="586133"/>
              <a:chExt cx="7384256" cy="293306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08544" y="587992"/>
                <a:ext cx="7360920" cy="54864"/>
              </a:xfrm>
              <a:prstGeom prst="rect">
                <a:avLst/>
              </a:prstGeom>
              <a:solidFill>
                <a:srgbClr val="444E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16200000">
                <a:off x="593850" y="2022405"/>
                <a:ext cx="2926080" cy="54864"/>
              </a:xfrm>
              <a:prstGeom prst="rect">
                <a:avLst/>
              </a:prstGeom>
              <a:solidFill>
                <a:srgbClr val="444E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16200000">
                <a:off x="4253550" y="2028727"/>
                <a:ext cx="2926080" cy="54864"/>
              </a:xfrm>
              <a:prstGeom prst="rect">
                <a:avLst/>
              </a:prstGeom>
              <a:solidFill>
                <a:srgbClr val="444E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 rot="16200000">
                <a:off x="2431232" y="2024036"/>
                <a:ext cx="2926080" cy="54864"/>
              </a:xfrm>
              <a:prstGeom prst="rect">
                <a:avLst/>
              </a:prstGeom>
              <a:solidFill>
                <a:srgbClr val="444E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 rot="16200000">
                <a:off x="-1227886" y="2021741"/>
                <a:ext cx="2926080" cy="54864"/>
              </a:xfrm>
              <a:prstGeom prst="rect">
                <a:avLst/>
              </a:prstGeom>
              <a:solidFill>
                <a:srgbClr val="444E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16200000">
                <a:off x="6101506" y="2027372"/>
                <a:ext cx="2926080" cy="54864"/>
              </a:xfrm>
              <a:prstGeom prst="rect">
                <a:avLst/>
              </a:prstGeom>
              <a:solidFill>
                <a:srgbClr val="444E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0315" y="3464206"/>
                <a:ext cx="7360920" cy="54864"/>
              </a:xfrm>
              <a:prstGeom prst="rect">
                <a:avLst/>
              </a:prstGeom>
              <a:solidFill>
                <a:srgbClr val="444E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TextBox 24"/>
          <p:cNvSpPr txBox="1"/>
          <p:nvPr userDrawn="1"/>
        </p:nvSpPr>
        <p:spPr>
          <a:xfrm>
            <a:off x="82296" y="15059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444E65"/>
                </a:solidFill>
                <a:latin typeface="Calibri-Light"/>
              </a:rPr>
              <a:t>Why Estuaries Matter</a:t>
            </a:r>
            <a:endParaRPr lang="en-US" b="0" dirty="0">
              <a:solidFill>
                <a:srgbClr val="444E65"/>
              </a:solidFill>
              <a:latin typeface="Calibri-Light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353629" y="1337134"/>
            <a:ext cx="1645920" cy="140038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sz="1250" dirty="0">
                <a:solidFill>
                  <a:srgbClr val="404040"/>
                </a:solidFill>
                <a:latin typeface="Garamond" panose="02020404030301010803" pitchFamily="18" charset="0"/>
              </a:rPr>
              <a:t>Coastal shoreline counties provided 53 million jobs </a:t>
            </a:r>
            <a:r>
              <a:rPr lang="en-US" sz="1250" dirty="0" smtClean="0">
                <a:solidFill>
                  <a:srgbClr val="404040"/>
                </a:solidFill>
                <a:latin typeface="Garamond" panose="02020404030301010803" pitchFamily="18" charset="0"/>
              </a:rPr>
              <a:t>and </a:t>
            </a:r>
            <a:r>
              <a:rPr lang="en-US" sz="1250" dirty="0">
                <a:solidFill>
                  <a:srgbClr val="404040"/>
                </a:solidFill>
                <a:latin typeface="Garamond" panose="02020404030301010803" pitchFamily="18" charset="0"/>
              </a:rPr>
              <a:t>contributed $7.4 trillion (nearly 44%) of the nation’s gross domestic product in 2012. </a:t>
            </a:r>
            <a:endParaRPr lang="en-US" sz="1250" dirty="0">
              <a:solidFill>
                <a:srgbClr val="404040"/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2185035" y="1337794"/>
            <a:ext cx="1645920" cy="161839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sz="1250" dirty="0">
                <a:solidFill>
                  <a:srgbClr val="404040"/>
                </a:solidFill>
                <a:latin typeface="Garamond" panose="02020404030301010803" pitchFamily="18" charset="0"/>
              </a:rPr>
              <a:t>Estuaries protect coastal communities by reducing flooding </a:t>
            </a:r>
            <a:r>
              <a:rPr lang="en-US" sz="1250" dirty="0" smtClean="0">
                <a:solidFill>
                  <a:srgbClr val="404040"/>
                </a:solidFill>
                <a:latin typeface="Garamond" panose="02020404030301010803" pitchFamily="18" charset="0"/>
              </a:rPr>
              <a:t>and </a:t>
            </a:r>
            <a:r>
              <a:rPr lang="en-US" sz="1250" dirty="0">
                <a:solidFill>
                  <a:srgbClr val="404040"/>
                </a:solidFill>
                <a:latin typeface="Garamond" panose="02020404030301010803" pitchFamily="18" charset="0"/>
              </a:rPr>
              <a:t>storm surge impacts, enhancing water quality, </a:t>
            </a:r>
            <a:r>
              <a:rPr lang="en-US" sz="1250" dirty="0" smtClean="0">
                <a:solidFill>
                  <a:srgbClr val="404040"/>
                </a:solidFill>
                <a:latin typeface="Garamond" panose="02020404030301010803" pitchFamily="18" charset="0"/>
              </a:rPr>
              <a:t>and </a:t>
            </a:r>
            <a:r>
              <a:rPr lang="en-US" sz="1250" dirty="0">
                <a:solidFill>
                  <a:srgbClr val="404040"/>
                </a:solidFill>
                <a:latin typeface="Garamond" panose="02020404030301010803" pitchFamily="18" charset="0"/>
              </a:rPr>
              <a:t>providing commercial </a:t>
            </a:r>
            <a:r>
              <a:rPr lang="en-US" sz="1250" dirty="0" smtClean="0">
                <a:solidFill>
                  <a:srgbClr val="404040"/>
                </a:solidFill>
                <a:latin typeface="Garamond" panose="02020404030301010803" pitchFamily="18" charset="0"/>
              </a:rPr>
              <a:t>and </a:t>
            </a:r>
            <a:r>
              <a:rPr lang="en-US" sz="1250" dirty="0">
                <a:solidFill>
                  <a:srgbClr val="404040"/>
                </a:solidFill>
                <a:latin typeface="Garamond" panose="02020404030301010803" pitchFamily="18" charset="0"/>
              </a:rPr>
              <a:t>recreational benefits.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4014357" y="1342267"/>
            <a:ext cx="1645920" cy="140038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sz="1250" dirty="0" smtClean="0">
                <a:solidFill>
                  <a:srgbClr val="404040"/>
                </a:solidFill>
                <a:latin typeface="Garamond" panose="02020404030301010803" pitchFamily="18" charset="0"/>
              </a:rPr>
              <a:t>Up </a:t>
            </a:r>
            <a:r>
              <a:rPr lang="en-US" sz="1250" dirty="0">
                <a:solidFill>
                  <a:srgbClr val="404040"/>
                </a:solidFill>
                <a:latin typeface="Garamond" panose="02020404030301010803" pitchFamily="18" charset="0"/>
              </a:rPr>
              <a:t>to two-thirds of the nation’s commercial fish </a:t>
            </a:r>
            <a:r>
              <a:rPr lang="en-US" sz="1250" dirty="0" smtClean="0">
                <a:solidFill>
                  <a:srgbClr val="404040"/>
                </a:solidFill>
                <a:latin typeface="Garamond" panose="02020404030301010803" pitchFamily="18" charset="0"/>
              </a:rPr>
              <a:t>and </a:t>
            </a:r>
            <a:r>
              <a:rPr lang="en-US" sz="1250" dirty="0">
                <a:solidFill>
                  <a:srgbClr val="404040"/>
                </a:solidFill>
                <a:latin typeface="Garamond" panose="02020404030301010803" pitchFamily="18" charset="0"/>
              </a:rPr>
              <a:t>shellfish spend some part of their life cycle in an estuary or depend on this resource for food.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5843543" y="1341761"/>
            <a:ext cx="1645920" cy="205440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sz="1250" dirty="0">
                <a:solidFill>
                  <a:srgbClr val="404040"/>
                </a:solidFill>
                <a:latin typeface="Garamond" panose="02020404030301010803" pitchFamily="18" charset="0"/>
              </a:rPr>
              <a:t>Habitat </a:t>
            </a:r>
            <a:r>
              <a:rPr lang="en-US" sz="1250" dirty="0" smtClean="0">
                <a:solidFill>
                  <a:srgbClr val="404040"/>
                </a:solidFill>
                <a:latin typeface="Garamond" panose="02020404030301010803" pitchFamily="18" charset="0"/>
              </a:rPr>
              <a:t>types include shallow </a:t>
            </a:r>
            <a:r>
              <a:rPr lang="en-US" sz="1250" dirty="0">
                <a:solidFill>
                  <a:srgbClr val="404040"/>
                </a:solidFill>
                <a:latin typeface="Garamond" panose="02020404030301010803" pitchFamily="18" charset="0"/>
              </a:rPr>
              <a:t>open waters, </a:t>
            </a:r>
            <a:r>
              <a:rPr lang="en-US" sz="1250" dirty="0" smtClean="0">
                <a:solidFill>
                  <a:srgbClr val="404040"/>
                </a:solidFill>
                <a:latin typeface="Garamond" panose="02020404030301010803" pitchFamily="18" charset="0"/>
              </a:rPr>
              <a:t>freshwater/salt marshes, swamps,  sandy beaches, mud/sand flats, rocky shores, oyster reefs, mangrove forests, river deltas, tidal pools </a:t>
            </a:r>
          </a:p>
          <a:p>
            <a:pPr>
              <a:lnSpc>
                <a:spcPts val="1700"/>
              </a:lnSpc>
            </a:pPr>
            <a:r>
              <a:rPr lang="en-US" sz="1250" dirty="0" smtClean="0">
                <a:solidFill>
                  <a:srgbClr val="404040"/>
                </a:solidFill>
                <a:latin typeface="Garamond" panose="02020404030301010803" pitchFamily="18" charset="0"/>
              </a:rPr>
              <a:t>and seagrasses.</a:t>
            </a:r>
            <a:endParaRPr lang="en-US" sz="1250" dirty="0">
              <a:solidFill>
                <a:srgbClr val="404040"/>
              </a:solidFill>
              <a:latin typeface="Garamond" panose="02020404030301010803" pitchFamily="18" charset="0"/>
            </a:endParaRP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118872" y="3456432"/>
            <a:ext cx="3931920" cy="4097086"/>
            <a:chOff x="118567" y="3489039"/>
            <a:chExt cx="3837403" cy="3999381"/>
          </a:xfrm>
          <a:solidFill>
            <a:srgbClr val="444E65"/>
          </a:solidFill>
        </p:grpSpPr>
        <p:grpSp>
          <p:nvGrpSpPr>
            <p:cNvPr id="31" name="Group 30"/>
            <p:cNvGrpSpPr/>
            <p:nvPr/>
          </p:nvGrpSpPr>
          <p:grpSpPr>
            <a:xfrm>
              <a:off x="118567" y="3489039"/>
              <a:ext cx="3837403" cy="3999381"/>
              <a:chOff x="101289" y="2311017"/>
              <a:chExt cx="4430653" cy="3999381"/>
            </a:xfrm>
            <a:grpFill/>
          </p:grpSpPr>
          <p:sp>
            <p:nvSpPr>
              <p:cNvPr id="33" name="Rectangle 32"/>
              <p:cNvSpPr/>
              <p:nvPr/>
            </p:nvSpPr>
            <p:spPr>
              <a:xfrm>
                <a:off x="165491" y="2319943"/>
                <a:ext cx="4327613" cy="374889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21898" y="2615023"/>
                <a:ext cx="4327613" cy="3695375"/>
              </a:xfrm>
              <a:prstGeom prst="rect">
                <a:avLst/>
              </a:prstGeom>
              <a:noFill/>
            </p:spPr>
            <p:txBody>
              <a:bodyPr wrap="square" lIns="91440" rIns="91440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lang="en-US" sz="1400" dirty="0" smtClean="0">
                    <a:solidFill>
                      <a:schemeClr val="bg1"/>
                    </a:solidFill>
                    <a:latin typeface="Garamond" panose="02020404030301010803" pitchFamily="18" charset="0"/>
                  </a:rPr>
                  <a:t>The </a:t>
                </a:r>
                <a:r>
                  <a:rPr lang="en-US" sz="1400" b="1" dirty="0" smtClean="0">
                    <a:solidFill>
                      <a:schemeClr val="bg1"/>
                    </a:solidFill>
                    <a:latin typeface="Garamond" panose="02020404030301010803" pitchFamily="18" charset="0"/>
                  </a:rPr>
                  <a:t>NERRS</a:t>
                </a:r>
                <a:r>
                  <a:rPr lang="en-US" sz="1400" dirty="0" smtClean="0">
                    <a:solidFill>
                      <a:schemeClr val="bg1"/>
                    </a:solidFill>
                    <a:latin typeface="Garamond" panose="02020404030301010803" pitchFamily="18" charset="0"/>
                  </a:rPr>
                  <a:t> is a partnership program between NOAA and the coastal states to manage designated reserves. More than 1.3 million acres of estuarine land and water are protected. Each reserve is managed on a daily basis by a lead state agency or university with input from local partners. The health of every reserve is continuously monitored by the </a:t>
                </a:r>
                <a:r>
                  <a:rPr lang="en-US" sz="1400" b="1" dirty="0" smtClean="0">
                    <a:solidFill>
                      <a:schemeClr val="bg1"/>
                    </a:solidFill>
                    <a:latin typeface="Garamond" panose="02020404030301010803" pitchFamily="18" charset="0"/>
                  </a:rPr>
                  <a:t>System Wide Monitoring Program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Garamond" panose="02020404030301010803" pitchFamily="18" charset="0"/>
                  </a:rPr>
                  <a:t>(</a:t>
                </a:r>
                <a:r>
                  <a:rPr lang="en-US" sz="1400" b="0" dirty="0" smtClean="0">
                    <a:solidFill>
                      <a:schemeClr val="bg1"/>
                    </a:solidFill>
                    <a:latin typeface="Garamond" panose="02020404030301010803" pitchFamily="18" charset="0"/>
                  </a:rPr>
                  <a:t>SWMP</a:t>
                </a:r>
                <a:r>
                  <a:rPr lang="en-US" sz="1400" b="0" dirty="0" smtClean="0">
                    <a:solidFill>
                      <a:schemeClr val="bg1"/>
                    </a:solidFill>
                    <a:latin typeface="Garamond" panose="02020404030301010803" pitchFamily="18" charset="0"/>
                  </a:rPr>
                  <a:t>).</a:t>
                </a:r>
                <a:r>
                  <a:rPr lang="en-US" sz="1400" dirty="0" smtClean="0">
                    <a:solidFill>
                      <a:schemeClr val="bg1"/>
                    </a:solidFill>
                    <a:latin typeface="Garamond" panose="02020404030301010803" pitchFamily="18" charset="0"/>
                  </a:rPr>
                  <a:t>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Garamond" panose="02020404030301010803" pitchFamily="18" charset="0"/>
                  </a:rPr>
                  <a:t>SWMP is a </a:t>
                </a:r>
                <a:r>
                  <a:rPr lang="en-US" sz="1400" b="1" dirty="0" smtClean="0">
                    <a:solidFill>
                      <a:schemeClr val="bg1"/>
                    </a:solidFill>
                    <a:latin typeface="Garamond" panose="02020404030301010803" pitchFamily="18" charset="0"/>
                  </a:rPr>
                  <a:t>robust</a:t>
                </a:r>
                <a:r>
                  <a:rPr lang="en-US" sz="1400" dirty="0" smtClean="0">
                    <a:solidFill>
                      <a:schemeClr val="bg1"/>
                    </a:solidFill>
                    <a:latin typeface="Garamond" panose="02020404030301010803" pitchFamily="18" charset="0"/>
                  </a:rPr>
                  <a:t>, </a:t>
                </a:r>
                <a:r>
                  <a:rPr lang="en-US" sz="1400" b="1" dirty="0" smtClean="0">
                    <a:solidFill>
                      <a:schemeClr val="bg1"/>
                    </a:solidFill>
                    <a:latin typeface="Garamond" panose="02020404030301010803" pitchFamily="18" charset="0"/>
                  </a:rPr>
                  <a:t>long-term</a:t>
                </a:r>
                <a:r>
                  <a:rPr lang="en-US" sz="1400" dirty="0" smtClean="0">
                    <a:solidFill>
                      <a:schemeClr val="bg1"/>
                    </a:solidFill>
                    <a:latin typeface="Garamond" panose="02020404030301010803" pitchFamily="18" charset="0"/>
                  </a:rPr>
                  <a:t>, and </a:t>
                </a:r>
                <a:r>
                  <a:rPr lang="en-US" sz="1400" b="1" dirty="0" smtClean="0">
                    <a:solidFill>
                      <a:schemeClr val="bg1"/>
                    </a:solidFill>
                    <a:latin typeface="Garamond" panose="02020404030301010803" pitchFamily="18" charset="0"/>
                  </a:rPr>
                  <a:t>versatile</a:t>
                </a:r>
                <a:r>
                  <a:rPr lang="en-US" sz="1400" dirty="0" smtClean="0">
                    <a:solidFill>
                      <a:schemeClr val="bg1"/>
                    </a:solidFill>
                    <a:latin typeface="Garamond" panose="02020404030301010803" pitchFamily="18" charset="0"/>
                  </a:rPr>
                  <a:t> monitoring program that uses the NERRS network to intensively study estuarine reference sites for evaluating ecosystem function and change. Reserve-generated data and information are available to local citizens and decision makers. For more information, go to: </a:t>
                </a:r>
              </a:p>
              <a:p>
                <a:pPr>
                  <a:lnSpc>
                    <a:spcPts val="1800"/>
                  </a:lnSpc>
                </a:pPr>
                <a:endParaRPr lang="en-US" sz="1400" dirty="0">
                  <a:solidFill>
                    <a:schemeClr val="bg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01289" y="2311017"/>
                <a:ext cx="4430653" cy="322970"/>
              </a:xfrm>
              <a:prstGeom prst="rect">
                <a:avLst/>
              </a:prstGeom>
              <a:noFill/>
            </p:spPr>
            <p:txBody>
              <a:bodyPr wrap="square" lIns="91440" rIns="91440" rtlCol="0">
                <a:spAutoFit/>
              </a:bodyPr>
              <a:lstStyle/>
              <a:p>
                <a:r>
                  <a:rPr lang="en-US" sz="1550" b="0" dirty="0" smtClean="0">
                    <a:solidFill>
                      <a:schemeClr val="bg1"/>
                    </a:solidFill>
                    <a:latin typeface="Calibri-Light"/>
                  </a:rPr>
                  <a:t>Tracking The Health of Our Estuaries 24/7 </a:t>
                </a:r>
                <a:endParaRPr lang="en-US" sz="1550" b="0" dirty="0">
                  <a:solidFill>
                    <a:schemeClr val="bg1"/>
                  </a:solidFill>
                  <a:latin typeface="Calibri-Light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595968" y="6934979"/>
              <a:ext cx="2472001" cy="303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Garamond" panose="02020404030301010803" pitchFamily="18" charset="0"/>
                </a:rPr>
                <a:t>https://coast.noaa.gov/nerrs/</a:t>
              </a:r>
            </a:p>
          </p:txBody>
        </p:sp>
      </p:grpSp>
      <p:sp>
        <p:nvSpPr>
          <p:cNvPr id="36" name="Rectangle 35"/>
          <p:cNvSpPr/>
          <p:nvPr userDrawn="1"/>
        </p:nvSpPr>
        <p:spPr>
          <a:xfrm>
            <a:off x="5193792" y="7726680"/>
            <a:ext cx="2423160" cy="1280160"/>
          </a:xfrm>
          <a:prstGeom prst="rect">
            <a:avLst/>
          </a:prstGeom>
          <a:solidFill>
            <a:srgbClr val="D9D9D9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173736" y="7726680"/>
            <a:ext cx="2423160" cy="1280160"/>
          </a:xfrm>
          <a:prstGeom prst="rect">
            <a:avLst/>
          </a:prstGeom>
          <a:solidFill>
            <a:srgbClr val="D9D9D9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>
            <a:off x="2688336" y="7724972"/>
            <a:ext cx="2423160" cy="1280160"/>
          </a:xfrm>
          <a:prstGeom prst="rect">
            <a:avLst/>
          </a:prstGeom>
          <a:solidFill>
            <a:srgbClr val="D9D9D9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4069080" y="6397277"/>
            <a:ext cx="3576739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600" dirty="0" smtClean="0">
                <a:solidFill>
                  <a:srgbClr val="444E65"/>
                </a:solidFill>
                <a:latin typeface="+mj-lt"/>
              </a:rPr>
              <a:t>NERRS</a:t>
            </a:r>
            <a:r>
              <a:rPr lang="en-US" sz="1600" dirty="0">
                <a:solidFill>
                  <a:srgbClr val="444E65"/>
                </a:solidFill>
                <a:latin typeface="+mj-lt"/>
              </a:rPr>
              <a:t> </a:t>
            </a:r>
            <a:r>
              <a:rPr lang="en-US" sz="1600" dirty="0" smtClean="0">
                <a:solidFill>
                  <a:srgbClr val="444E65"/>
                </a:solidFill>
                <a:latin typeface="+mj-lt"/>
              </a:rPr>
              <a:t>is </a:t>
            </a:r>
            <a:r>
              <a:rPr lang="en-US" sz="1600" dirty="0">
                <a:solidFill>
                  <a:srgbClr val="444E65"/>
                </a:solidFill>
                <a:latin typeface="+mj-lt"/>
              </a:rPr>
              <a:t>a network of 29 </a:t>
            </a:r>
            <a:r>
              <a:rPr lang="en-US" sz="1600" dirty="0" smtClean="0">
                <a:solidFill>
                  <a:srgbClr val="444E65"/>
                </a:solidFill>
                <a:latin typeface="+mj-lt"/>
              </a:rPr>
              <a:t>coastal </a:t>
            </a:r>
            <a:r>
              <a:rPr lang="en-US" sz="1600" dirty="0">
                <a:solidFill>
                  <a:srgbClr val="444E65"/>
                </a:solidFill>
                <a:latin typeface="+mj-lt"/>
              </a:rPr>
              <a:t>reserves established for </a:t>
            </a:r>
            <a:r>
              <a:rPr lang="en-US" sz="1600" dirty="0" smtClean="0">
                <a:solidFill>
                  <a:srgbClr val="444E65"/>
                </a:solidFill>
                <a:latin typeface="+mj-lt"/>
              </a:rPr>
              <a:t>long-term</a:t>
            </a:r>
          </a:p>
          <a:p>
            <a:pPr algn="ctr"/>
            <a:r>
              <a:rPr lang="en-US" sz="1600" dirty="0" smtClean="0">
                <a:solidFill>
                  <a:srgbClr val="444E65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444E65"/>
                </a:solidFill>
                <a:latin typeface="+mj-lt"/>
              </a:rPr>
              <a:t>research</a:t>
            </a:r>
            <a:r>
              <a:rPr lang="en-US" sz="1600" dirty="0">
                <a:solidFill>
                  <a:srgbClr val="444E65"/>
                </a:solidFill>
                <a:latin typeface="+mj-lt"/>
              </a:rPr>
              <a:t>, </a:t>
            </a:r>
            <a:r>
              <a:rPr lang="en-US" sz="1600" b="1" dirty="0">
                <a:solidFill>
                  <a:srgbClr val="444E65"/>
                </a:solidFill>
                <a:latin typeface="+mj-lt"/>
              </a:rPr>
              <a:t>education</a:t>
            </a:r>
            <a:r>
              <a:rPr lang="en-US" sz="1600" dirty="0">
                <a:solidFill>
                  <a:srgbClr val="444E65"/>
                </a:solidFill>
                <a:latin typeface="+mj-lt"/>
              </a:rPr>
              <a:t> and </a:t>
            </a:r>
            <a:r>
              <a:rPr lang="en-US" sz="1600" b="1" dirty="0">
                <a:solidFill>
                  <a:srgbClr val="444E65"/>
                </a:solidFill>
                <a:latin typeface="+mj-lt"/>
              </a:rPr>
              <a:t>stewardship</a:t>
            </a:r>
            <a:r>
              <a:rPr lang="en-US" sz="1600" dirty="0" smtClean="0">
                <a:solidFill>
                  <a:srgbClr val="444E65"/>
                </a:solidFill>
                <a:latin typeface="+mj-lt"/>
              </a:rPr>
              <a:t>.</a:t>
            </a:r>
            <a:endParaRPr lang="en-US" sz="1600" dirty="0">
              <a:solidFill>
                <a:srgbClr val="444E65"/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73152" y="7397496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-Light"/>
              </a:rPr>
              <a:t>More </a:t>
            </a:r>
            <a:r>
              <a:rPr 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-Light"/>
              </a:rPr>
              <a:t>Information…</a:t>
            </a:r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  <a:latin typeface="Calibri-Ligh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705204" y="7716161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solidFill>
                  <a:srgbClr val="444E65"/>
                </a:solidFill>
                <a:latin typeface="Calibri-Light"/>
              </a:rPr>
              <a:t>For Stakeholders</a:t>
            </a:r>
            <a:endParaRPr lang="en-US" sz="1400" b="0" dirty="0">
              <a:solidFill>
                <a:srgbClr val="444E65"/>
              </a:solidFill>
              <a:latin typeface="Calibri-Light"/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64008" y="7991856"/>
            <a:ext cx="2651760" cy="914400"/>
          </a:xfrm>
          <a:prstGeom prst="rect">
            <a:avLst/>
          </a:prstGeom>
          <a:noFill/>
        </p:spPr>
        <p:txBody>
          <a:bodyPr wrap="square" lIns="91440" rIns="91440" rtlCol="0">
            <a:noAutofit/>
          </a:bodyPr>
          <a:lstStyle/>
          <a:p>
            <a:pPr algn="ctr">
              <a:lnSpc>
                <a:spcPts val="1700"/>
              </a:lnSpc>
            </a:pPr>
            <a:r>
              <a:rPr lang="en-US" sz="1250" dirty="0" smtClean="0">
                <a:solidFill>
                  <a:srgbClr val="404040"/>
                </a:solidFill>
                <a:latin typeface="Garamond" panose="02020404030301010803" pitchFamily="18" charset="0"/>
              </a:rPr>
              <a:t>Access data at the System </a:t>
            </a:r>
            <a:r>
              <a:rPr lang="en-US" sz="1250" dirty="0">
                <a:solidFill>
                  <a:srgbClr val="404040"/>
                </a:solidFill>
                <a:latin typeface="Garamond" panose="02020404030301010803" pitchFamily="18" charset="0"/>
              </a:rPr>
              <a:t>Wide Monitoring Program (SWMP) Graphing Application </a:t>
            </a:r>
            <a:r>
              <a:rPr lang="en-US" sz="1250" dirty="0" smtClean="0">
                <a:solidFill>
                  <a:srgbClr val="404040"/>
                </a:solidFill>
                <a:latin typeface="Garamond" panose="02020404030301010803" pitchFamily="18" charset="0"/>
              </a:rPr>
              <a:t>website: </a:t>
            </a:r>
            <a:r>
              <a:rPr lang="en-US" sz="1250" b="1" dirty="0" smtClean="0">
                <a:solidFill>
                  <a:srgbClr val="595959"/>
                </a:solidFill>
                <a:latin typeface="Garamond" panose="02020404030301010803" pitchFamily="18" charset="0"/>
              </a:rPr>
              <a:t>https://coast.noaa.gov/swmp/</a:t>
            </a:r>
            <a:endParaRPr lang="en-US" sz="1250" b="1" dirty="0">
              <a:solidFill>
                <a:srgbClr val="595959"/>
              </a:solidFill>
              <a:latin typeface="Garamond" panose="02020404030301010803" pitchFamily="18" charset="0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3394840" y="7716333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solidFill>
                  <a:srgbClr val="444E65"/>
                </a:solidFill>
                <a:latin typeface="Calibri-Light"/>
              </a:rPr>
              <a:t>For Scientists</a:t>
            </a:r>
            <a:endParaRPr lang="en-US" sz="1400" b="0" dirty="0">
              <a:solidFill>
                <a:srgbClr val="444E65"/>
              </a:solidFill>
              <a:latin typeface="Calibri-Light"/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2770632" y="7991856"/>
            <a:ext cx="2286000" cy="914400"/>
          </a:xfrm>
          <a:prstGeom prst="rect">
            <a:avLst/>
          </a:prstGeom>
          <a:noFill/>
        </p:spPr>
        <p:txBody>
          <a:bodyPr wrap="square" lIns="91440" rIns="91440" rtlCol="0">
            <a:noAutofit/>
          </a:bodyPr>
          <a:lstStyle/>
          <a:p>
            <a:pPr algn="ctr">
              <a:lnSpc>
                <a:spcPts val="1700"/>
              </a:lnSpc>
            </a:pPr>
            <a:r>
              <a:rPr lang="en-US" sz="1250" dirty="0" smtClean="0">
                <a:solidFill>
                  <a:srgbClr val="404040"/>
                </a:solidFill>
                <a:latin typeface="Garamond" panose="02020404030301010803" pitchFamily="18" charset="0"/>
              </a:rPr>
              <a:t>Access data at </a:t>
            </a:r>
            <a:r>
              <a:rPr lang="en-US" sz="1250" dirty="0">
                <a:solidFill>
                  <a:srgbClr val="404040"/>
                </a:solidFill>
                <a:latin typeface="Garamond" panose="02020404030301010803" pitchFamily="18" charset="0"/>
              </a:rPr>
              <a:t>the </a:t>
            </a:r>
            <a:endParaRPr lang="en-US" sz="1250" dirty="0" smtClean="0">
              <a:solidFill>
                <a:srgbClr val="404040"/>
              </a:solidFill>
              <a:latin typeface="Garamond" panose="02020404030301010803" pitchFamily="18" charset="0"/>
            </a:endParaRPr>
          </a:p>
          <a:p>
            <a:pPr algn="ctr">
              <a:lnSpc>
                <a:spcPts val="1700"/>
              </a:lnSpc>
            </a:pPr>
            <a:r>
              <a:rPr lang="en-US" sz="1250" dirty="0" smtClean="0">
                <a:solidFill>
                  <a:srgbClr val="404040"/>
                </a:solidFill>
                <a:latin typeface="Garamond" panose="02020404030301010803" pitchFamily="18" charset="0"/>
              </a:rPr>
              <a:t>Central </a:t>
            </a:r>
            <a:r>
              <a:rPr lang="en-US" sz="1250" dirty="0">
                <a:solidFill>
                  <a:srgbClr val="404040"/>
                </a:solidFill>
                <a:latin typeface="Garamond" panose="02020404030301010803" pitchFamily="18" charset="0"/>
              </a:rPr>
              <a:t>Data Management Office </a:t>
            </a:r>
            <a:endParaRPr lang="en-US" sz="1250" dirty="0" smtClean="0">
              <a:solidFill>
                <a:srgbClr val="404040"/>
              </a:solidFill>
              <a:latin typeface="Garamond" panose="02020404030301010803" pitchFamily="18" charset="0"/>
            </a:endParaRPr>
          </a:p>
          <a:p>
            <a:pPr algn="ctr">
              <a:lnSpc>
                <a:spcPts val="1700"/>
              </a:lnSpc>
            </a:pPr>
            <a:r>
              <a:rPr lang="en-US" sz="1250" dirty="0" smtClean="0">
                <a:solidFill>
                  <a:srgbClr val="404040"/>
                </a:solidFill>
                <a:latin typeface="Garamond" panose="02020404030301010803" pitchFamily="18" charset="0"/>
              </a:rPr>
              <a:t>(</a:t>
            </a:r>
            <a:r>
              <a:rPr lang="en-US" sz="1250" dirty="0">
                <a:solidFill>
                  <a:srgbClr val="404040"/>
                </a:solidFill>
                <a:latin typeface="Garamond" panose="02020404030301010803" pitchFamily="18" charset="0"/>
              </a:rPr>
              <a:t>CDMO) </a:t>
            </a:r>
            <a:r>
              <a:rPr lang="en-US" sz="1250" dirty="0" smtClean="0">
                <a:solidFill>
                  <a:srgbClr val="404040"/>
                </a:solidFill>
                <a:latin typeface="Garamond" panose="02020404030301010803" pitchFamily="18" charset="0"/>
              </a:rPr>
              <a:t>website: </a:t>
            </a:r>
            <a:r>
              <a:rPr lang="en-US" sz="1250" b="1" dirty="0">
                <a:solidFill>
                  <a:srgbClr val="595959"/>
                </a:solidFill>
                <a:latin typeface="Garamond" panose="02020404030301010803" pitchFamily="18" charset="0"/>
              </a:rPr>
              <a:t>http://www.nerrsdata.org/</a:t>
            </a:r>
          </a:p>
        </p:txBody>
      </p:sp>
      <p:sp>
        <p:nvSpPr>
          <p:cNvPr id="45" name="TextBox 44"/>
          <p:cNvSpPr txBox="1"/>
          <p:nvPr userDrawn="1"/>
        </p:nvSpPr>
        <p:spPr>
          <a:xfrm>
            <a:off x="5775267" y="7716120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444E65"/>
                </a:solidFill>
                <a:latin typeface="Calibri-Light"/>
              </a:rPr>
              <a:t>Have Questions? </a:t>
            </a:r>
          </a:p>
        </p:txBody>
      </p:sp>
      <p:sp>
        <p:nvSpPr>
          <p:cNvPr id="46" name="Picture Placeholder 41"/>
          <p:cNvSpPr>
            <a:spLocks noGrp="1"/>
          </p:cNvSpPr>
          <p:nvPr>
            <p:ph type="pic" sz="quarter" idx="10"/>
          </p:nvPr>
        </p:nvSpPr>
        <p:spPr>
          <a:xfrm>
            <a:off x="4114800" y="3758184"/>
            <a:ext cx="3447288" cy="24963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7" name="Content Placeholder 45"/>
          <p:cNvSpPr>
            <a:spLocks noGrp="1"/>
          </p:cNvSpPr>
          <p:nvPr>
            <p:ph sz="quarter" idx="11" hasCustomPrompt="1"/>
          </p:nvPr>
        </p:nvSpPr>
        <p:spPr>
          <a:xfrm>
            <a:off x="5248656" y="8055864"/>
            <a:ext cx="2286000" cy="731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aseline="0">
                <a:solidFill>
                  <a:srgbClr val="595959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 smtClean="0"/>
              <a:t>Reserve Contact Information goes here</a:t>
            </a:r>
          </a:p>
        </p:txBody>
      </p:sp>
      <p:sp>
        <p:nvSpPr>
          <p:cNvPr id="54" name="TextBox 53"/>
          <p:cNvSpPr txBox="1"/>
          <p:nvPr userDrawn="1"/>
        </p:nvSpPr>
        <p:spPr>
          <a:xfrm>
            <a:off x="164592" y="9133403"/>
            <a:ext cx="4572000" cy="61555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lang="en-US" sz="2000" b="1" dirty="0" smtClean="0">
                <a:solidFill>
                  <a:srgbClr val="444E65"/>
                </a:solidFill>
                <a:latin typeface="+mj-lt"/>
              </a:rPr>
              <a:t>[MANUAL EDIT NAME] </a:t>
            </a:r>
            <a:r>
              <a:rPr lang="en-US" sz="2000" dirty="0" smtClean="0">
                <a:solidFill>
                  <a:srgbClr val="444E65"/>
                </a:solidFill>
                <a:latin typeface="+mj-lt"/>
              </a:rPr>
              <a:t>- providing </a:t>
            </a:r>
            <a:r>
              <a:rPr lang="en-US" sz="2000" dirty="0">
                <a:solidFill>
                  <a:srgbClr val="444E65"/>
                </a:solidFill>
                <a:latin typeface="+mj-lt"/>
              </a:rPr>
              <a:t>the </a:t>
            </a:r>
            <a:r>
              <a:rPr lang="en-US" sz="2000" b="0" dirty="0">
                <a:solidFill>
                  <a:srgbClr val="444E65"/>
                </a:solidFill>
                <a:latin typeface="+mj-lt"/>
              </a:rPr>
              <a:t>science</a:t>
            </a:r>
            <a:r>
              <a:rPr lang="en-US" sz="2000" dirty="0">
                <a:solidFill>
                  <a:srgbClr val="444E65"/>
                </a:solidFill>
                <a:latin typeface="+mj-lt"/>
              </a:rPr>
              <a:t> needed for today and tomorrow</a:t>
            </a:r>
          </a:p>
        </p:txBody>
      </p:sp>
    </p:spTree>
    <p:extLst>
      <p:ext uri="{BB962C8B-B14F-4D97-AF65-F5344CB8AC3E}">
        <p14:creationId xmlns:p14="http://schemas.microsoft.com/office/powerpoint/2010/main" val="318108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340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</vt:lpstr>
      <vt:lpstr>Calibri</vt:lpstr>
      <vt:lpstr>Calibri Light</vt:lpstr>
      <vt:lpstr>Calibri-Light</vt:lpstr>
      <vt:lpstr>Garamond</vt:lpstr>
      <vt:lpstr>Office Theme</vt:lpstr>
    </vt:vector>
  </TitlesOfParts>
  <Company>LimnoTech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Padilla</dc:creator>
  <cp:lastModifiedBy>Amanda Flynn</cp:lastModifiedBy>
  <cp:revision>28</cp:revision>
  <dcterms:created xsi:type="dcterms:W3CDTF">2017-11-18T17:43:27Z</dcterms:created>
  <dcterms:modified xsi:type="dcterms:W3CDTF">2018-03-22T18:47:40Z</dcterms:modified>
</cp:coreProperties>
</file>