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22" r:id="rId5"/>
    <p:sldId id="323" r:id="rId6"/>
    <p:sldId id="328" r:id="rId7"/>
    <p:sldId id="355" r:id="rId8"/>
    <p:sldId id="324" r:id="rId9"/>
    <p:sldId id="341" r:id="rId10"/>
    <p:sldId id="330" r:id="rId11"/>
    <p:sldId id="350" r:id="rId12"/>
    <p:sldId id="331" r:id="rId13"/>
    <p:sldId id="336" r:id="rId14"/>
    <p:sldId id="352" r:id="rId15"/>
    <p:sldId id="332" r:id="rId16"/>
    <p:sldId id="351" r:id="rId17"/>
    <p:sldId id="333" r:id="rId18"/>
    <p:sldId id="338" r:id="rId19"/>
    <p:sldId id="337" r:id="rId20"/>
    <p:sldId id="325" r:id="rId21"/>
    <p:sldId id="356" r:id="rId22"/>
    <p:sldId id="353" r:id="rId23"/>
  </p:sldIdLst>
  <p:sldSz cx="12188825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305" autoAdjust="0"/>
  </p:normalViewPr>
  <p:slideViewPr>
    <p:cSldViewPr showGuides="1">
      <p:cViewPr varScale="1">
        <p:scale>
          <a:sx n="113" d="100"/>
          <a:sy n="113" d="100"/>
        </p:scale>
        <p:origin x="2069" y="8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-1905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7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10/17/2018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8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this to the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socializes code and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0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Cohost</a:t>
            </a:r>
            <a:r>
              <a:rPr lang="en-US" baseline="0" dirty="0" smtClean="0"/>
              <a:t> test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access to group development</a:t>
            </a:r>
            <a:r>
              <a:rPr lang="en-US" baseline="0" dirty="0" smtClean="0"/>
              <a:t>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8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3CF1DD8-EA54-4310-AED7-E3C8DF021AB2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05DA-EDBC-488B-8F5F-E4D3B72686D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5F5-2650-4B16-88BA-0497E506F811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59E-6EE8-44BF-B98D-114B166EDF28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DB45-0E03-4AFB-AE7E-9AD4C92AE0B8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9EE-0B53-4EDD-A7B2-30BD3D624F8B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C12A-4231-4622-9899-74B4BF910F92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5C95-B26D-483E-838A-6F688B97AA83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7C8-2BC7-4837-A612-A43C135745D6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9B8C-A196-4303-A02B-ADCF846DF698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732D-E01D-41A2-85EE-79032A3DB194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0367-F9D6-4728-8986-6F7BEA0CACCF}" type="datetime1">
              <a:rPr lang="en-US" smtClean="0"/>
              <a:t>10/17/2018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AA-PMEL/PMEL-training/blob/master/0-Workshop/workshop_guide.md" TargetMode="External"/><Relationship Id="rId2" Type="http://schemas.openxmlformats.org/officeDocument/2006/relationships/hyperlink" Target="https://github.com/NOAA-PMEL/PMEL-train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GitHub and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	Matt Casari, PMEL EDD</a:t>
            </a:r>
            <a:br>
              <a:rPr lang="en-US" dirty="0" smtClean="0"/>
            </a:br>
            <a:r>
              <a:rPr lang="en-US" dirty="0" smtClean="0"/>
              <a:t>		   	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GitHub is </a:t>
            </a:r>
            <a:r>
              <a:rPr lang="en-US" b="0" dirty="0" smtClean="0">
                <a:solidFill>
                  <a:srgbClr val="FF0000"/>
                </a:solidFill>
              </a:rPr>
              <a:t>NOT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magic bullet for all your project management needs</a:t>
            </a:r>
          </a:p>
          <a:p>
            <a:pPr lvl="1"/>
            <a:r>
              <a:rPr lang="en-US" dirty="0" smtClean="0"/>
              <a:t>A backup server for all project files that we generate</a:t>
            </a:r>
          </a:p>
          <a:p>
            <a:pPr lvl="1"/>
            <a:r>
              <a:rPr lang="en-US" dirty="0" smtClean="0"/>
              <a:t>Not a permanent hosting location for PMEL data</a:t>
            </a:r>
          </a:p>
          <a:p>
            <a:pPr lvl="1"/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125504"/>
            <a:ext cx="4419600" cy="36737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81" y="406940"/>
            <a:ext cx="4460488" cy="1828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094412" y="381000"/>
            <a:ext cx="4495800" cy="1905000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694612" y="3276600"/>
            <a:ext cx="534860" cy="533400"/>
            <a:chOff x="7616952" y="3246120"/>
            <a:chExt cx="534860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1695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61841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635461" y="3304162"/>
            <a:ext cx="534860" cy="533400"/>
            <a:chOff x="7616952" y="3246120"/>
            <a:chExt cx="534860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61695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7618412" y="3246120"/>
              <a:ext cx="533400" cy="5334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400800" y="5760720"/>
            <a:ext cx="394210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/>
              <a:t>GitHub Logo and </a:t>
            </a:r>
            <a:r>
              <a:rPr lang="en-US" sz="1200" dirty="0" err="1" smtClean="0"/>
              <a:t>Octocat</a:t>
            </a:r>
            <a:r>
              <a:rPr lang="en-US" sz="1200" dirty="0" smtClean="0"/>
              <a:t> courtesy of github.com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Pro’s and Con’s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Pro’s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Easily accessible and discoverable location for maintaining project files</a:t>
            </a:r>
          </a:p>
          <a:p>
            <a:r>
              <a:rPr lang="en-US" dirty="0" smtClean="0"/>
              <a:t>Allows for easier community access and collaboration with trusted partners (</a:t>
            </a:r>
            <a:r>
              <a:rPr lang="en-US" dirty="0" err="1" smtClean="0"/>
              <a:t>Saildrone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Forces best-practice discussions to happen at a lab level (code, project management, etc.)</a:t>
            </a:r>
          </a:p>
          <a:p>
            <a:r>
              <a:rPr lang="en-US" dirty="0" smtClean="0"/>
              <a:t>Prevents the loss of information and resources caused by departed employee.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Con’s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maintained on our servers (unless we run Enterprise edition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NOAA/PMEL &amp; GitHub Policy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DOC/NOAA Approved</a:t>
            </a:r>
            <a:endParaRPr lang="en-US" dirty="0"/>
          </a:p>
          <a:p>
            <a:pPr lvl="1"/>
            <a:r>
              <a:rPr lang="en-US" dirty="0" smtClean="0"/>
              <a:t>PMEL has corporate account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of GitHub usage</a:t>
            </a:r>
            <a:endParaRPr lang="en-US" dirty="0"/>
          </a:p>
          <a:p>
            <a:pPr lvl="2"/>
            <a:r>
              <a:rPr lang="en-US" dirty="0" smtClean="0"/>
              <a:t>&gt;60 people with account access in PMEL</a:t>
            </a:r>
          </a:p>
          <a:p>
            <a:pPr lvl="2"/>
            <a:r>
              <a:rPr lang="en-US" dirty="0" smtClean="0"/>
              <a:t>96 Repos currently</a:t>
            </a:r>
          </a:p>
          <a:p>
            <a:r>
              <a:rPr lang="en-US" dirty="0" smtClean="0"/>
              <a:t>Account managed by Data Integration Group</a:t>
            </a:r>
          </a:p>
          <a:p>
            <a:pPr lvl="1"/>
            <a:r>
              <a:rPr lang="en-US" dirty="0" smtClean="0"/>
              <a:t>Karl Smith and Eugene Burger are the admins</a:t>
            </a:r>
          </a:p>
          <a:p>
            <a:r>
              <a:rPr lang="en-US" dirty="0" smtClean="0"/>
              <a:t>PMEL pays an annual fee to allow private repositories</a:t>
            </a:r>
          </a:p>
          <a:p>
            <a:r>
              <a:rPr lang="en-US" dirty="0" smtClean="0"/>
              <a:t>We need to meet NOAA policy</a:t>
            </a:r>
          </a:p>
          <a:p>
            <a:pPr lvl="1"/>
            <a:r>
              <a:rPr lang="en-US" dirty="0" smtClean="0"/>
              <a:t>More later</a:t>
            </a:r>
          </a:p>
          <a:p>
            <a:pPr marL="23177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NOAA </a:t>
            </a:r>
            <a:r>
              <a:rPr lang="en-US" dirty="0" smtClean="0"/>
              <a:t>GitHub Policy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Please Do</a:t>
            </a:r>
          </a:p>
          <a:p>
            <a:pPr lvl="1"/>
            <a:r>
              <a:rPr lang="en-US" dirty="0" smtClean="0"/>
              <a:t>Not commit anything with </a:t>
            </a:r>
            <a:r>
              <a:rPr lang="en-US" dirty="0"/>
              <a:t>PII</a:t>
            </a:r>
          </a:p>
          <a:p>
            <a:pPr lvl="1"/>
            <a:r>
              <a:rPr lang="en-US" dirty="0" smtClean="0"/>
              <a:t>Use our government disclaimer </a:t>
            </a:r>
            <a:r>
              <a:rPr lang="en-US" dirty="0"/>
              <a:t>on readme.md file</a:t>
            </a:r>
          </a:p>
          <a:p>
            <a:pPr lvl="1"/>
            <a:r>
              <a:rPr lang="en-US" dirty="0"/>
              <a:t>Manage collaborators</a:t>
            </a:r>
          </a:p>
          <a:p>
            <a:r>
              <a:rPr lang="en-US" dirty="0"/>
              <a:t>What we will help with</a:t>
            </a:r>
          </a:p>
          <a:p>
            <a:pPr lvl="1"/>
            <a:r>
              <a:rPr lang="en-US" dirty="0"/>
              <a:t>2 Factor authentication</a:t>
            </a:r>
          </a:p>
          <a:p>
            <a:pPr lvl="1"/>
            <a:r>
              <a:rPr lang="en-US" dirty="0"/>
              <a:t>Repository </a:t>
            </a:r>
            <a:r>
              <a:rPr lang="en-US" dirty="0" smtClean="0"/>
              <a:t>syncing</a:t>
            </a:r>
            <a:endParaRPr lang="en-US" dirty="0"/>
          </a:p>
          <a:p>
            <a:r>
              <a:rPr lang="en-US" dirty="0"/>
              <a:t>What we need to work out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secrets</a:t>
            </a:r>
          </a:p>
          <a:p>
            <a:r>
              <a:rPr lang="en-US" dirty="0" smtClean="0"/>
              <a:t>Repos need to be created in:</a:t>
            </a:r>
          </a:p>
          <a:p>
            <a:pPr lvl="1"/>
            <a:r>
              <a:rPr lang="en-US" dirty="0" smtClean="0"/>
              <a:t>NOAA-PMEL page</a:t>
            </a:r>
          </a:p>
          <a:p>
            <a:pPr lvl="1"/>
            <a:r>
              <a:rPr lang="en-US" dirty="0" smtClean="0"/>
              <a:t>NOT in personal page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b="0" i="1" dirty="0" smtClean="0"/>
              <a:t>you</a:t>
            </a:r>
            <a:r>
              <a:rPr lang="en-US" dirty="0" smtClean="0"/>
              <a:t> use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Software developers</a:t>
            </a:r>
            <a:endParaRPr lang="en-US" dirty="0"/>
          </a:p>
          <a:p>
            <a:pPr lvl="1"/>
            <a:r>
              <a:rPr lang="en-US" dirty="0"/>
              <a:t>Most traditional </a:t>
            </a:r>
            <a:r>
              <a:rPr lang="en-US" dirty="0" smtClean="0"/>
              <a:t>user </a:t>
            </a:r>
            <a:r>
              <a:rPr lang="en-US" dirty="0"/>
              <a:t>of </a:t>
            </a:r>
            <a:r>
              <a:rPr lang="en-US" dirty="0" smtClean="0"/>
              <a:t>GitHub in PMEL</a:t>
            </a:r>
            <a:endParaRPr lang="en-US" dirty="0"/>
          </a:p>
          <a:p>
            <a:pPr lvl="1"/>
            <a:r>
              <a:rPr lang="en-US" dirty="0" smtClean="0"/>
              <a:t>Software </a:t>
            </a:r>
            <a:r>
              <a:rPr lang="en-US" dirty="0" smtClean="0"/>
              <a:t>repository for project version control</a:t>
            </a:r>
          </a:p>
          <a:p>
            <a:pPr lvl="1"/>
            <a:r>
              <a:rPr lang="en-US" dirty="0" smtClean="0"/>
              <a:t>Working primarily with </a:t>
            </a:r>
            <a:r>
              <a:rPr lang="en-US" dirty="0" err="1" smtClean="0"/>
              <a:t>Git</a:t>
            </a:r>
            <a:r>
              <a:rPr lang="en-US" dirty="0" smtClean="0"/>
              <a:t> client through command line or </a:t>
            </a:r>
            <a:r>
              <a:rPr lang="en-US" dirty="0" err="1" smtClean="0"/>
              <a:t>gui</a:t>
            </a:r>
            <a:r>
              <a:rPr lang="en-US" dirty="0" smtClean="0"/>
              <a:t>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Common access point for distributed team and collaborative projects</a:t>
            </a:r>
          </a:p>
          <a:p>
            <a:pPr lvl="1"/>
            <a:r>
              <a:rPr lang="en-US" dirty="0" smtClean="0"/>
              <a:t>Issue tracking tool is extremely useful for tracking software bugs, enhancements, questions and project management</a:t>
            </a:r>
          </a:p>
          <a:p>
            <a:pPr marL="23177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b="0" i="1" dirty="0" smtClean="0"/>
              <a:t>you</a:t>
            </a:r>
            <a:r>
              <a:rPr lang="en-US" dirty="0" smtClean="0"/>
              <a:t> use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Scientists and Data Visualizers</a:t>
            </a:r>
            <a:endParaRPr lang="en-US" dirty="0"/>
          </a:p>
          <a:p>
            <a:pPr lvl="1"/>
            <a:r>
              <a:rPr lang="en-US" dirty="0" smtClean="0"/>
              <a:t>Project code repository</a:t>
            </a:r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 to display test and project data in GitHub </a:t>
            </a:r>
            <a:r>
              <a:rPr lang="en-US" dirty="0" smtClean="0"/>
              <a:t>webpage (previously rendered only)</a:t>
            </a:r>
            <a:endParaRPr lang="en-US" dirty="0" smtClean="0"/>
          </a:p>
          <a:p>
            <a:pPr lvl="1"/>
            <a:r>
              <a:rPr lang="en-US" dirty="0" smtClean="0"/>
              <a:t>Use project management tools during the course of a project</a:t>
            </a:r>
          </a:p>
          <a:p>
            <a:pPr lvl="2"/>
            <a:r>
              <a:rPr lang="en-US" dirty="0" smtClean="0"/>
              <a:t>Track individual phases of algorithm and code development</a:t>
            </a:r>
          </a:p>
          <a:p>
            <a:pPr lvl="2"/>
            <a:r>
              <a:rPr lang="en-US" dirty="0" smtClean="0"/>
              <a:t>Track progress of data cleaning and analysis</a:t>
            </a:r>
          </a:p>
          <a:p>
            <a:pPr lvl="1"/>
            <a:r>
              <a:rPr lang="en-US" dirty="0" smtClean="0"/>
              <a:t>Use issue tracking tool to provide feedback on methods, findings, sensor failures, etc.</a:t>
            </a:r>
          </a:p>
          <a:p>
            <a:pPr lvl="1"/>
            <a:r>
              <a:rPr lang="en-US" dirty="0" smtClean="0"/>
              <a:t>Open science collaboration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</a:t>
            </a:r>
            <a:r>
              <a:rPr lang="en-US" b="0" i="1" dirty="0" smtClean="0"/>
              <a:t>you</a:t>
            </a:r>
            <a:r>
              <a:rPr lang="en-US" dirty="0" smtClean="0"/>
              <a:t> use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scientists, PIs, engineer and technicians</a:t>
            </a:r>
          </a:p>
          <a:p>
            <a:pPr lvl="1"/>
            <a:r>
              <a:rPr lang="en-US" dirty="0" smtClean="0"/>
              <a:t>Access software tools, instrument firmware/software releases through website</a:t>
            </a:r>
          </a:p>
          <a:p>
            <a:pPr lvl="1"/>
            <a:r>
              <a:rPr lang="en-US" dirty="0" smtClean="0"/>
              <a:t>Access and modify project documentation</a:t>
            </a:r>
          </a:p>
          <a:p>
            <a:pPr lvl="1"/>
            <a:r>
              <a:rPr lang="en-US" dirty="0" smtClean="0"/>
              <a:t>In-field access of wiki, documentation, issue tracking via web or smart-phone app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 with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get our </a:t>
            </a:r>
            <a:r>
              <a:rPr lang="en-US" dirty="0" smtClean="0"/>
              <a:t>Feet wet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workshop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smtClean="0"/>
              <a:t>workshop repository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github.com/NOAA-PMEL/PMEL-training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Link to workshop worksheet</a:t>
            </a:r>
          </a:p>
          <a:p>
            <a:pPr lvl="1"/>
            <a:r>
              <a:rPr lang="en-US" dirty="0">
                <a:hlinkClick r:id="rId3"/>
              </a:rPr>
              <a:t>https://github.com/NOAA-PMEL/PMEL-training/blob/master/0-Workshop/workshop_guide.md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1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Part 1 – Introduction to GitHub  (~50 minutes)</a:t>
            </a:r>
            <a:endParaRPr lang="en-US" dirty="0"/>
          </a:p>
          <a:p>
            <a:r>
              <a:rPr lang="en-US" dirty="0" smtClean="0"/>
              <a:t>Break (~10 minutes)</a:t>
            </a:r>
          </a:p>
          <a:p>
            <a:r>
              <a:rPr lang="en-US" dirty="0" smtClean="0"/>
              <a:t>Part 2 – Hands-on Workshop (~50 minutes)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1 - Introduction to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</a:p>
          <a:p>
            <a:pPr lvl="0"/>
            <a:r>
              <a:rPr lang="en-US" dirty="0" smtClean="0"/>
              <a:t>What is Version Control?</a:t>
            </a:r>
          </a:p>
          <a:p>
            <a:r>
              <a:rPr lang="en-US" dirty="0" smtClean="0"/>
              <a:t>What is GitHub?</a:t>
            </a:r>
          </a:p>
          <a:p>
            <a:r>
              <a:rPr lang="en-US" dirty="0"/>
              <a:t>PMEL &amp;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How would you use GitHub?</a:t>
            </a:r>
          </a:p>
          <a:p>
            <a:r>
              <a:rPr lang="en-US" dirty="0" smtClean="0"/>
              <a:t>Introduction to the GitHub Web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2</a:t>
            </a:r>
            <a:r>
              <a:rPr lang="en-US" dirty="0" smtClean="0"/>
              <a:t> – Hand’s on Workshop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Access to GitHub</a:t>
            </a:r>
          </a:p>
          <a:p>
            <a:pPr lvl="0"/>
            <a:r>
              <a:rPr lang="en-US" dirty="0" smtClean="0"/>
              <a:t>Creating a Repository</a:t>
            </a:r>
          </a:p>
          <a:p>
            <a:pPr lvl="0"/>
            <a:r>
              <a:rPr lang="en-US" dirty="0" smtClean="0"/>
              <a:t>Create </a:t>
            </a:r>
          </a:p>
          <a:p>
            <a:r>
              <a:rPr lang="en-US" dirty="0" smtClean="0"/>
              <a:t>Issue Tracking</a:t>
            </a:r>
          </a:p>
          <a:p>
            <a:r>
              <a:rPr lang="en-US" dirty="0" smtClean="0"/>
              <a:t>Project Management Tools</a:t>
            </a:r>
          </a:p>
          <a:p>
            <a:r>
              <a:rPr lang="en-US" dirty="0" smtClean="0"/>
              <a:t>Creating a Wiki</a:t>
            </a:r>
          </a:p>
          <a:p>
            <a:r>
              <a:rPr lang="en-US" dirty="0" smtClean="0"/>
              <a:t>Other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and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1-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Topics covered:</a:t>
            </a:r>
            <a:endParaRPr lang="en-US" dirty="0"/>
          </a:p>
          <a:p>
            <a:pPr lvl="1"/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What is GitHub?</a:t>
            </a:r>
          </a:p>
          <a:p>
            <a:pPr lvl="1"/>
            <a:r>
              <a:rPr lang="en-US" dirty="0"/>
              <a:t>PMEL &amp; GitHub</a:t>
            </a:r>
          </a:p>
          <a:p>
            <a:pPr lvl="1"/>
            <a:r>
              <a:rPr lang="en-US" dirty="0"/>
              <a:t>How would you use GitHub?</a:t>
            </a:r>
          </a:p>
          <a:p>
            <a:pPr lvl="1"/>
            <a:r>
              <a:rPr lang="en-US" dirty="0"/>
              <a:t>Introduction to the GitHub Web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Topics </a:t>
            </a:r>
            <a:r>
              <a:rPr lang="en-US" b="1" i="1" dirty="0" smtClean="0"/>
              <a:t>NOT</a:t>
            </a:r>
            <a:r>
              <a:rPr lang="en-US" dirty="0" smtClean="0"/>
              <a:t> covered: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 (that’s next week)</a:t>
            </a:r>
          </a:p>
          <a:p>
            <a:pPr lvl="1"/>
            <a:r>
              <a:rPr lang="en-US" dirty="0" smtClean="0"/>
              <a:t>Pull Requests</a:t>
            </a:r>
          </a:p>
          <a:p>
            <a:pPr lvl="1"/>
            <a:r>
              <a:rPr lang="en-US" dirty="0" smtClean="0"/>
              <a:t>How to program in any language</a:t>
            </a:r>
          </a:p>
          <a:p>
            <a:pPr lvl="1"/>
            <a:r>
              <a:rPr lang="en-US" dirty="0" smtClean="0"/>
              <a:t>How to use GitHub within your group</a:t>
            </a:r>
          </a:p>
          <a:p>
            <a:pPr lvl="2"/>
            <a:r>
              <a:rPr lang="en-US" dirty="0" smtClean="0"/>
              <a:t>PMEL may need a staff therapist to help with this struggle</a:t>
            </a:r>
          </a:p>
          <a:p>
            <a:pPr lvl="1"/>
            <a:r>
              <a:rPr lang="en-US" dirty="0" smtClean="0"/>
              <a:t>Best practices, to include:</a:t>
            </a:r>
          </a:p>
          <a:p>
            <a:pPr lvl="2"/>
            <a:r>
              <a:rPr lang="en-US" dirty="0" smtClean="0"/>
              <a:t>Directory structure</a:t>
            </a:r>
          </a:p>
          <a:p>
            <a:pPr lvl="2"/>
            <a:r>
              <a:rPr lang="en-US" dirty="0"/>
              <a:t>Naming </a:t>
            </a:r>
            <a:r>
              <a:rPr lang="en-US" dirty="0" smtClean="0"/>
              <a:t>conventions</a:t>
            </a:r>
          </a:p>
          <a:p>
            <a:pPr lvl="2"/>
            <a:r>
              <a:rPr lang="en-US" dirty="0" err="1" smtClean="0"/>
              <a:t>CamelCase</a:t>
            </a:r>
            <a:r>
              <a:rPr lang="en-US" dirty="0" smtClean="0"/>
              <a:t> vs. </a:t>
            </a:r>
            <a:r>
              <a:rPr lang="en-US" dirty="0" err="1" smtClean="0"/>
              <a:t>snake_case</a:t>
            </a:r>
            <a:endParaRPr lang="en-US" dirty="0" smtClean="0"/>
          </a:p>
          <a:p>
            <a:pPr lvl="3"/>
            <a:r>
              <a:rPr lang="en-US" dirty="0" smtClean="0"/>
              <a:t>I prefer the </a:t>
            </a:r>
            <a:r>
              <a:rPr lang="en-US" dirty="0" err="1" smtClean="0"/>
              <a:t>DundeR</a:t>
            </a:r>
            <a:r>
              <a:rPr lang="en-US" dirty="0" smtClean="0"/>
              <a:t>__</a:t>
            </a:r>
            <a:r>
              <a:rPr lang="en-US" dirty="0" err="1" smtClean="0"/>
              <a:t>BactriaN</a:t>
            </a:r>
            <a:r>
              <a:rPr lang="en-US" dirty="0" smtClean="0"/>
              <a:t>__</a:t>
            </a:r>
            <a:r>
              <a:rPr lang="en-US" dirty="0" err="1" smtClean="0"/>
              <a:t>CasE</a:t>
            </a:r>
            <a:endParaRPr lang="en-US" dirty="0" smtClean="0"/>
          </a:p>
          <a:p>
            <a:pPr lvl="2"/>
            <a:r>
              <a:rPr lang="en-US" dirty="0" smtClean="0"/>
              <a:t>Tabs vs. spaces</a:t>
            </a:r>
          </a:p>
          <a:p>
            <a:pPr lvl="2"/>
            <a:r>
              <a:rPr lang="en-US" dirty="0" smtClean="0"/>
              <a:t>vim vs </a:t>
            </a:r>
            <a:r>
              <a:rPr lang="en-US" dirty="0" err="1" smtClean="0"/>
              <a:t>emacs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Version control (aka revision control) is a way to capture the different states of a file(s), document(s), code, etc. through the life of a project.</a:t>
            </a:r>
            <a:endParaRPr lang="en-US" dirty="0"/>
          </a:p>
          <a:p>
            <a:pPr lvl="0"/>
            <a:r>
              <a:rPr lang="en-US" dirty="0" smtClean="0"/>
              <a:t>Can be manual process (the time-honored “folder method”)</a:t>
            </a:r>
          </a:p>
          <a:p>
            <a:pPr lvl="0"/>
            <a:r>
              <a:rPr lang="en-US" dirty="0" smtClean="0"/>
              <a:t>Major corporations use software version control tools to accomplish this</a:t>
            </a:r>
          </a:p>
          <a:p>
            <a:pPr lvl="1"/>
            <a:r>
              <a:rPr lang="en-US" dirty="0" smtClean="0"/>
              <a:t>Allows for streamlined version control</a:t>
            </a:r>
          </a:p>
          <a:p>
            <a:pPr lvl="0"/>
            <a:r>
              <a:rPr lang="en-US" dirty="0" smtClean="0"/>
              <a:t>Software examples include: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(Distributed model)</a:t>
            </a:r>
          </a:p>
          <a:p>
            <a:pPr lvl="1"/>
            <a:r>
              <a:rPr lang="en-US" dirty="0" smtClean="0"/>
              <a:t>Subversion (Client-server model)</a:t>
            </a:r>
          </a:p>
          <a:p>
            <a:pPr lvl="1"/>
            <a:r>
              <a:rPr lang="en-US" dirty="0" smtClean="0"/>
              <a:t>Mercurial (Distributed model)</a:t>
            </a:r>
          </a:p>
          <a:p>
            <a:pPr lvl="1"/>
            <a:r>
              <a:rPr lang="en-US" dirty="0" smtClean="0"/>
              <a:t>CVS (Client-server model)</a:t>
            </a:r>
          </a:p>
          <a:p>
            <a:pPr marL="231775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  Pro’s and Con’s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Pro’s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Keeps a log of changes to NOAA work we do</a:t>
            </a:r>
          </a:p>
          <a:p>
            <a:r>
              <a:rPr lang="en-US" dirty="0" smtClean="0"/>
              <a:t>Allows for teams to collaborate on software and documentation</a:t>
            </a:r>
          </a:p>
          <a:p>
            <a:r>
              <a:rPr lang="en-US" dirty="0" smtClean="0"/>
              <a:t>Allows user to roll-back to previous states if bug is introduced</a:t>
            </a:r>
          </a:p>
          <a:p>
            <a:r>
              <a:rPr lang="en-US" dirty="0" smtClean="0"/>
              <a:t>Allows for development techniques such as automated test and continuous integration to be used</a:t>
            </a:r>
          </a:p>
          <a:p>
            <a:r>
              <a:rPr lang="en-US" dirty="0" smtClean="0"/>
              <a:t>Provides a central location and backup of important projects </a:t>
            </a:r>
          </a:p>
          <a:p>
            <a:r>
              <a:rPr lang="en-US" dirty="0" smtClean="0"/>
              <a:t>Helps us to meet NOAA Public Access to Research Results (PARR)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Con’s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i="1" dirty="0" smtClean="0"/>
              <a:t>is</a:t>
            </a:r>
            <a:r>
              <a:rPr lang="en-US" dirty="0" smtClean="0"/>
              <a:t> a learning curve</a:t>
            </a:r>
          </a:p>
          <a:p>
            <a:r>
              <a:rPr lang="en-US" dirty="0" smtClean="0"/>
              <a:t>Repositories </a:t>
            </a:r>
            <a:r>
              <a:rPr lang="en-US" dirty="0" smtClean="0"/>
              <a:t>strength can be influenced by their weakest contributor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Cloud-based hosting service for version control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Website with access to:</a:t>
            </a:r>
          </a:p>
          <a:p>
            <a:pPr lvl="2"/>
            <a:r>
              <a:rPr lang="en-US" dirty="0" smtClean="0"/>
              <a:t>Code version control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Project management tools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  <a:p>
            <a:pPr lvl="1"/>
            <a:r>
              <a:rPr lang="en-US" dirty="0" smtClean="0"/>
              <a:t>Both Private and Public repository access</a:t>
            </a:r>
          </a:p>
          <a:p>
            <a:r>
              <a:rPr lang="en-US" dirty="0" smtClean="0"/>
              <a:t>Full versioning</a:t>
            </a:r>
          </a:p>
          <a:p>
            <a:pPr lvl="1"/>
            <a:r>
              <a:rPr lang="en-US" dirty="0" smtClean="0"/>
              <a:t>History of document(s) and/or 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125504"/>
            <a:ext cx="4419600" cy="36737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81" y="406940"/>
            <a:ext cx="4460488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5760720"/>
            <a:ext cx="394210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200" dirty="0" smtClean="0"/>
              <a:t>GitHub Logo and </a:t>
            </a:r>
            <a:r>
              <a:rPr lang="en-US" sz="1200" dirty="0" err="1" smtClean="0"/>
              <a:t>Octocat</a:t>
            </a:r>
            <a:r>
              <a:rPr lang="en-US" sz="1200" dirty="0" smtClean="0"/>
              <a:t> courtesy of github.com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a4f35948-e619-41b3-aa29-22878b09c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1379</TotalTime>
  <Words>878</Words>
  <Application>Microsoft Office PowerPoint</Application>
  <PresentationFormat>Custom</PresentationFormat>
  <Paragraphs>174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Blue atom design template</vt:lpstr>
      <vt:lpstr>Introduction to GitHub and version control</vt:lpstr>
      <vt:lpstr>Course Overview</vt:lpstr>
      <vt:lpstr>Part 1 - Introduction to GitHub</vt:lpstr>
      <vt:lpstr>Part 2 – Hand’s on Workshop</vt:lpstr>
      <vt:lpstr>GitHub and Version Control</vt:lpstr>
      <vt:lpstr>Part 1- Overview</vt:lpstr>
      <vt:lpstr>What is version control?</vt:lpstr>
      <vt:lpstr>What is version control?  Pro’s and Con’s</vt:lpstr>
      <vt:lpstr>What is GitHub?</vt:lpstr>
      <vt:lpstr>What GitHub is NOT</vt:lpstr>
      <vt:lpstr>GitHub Pro’s and Con’s</vt:lpstr>
      <vt:lpstr>NOAA/PMEL &amp; GitHub Policy</vt:lpstr>
      <vt:lpstr>NOAA GitHub Policy</vt:lpstr>
      <vt:lpstr>How would you use GitHub?</vt:lpstr>
      <vt:lpstr>How would you use GitHub?</vt:lpstr>
      <vt:lpstr>How would you use GitHub?</vt:lpstr>
      <vt:lpstr>Hands-on with GitHub</vt:lpstr>
      <vt:lpstr>Link to workshop repository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 and version control</dc:title>
  <dc:creator>Matthew Casari</dc:creator>
  <cp:lastModifiedBy>Matthew Casari</cp:lastModifiedBy>
  <cp:revision>75</cp:revision>
  <dcterms:created xsi:type="dcterms:W3CDTF">2018-10-04T00:16:34Z</dcterms:created>
  <dcterms:modified xsi:type="dcterms:W3CDTF">2018-10-18T05:11:37Z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