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4259F2-B08A-433D-B11E-46A933295B2A}">
  <a:tblStyle styleId="{344259F2-B08A-433D-B11E-46A933295B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4aee0761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4aee0761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4aee0761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4aee0761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4aee0761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4aee0761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4aee0761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4aee0761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4aee07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4aee07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4aee0761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4aee0761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4aee0761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4aee0761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4aee076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4aee076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aee0761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4aee0761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4aee0761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4aee0761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aee07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aee07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 and n dimension arrays are also data structures.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4aee0761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4aee0761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aee0761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4aee0761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4f7efe49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4f7efe49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4aee0761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4aee0761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4aee0761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4aee0761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4f7efe499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4f7efe499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4f7efe499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4f7efe499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4f7efe499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4f7efe499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4f7efe499_7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4f7efe499_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4f7efe499_7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4f7efe499_7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4aee0761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4aee0761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u/d = usage / day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4f7efe499_7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4f7efe499_7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4aee0761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4aee0761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aee0761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aee0761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aee0761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4aee0761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4aee07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4aee07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4aee076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4aee076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aee0761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4aee0761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oracle.com/javase/8/docs/api/java/util/ListIterator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8/docs/api/java/util/Set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hg.openjdk.java.net/jdk8/jdk8/jdk/file/tip/src/share/classes/java/util/List.java" TargetMode="External"/><Relationship Id="rId4" Type="http://schemas.openxmlformats.org/officeDocument/2006/relationships/hyperlink" Target="https://hg.openjdk.java.net/jdk8/jdk8/jdk/file/tip/src/share/classes/java/util/ArrayList.jav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hg.openjdk.java.net/jdk8/jdk8/jdk/file/tip/src/share/classes/java/util/List.java" TargetMode="External"/><Relationship Id="rId4" Type="http://schemas.openxmlformats.org/officeDocument/2006/relationships/hyperlink" Target="https://hg.openjdk.java.net/jdk8/jdk8/jdk/file/tip/src/share/classes/java/util/ArrayList.jav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oracle.com/javase/8/docs/api/java/util/List.html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Lists, Sets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825" y="45525"/>
            <a:ext cx="5364722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3202876" y="4833744"/>
            <a:ext cx="6004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https://en.wikipedia.org/wiki/Java_collections_framework#/media/File:Java.util.Collection_hierarchy.svg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ArrayList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list </a:t>
            </a:r>
            <a:r>
              <a:rPr lang="en-GB"/>
              <a:t>implemented</a:t>
            </a:r>
            <a:r>
              <a:rPr lang="en-GB"/>
              <a:t> with an array inside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Person class that contains name, age, weight, height of a person,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Create an ArrayList that stores Persons.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Write a method that calculates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Person with </a:t>
            </a:r>
            <a:r>
              <a:rPr lang="en-GB"/>
              <a:t>minimum</a:t>
            </a:r>
            <a:r>
              <a:rPr lang="en-GB"/>
              <a:t> weight.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sum height of each persons.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average age of all persons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Linked List</a:t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716625" y="1620750"/>
            <a:ext cx="70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1783425" y="1620750"/>
            <a:ext cx="70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2850225" y="1620750"/>
            <a:ext cx="70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3993225" y="1620750"/>
            <a:ext cx="70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5136225" y="1620750"/>
            <a:ext cx="70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25"/>
          <p:cNvCxnSpPr>
            <a:stCxn id="144" idx="3"/>
            <a:endCxn id="145" idx="1"/>
          </p:cNvCxnSpPr>
          <p:nvPr/>
        </p:nvCxnSpPr>
        <p:spPr>
          <a:xfrm>
            <a:off x="1421625" y="1907100"/>
            <a:ext cx="3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5"/>
          <p:cNvCxnSpPr>
            <a:stCxn id="145" idx="3"/>
            <a:endCxn id="146" idx="1"/>
          </p:cNvCxnSpPr>
          <p:nvPr/>
        </p:nvCxnSpPr>
        <p:spPr>
          <a:xfrm>
            <a:off x="2488425" y="1907100"/>
            <a:ext cx="3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5"/>
          <p:cNvCxnSpPr>
            <a:stCxn id="146" idx="3"/>
            <a:endCxn id="147" idx="1"/>
          </p:cNvCxnSpPr>
          <p:nvPr/>
        </p:nvCxnSpPr>
        <p:spPr>
          <a:xfrm>
            <a:off x="3555225" y="1907100"/>
            <a:ext cx="4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5"/>
          <p:cNvCxnSpPr>
            <a:stCxn id="147" idx="3"/>
            <a:endCxn id="148" idx="1"/>
          </p:cNvCxnSpPr>
          <p:nvPr/>
        </p:nvCxnSpPr>
        <p:spPr>
          <a:xfrm>
            <a:off x="4698225" y="1907100"/>
            <a:ext cx="4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5"/>
          <p:cNvSpPr/>
          <p:nvPr/>
        </p:nvSpPr>
        <p:spPr>
          <a:xfrm>
            <a:off x="1783425" y="2958975"/>
            <a:ext cx="3167100" cy="1860900"/>
          </a:xfrm>
          <a:prstGeom prst="wedgeEllipseCallout">
            <a:avLst>
              <a:gd fmla="val -75655" name="adj1"/>
              <a:gd fmla="val -8416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2373825" y="3603075"/>
            <a:ext cx="70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2145225" y="3603075"/>
            <a:ext cx="70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3593025" y="3603075"/>
            <a:ext cx="70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3364425" y="3603075"/>
            <a:ext cx="70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5"/>
          <p:cNvCxnSpPr>
            <a:endCxn id="157" idx="1"/>
          </p:cNvCxnSpPr>
          <p:nvPr/>
        </p:nvCxnSpPr>
        <p:spPr>
          <a:xfrm>
            <a:off x="2948025" y="3881325"/>
            <a:ext cx="4164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025" y="2758175"/>
            <a:ext cx="3143475" cy="206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Linked List vs ArrayList</a:t>
            </a:r>
            <a:endParaRPr/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8001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{344259F2-B08A-433D-B11E-46A933295B2A}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ArrayList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LinkedList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get(int i)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add(T elem)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ϴ(1) normally, ϴ(n) when array grows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remove(int index)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getFirst(), getLast()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iterating over the 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add(int index, E element)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Foreach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50" y="1426775"/>
            <a:ext cx="84010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Iterator, listiterator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Collections are </a:t>
            </a:r>
            <a:r>
              <a:rPr i="1" lang="en-GB"/>
              <a:t>iterable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They have an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iterator()</a:t>
            </a:r>
            <a:r>
              <a:rPr lang="en-GB"/>
              <a:t> method which returns and Iterator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Iterators are used to traverse a collection (and at the same time modify them)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Iterator - hasNext(), next()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465775"/>
            <a:ext cx="7596249" cy="27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not to cut the tree underneath yourself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400" y="1479975"/>
            <a:ext cx="3172850" cy="2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5316175" y="3860475"/>
            <a:ext cx="35961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https://whatsupwithamsterdam.com/the-mystery-of-the-sculptures/</a:t>
            </a:r>
            <a:endParaRPr sz="900"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402" y="1634454"/>
            <a:ext cx="5167000" cy="21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not to cut the tree underneath yourself - iterator.remove()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6693725" y="1703525"/>
            <a:ext cx="1937100" cy="1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0">
                <a:solidFill>
                  <a:srgbClr val="93C47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endParaRPr>
              <a:solidFill>
                <a:srgbClr val="93C47D"/>
              </a:solidFill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27325"/>
            <a:ext cx="5608825" cy="24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 structures to store a bunch of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Eg: lists, sets, maps, trees, stacks, graphs, queues...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692700" y="239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{344259F2-B08A-433D-B11E-46A933295B2A}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" name="Google Shape;63;p14"/>
          <p:cNvGraphicFramePr/>
          <p:nvPr/>
        </p:nvGraphicFramePr>
        <p:xfrm>
          <a:off x="662225" y="31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{344259F2-B08A-433D-B11E-46A933295B2A}</a:tableStyleId>
              </a:tblPr>
              <a:tblGrid>
                <a:gridCol w="850700"/>
                <a:gridCol w="850700"/>
                <a:gridCol w="850700"/>
              </a:tblGrid>
              <a:tr h="23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" name="Google Shape;64;p14"/>
          <p:cNvSpPr/>
          <p:nvPr/>
        </p:nvSpPr>
        <p:spPr>
          <a:xfrm>
            <a:off x="4572000" y="3110900"/>
            <a:ext cx="447600" cy="4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474688" y="2393913"/>
            <a:ext cx="447600" cy="4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426000" y="3558500"/>
            <a:ext cx="447600" cy="4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492725" y="3675150"/>
            <a:ext cx="447600" cy="4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403250" y="2571750"/>
            <a:ext cx="447600" cy="4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656275" y="2663300"/>
            <a:ext cx="447600" cy="4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>
            <a:stCxn id="64" idx="7"/>
            <a:endCxn id="65" idx="3"/>
          </p:cNvCxnSpPr>
          <p:nvPr/>
        </p:nvCxnSpPr>
        <p:spPr>
          <a:xfrm flipH="1" rot="10800000">
            <a:off x="4954050" y="2775950"/>
            <a:ext cx="58620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5" idx="6"/>
            <a:endCxn id="68" idx="2"/>
          </p:cNvCxnSpPr>
          <p:nvPr/>
        </p:nvCxnSpPr>
        <p:spPr>
          <a:xfrm>
            <a:off x="5922288" y="2617713"/>
            <a:ext cx="48090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8" idx="6"/>
            <a:endCxn id="69" idx="2"/>
          </p:cNvCxnSpPr>
          <p:nvPr/>
        </p:nvCxnSpPr>
        <p:spPr>
          <a:xfrm>
            <a:off x="6850850" y="2795550"/>
            <a:ext cx="805500" cy="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8" idx="4"/>
            <a:endCxn id="67" idx="0"/>
          </p:cNvCxnSpPr>
          <p:nvPr/>
        </p:nvCxnSpPr>
        <p:spPr>
          <a:xfrm>
            <a:off x="6627050" y="3019350"/>
            <a:ext cx="89400" cy="6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7" idx="2"/>
            <a:endCxn id="66" idx="6"/>
          </p:cNvCxnSpPr>
          <p:nvPr/>
        </p:nvCxnSpPr>
        <p:spPr>
          <a:xfrm rot="10800000">
            <a:off x="5873525" y="3782250"/>
            <a:ext cx="619200" cy="1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66" idx="0"/>
            <a:endCxn id="65" idx="4"/>
          </p:cNvCxnSpPr>
          <p:nvPr/>
        </p:nvCxnSpPr>
        <p:spPr>
          <a:xfrm flipH="1" rot="10800000">
            <a:off x="5649800" y="2841500"/>
            <a:ext cx="48600" cy="7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Foreach and the iterator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Iterator</a:t>
            </a:r>
            <a:r>
              <a:rPr lang="en-GB"/>
              <a:t> is actually the stuff behind foreach…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 can only use foreach on objects which have an interator() method.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foreach is just a shorthand of iterating with iterators…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/>
              <a:t>But</a:t>
            </a:r>
            <a:r>
              <a:rPr lang="en-GB"/>
              <a:t> with foreach you cannot delete or modify the collection.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Listiterators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have an </a:t>
            </a:r>
            <a:r>
              <a:rPr lang="en-GB"/>
              <a:t>enhanced</a:t>
            </a:r>
            <a:r>
              <a:rPr lang="en-GB"/>
              <a:t> iterator: listIterator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Supports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traversal in both directions (forward and backward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modify the list (set a new value)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obtain current index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https://docs.oracle.com/javase/8/docs/api/java/util/ListIterator.html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Write 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deleteEvenNums(List&lt;Integer&gt; nums) </a:t>
            </a:r>
            <a:r>
              <a:rPr lang="en-GB"/>
              <a:t>method with a fori loop </a:t>
            </a:r>
            <a:r>
              <a:rPr lang="en-GB" sz="1300">
                <a:latin typeface="Courier New"/>
                <a:ea typeface="Courier New"/>
                <a:cs typeface="Courier New"/>
                <a:sym typeface="Courier New"/>
              </a:rPr>
              <a:t>for (int i=0; i&lt;nums.size(); i++)</a:t>
            </a:r>
            <a:r>
              <a:rPr lang="en-GB"/>
              <a:t> and see what happens!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Write it in the ways described above (with for each and with iterators) and see what happens!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Sets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152475"/>
            <a:ext cx="85206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Set is a collection which does not permit duplicates.</a:t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913125" y="2115200"/>
            <a:ext cx="2207700" cy="213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1447375" y="2549700"/>
            <a:ext cx="427800" cy="335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25" name="Google Shape;225;p35"/>
          <p:cNvSpPr/>
          <p:nvPr/>
        </p:nvSpPr>
        <p:spPr>
          <a:xfrm>
            <a:off x="2133175" y="2778300"/>
            <a:ext cx="427800" cy="335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2285575" y="3387900"/>
            <a:ext cx="427800" cy="335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1599775" y="3692700"/>
            <a:ext cx="427800" cy="335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</a:t>
            </a: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1294975" y="3159300"/>
            <a:ext cx="427800" cy="335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4265925" y="2115200"/>
            <a:ext cx="2207700" cy="213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4800175" y="2549700"/>
            <a:ext cx="427800" cy="335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5485975" y="2778300"/>
            <a:ext cx="427800" cy="335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5638375" y="3387900"/>
            <a:ext cx="427800" cy="335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4952575" y="3692700"/>
            <a:ext cx="427800" cy="335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</a:t>
            </a: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4647775" y="3159300"/>
            <a:ext cx="427800" cy="335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1679825" y="4466250"/>
            <a:ext cx="605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</a:t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4727825" y="4466250"/>
            <a:ext cx="1364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NOT</a:t>
            </a:r>
            <a:r>
              <a:rPr b="1" lang="en-GB"/>
              <a:t> </a:t>
            </a:r>
            <a:r>
              <a:rPr lang="en-GB"/>
              <a:t>A </a:t>
            </a:r>
            <a:r>
              <a:rPr lang="en-GB"/>
              <a:t>SET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duplicate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311700" y="1152475"/>
            <a:ext cx="40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same?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When two objects are the same?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their equals method returns 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Every</a:t>
            </a:r>
            <a:r>
              <a:rPr lang="en-GB"/>
              <a:t> class have and equals method.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By default equals returns true, only if the two variables refer to the same object.</a:t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050" y="1781050"/>
            <a:ext cx="4338550" cy="16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Sets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https://docs.oracle.com/javase/8/docs/api/java/util/Set.html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 implementations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HashSet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not guarantee iteration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LinkedHashSet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Gurantees that iteration order is the same as order of insertion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TreeSet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Ordered set (see later)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/>
          <p:nvPr/>
        </p:nvSpPr>
        <p:spPr>
          <a:xfrm>
            <a:off x="369875" y="2392600"/>
            <a:ext cx="2358000" cy="18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</a:t>
            </a:r>
            <a:endParaRPr/>
          </a:p>
        </p:txBody>
      </p:sp>
      <p:sp>
        <p:nvSpPr>
          <p:cNvPr id="261" name="Google Shape;261;p39"/>
          <p:cNvSpPr txBox="1"/>
          <p:nvPr/>
        </p:nvSpPr>
        <p:spPr>
          <a:xfrm>
            <a:off x="693500" y="739750"/>
            <a:ext cx="66576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List&lt;Integer&gt; nums = new ArrayList();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deleteEvenNums(nums);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void </a:t>
            </a:r>
            <a:r>
              <a:rPr lang="en-GB">
                <a:solidFill>
                  <a:schemeClr val="dk1"/>
                </a:solidFill>
              </a:rPr>
              <a:t>deleteEvenNums</a:t>
            </a:r>
            <a:r>
              <a:rPr lang="en-GB"/>
              <a:t>(List&lt;Integer&gt; numbers){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numbers.add(3);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  <p:sp>
        <p:nvSpPr>
          <p:cNvPr id="262" name="Google Shape;262;p39"/>
          <p:cNvSpPr/>
          <p:nvPr/>
        </p:nvSpPr>
        <p:spPr>
          <a:xfrm>
            <a:off x="3490550" y="3529400"/>
            <a:ext cx="1063500" cy="11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cxnSp>
        <p:nvCxnSpPr>
          <p:cNvPr id="263" name="Google Shape;263;p39"/>
          <p:cNvCxnSpPr>
            <a:stCxn id="264" idx="2"/>
            <a:endCxn id="262" idx="0"/>
          </p:cNvCxnSpPr>
          <p:nvPr/>
        </p:nvCxnSpPr>
        <p:spPr>
          <a:xfrm>
            <a:off x="3375075" y="2583750"/>
            <a:ext cx="647100" cy="9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9"/>
          <p:cNvSpPr txBox="1"/>
          <p:nvPr/>
        </p:nvSpPr>
        <p:spPr>
          <a:xfrm>
            <a:off x="3005175" y="2190750"/>
            <a:ext cx="73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nums</a:t>
            </a:r>
            <a:endParaRPr/>
          </a:p>
        </p:txBody>
      </p:sp>
      <p:cxnSp>
        <p:nvCxnSpPr>
          <p:cNvPr id="265" name="Google Shape;265;p39"/>
          <p:cNvCxnSpPr>
            <a:stCxn id="266" idx="2"/>
            <a:endCxn id="262" idx="0"/>
          </p:cNvCxnSpPr>
          <p:nvPr/>
        </p:nvCxnSpPr>
        <p:spPr>
          <a:xfrm>
            <a:off x="2412800" y="2736150"/>
            <a:ext cx="1609500" cy="7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9"/>
          <p:cNvSpPr txBox="1"/>
          <p:nvPr/>
        </p:nvSpPr>
        <p:spPr>
          <a:xfrm>
            <a:off x="1918700" y="2343150"/>
            <a:ext cx="988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/>
          <p:nvPr/>
        </p:nvSpPr>
        <p:spPr>
          <a:xfrm>
            <a:off x="3570275" y="2697400"/>
            <a:ext cx="2358000" cy="18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</a:t>
            </a:r>
            <a:endParaRPr/>
          </a:p>
        </p:txBody>
      </p:sp>
      <p:sp>
        <p:nvSpPr>
          <p:cNvPr id="272" name="Google Shape;272;p40"/>
          <p:cNvSpPr txBox="1"/>
          <p:nvPr/>
        </p:nvSpPr>
        <p:spPr>
          <a:xfrm>
            <a:off x="693500" y="739750"/>
            <a:ext cx="66576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static void maint(String[] args){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List&lt;Integer&gt; nums = new ArrayList();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deleteEvenNums(nums);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void </a:t>
            </a:r>
            <a:r>
              <a:rPr lang="en-GB">
                <a:solidFill>
                  <a:schemeClr val="dk1"/>
                </a:solidFill>
              </a:rPr>
              <a:t>deleteEvenNums</a:t>
            </a:r>
            <a:r>
              <a:rPr lang="en-GB"/>
              <a:t>(List&lt;Integer&gt; numbers){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numbers = new ArrayList();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  <p:sp>
        <p:nvSpPr>
          <p:cNvPr id="273" name="Google Shape;273;p40"/>
          <p:cNvSpPr/>
          <p:nvPr/>
        </p:nvSpPr>
        <p:spPr>
          <a:xfrm>
            <a:off x="6690950" y="3834200"/>
            <a:ext cx="1063500" cy="11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cxnSp>
        <p:nvCxnSpPr>
          <p:cNvPr id="274" name="Google Shape;274;p40"/>
          <p:cNvCxnSpPr>
            <a:stCxn id="275" idx="2"/>
            <a:endCxn id="273" idx="0"/>
          </p:cNvCxnSpPr>
          <p:nvPr/>
        </p:nvCxnSpPr>
        <p:spPr>
          <a:xfrm>
            <a:off x="6575475" y="2888550"/>
            <a:ext cx="647100" cy="9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40"/>
          <p:cNvSpPr txBox="1"/>
          <p:nvPr/>
        </p:nvSpPr>
        <p:spPr>
          <a:xfrm>
            <a:off x="6205575" y="2495550"/>
            <a:ext cx="73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nums</a:t>
            </a:r>
            <a:endParaRPr/>
          </a:p>
        </p:txBody>
      </p:sp>
      <p:cxnSp>
        <p:nvCxnSpPr>
          <p:cNvPr id="276" name="Google Shape;276;p40"/>
          <p:cNvCxnSpPr>
            <a:stCxn id="277" idx="2"/>
            <a:endCxn id="278" idx="0"/>
          </p:cNvCxnSpPr>
          <p:nvPr/>
        </p:nvCxnSpPr>
        <p:spPr>
          <a:xfrm flipH="1">
            <a:off x="4936700" y="3040950"/>
            <a:ext cx="6765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40"/>
          <p:cNvSpPr txBox="1"/>
          <p:nvPr/>
        </p:nvSpPr>
        <p:spPr>
          <a:xfrm>
            <a:off x="5119100" y="2647950"/>
            <a:ext cx="988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numbers</a:t>
            </a:r>
            <a:endParaRPr/>
          </a:p>
        </p:txBody>
      </p:sp>
      <p:sp>
        <p:nvSpPr>
          <p:cNvPr id="278" name="Google Shape;278;p40"/>
          <p:cNvSpPr/>
          <p:nvPr/>
        </p:nvSpPr>
        <p:spPr>
          <a:xfrm>
            <a:off x="4404950" y="3224600"/>
            <a:ext cx="1063500" cy="11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ArrayList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/>
          <p:nvPr/>
        </p:nvSpPr>
        <p:spPr>
          <a:xfrm>
            <a:off x="1190525" y="2697400"/>
            <a:ext cx="4737900" cy="18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</a:t>
            </a:r>
            <a:endParaRPr/>
          </a:p>
        </p:txBody>
      </p:sp>
      <p:sp>
        <p:nvSpPr>
          <p:cNvPr id="284" name="Google Shape;284;p41"/>
          <p:cNvSpPr txBox="1"/>
          <p:nvPr/>
        </p:nvSpPr>
        <p:spPr>
          <a:xfrm>
            <a:off x="693500" y="206350"/>
            <a:ext cx="66576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static void maint(String[] args){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List&lt;Integer&gt; nums = new ArrayList();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deleteEvenNums(nums);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void </a:t>
            </a:r>
            <a:r>
              <a:rPr lang="en-GB">
                <a:solidFill>
                  <a:schemeClr val="dk1"/>
                </a:solidFill>
              </a:rPr>
              <a:t>deleteEvenNums</a:t>
            </a:r>
            <a:r>
              <a:rPr lang="en-GB"/>
              <a:t>(List&lt;Integer&gt; numbers){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numbers = new ArrayList();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List&lt;Integer&gt; szamok = new ArrayList();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szamok = numbers;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  <p:sp>
        <p:nvSpPr>
          <p:cNvPr id="285" name="Google Shape;285;p41"/>
          <p:cNvSpPr/>
          <p:nvPr/>
        </p:nvSpPr>
        <p:spPr>
          <a:xfrm>
            <a:off x="6690950" y="3834200"/>
            <a:ext cx="1063500" cy="11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cxnSp>
        <p:nvCxnSpPr>
          <p:cNvPr id="286" name="Google Shape;286;p41"/>
          <p:cNvCxnSpPr>
            <a:stCxn id="287" idx="2"/>
            <a:endCxn id="285" idx="0"/>
          </p:cNvCxnSpPr>
          <p:nvPr/>
        </p:nvCxnSpPr>
        <p:spPr>
          <a:xfrm>
            <a:off x="6575475" y="2888550"/>
            <a:ext cx="647100" cy="9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41"/>
          <p:cNvSpPr txBox="1"/>
          <p:nvPr/>
        </p:nvSpPr>
        <p:spPr>
          <a:xfrm>
            <a:off x="6205575" y="2495550"/>
            <a:ext cx="73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nums</a:t>
            </a:r>
            <a:endParaRPr/>
          </a:p>
        </p:txBody>
      </p:sp>
      <p:cxnSp>
        <p:nvCxnSpPr>
          <p:cNvPr id="288" name="Google Shape;288;p41"/>
          <p:cNvCxnSpPr>
            <a:stCxn id="289" idx="2"/>
            <a:endCxn id="290" idx="0"/>
          </p:cNvCxnSpPr>
          <p:nvPr/>
        </p:nvCxnSpPr>
        <p:spPr>
          <a:xfrm flipH="1">
            <a:off x="4936700" y="3040950"/>
            <a:ext cx="6765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41"/>
          <p:cNvSpPr txBox="1"/>
          <p:nvPr/>
        </p:nvSpPr>
        <p:spPr>
          <a:xfrm>
            <a:off x="5119100" y="2647950"/>
            <a:ext cx="988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numbers</a:t>
            </a:r>
            <a:endParaRPr/>
          </a:p>
        </p:txBody>
      </p:sp>
      <p:sp>
        <p:nvSpPr>
          <p:cNvPr id="290" name="Google Shape;290;p41"/>
          <p:cNvSpPr/>
          <p:nvPr/>
        </p:nvSpPr>
        <p:spPr>
          <a:xfrm>
            <a:off x="4404950" y="3224600"/>
            <a:ext cx="1063500" cy="11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ArrayList</a:t>
            </a:r>
            <a:endParaRPr/>
          </a:p>
        </p:txBody>
      </p:sp>
      <p:sp>
        <p:nvSpPr>
          <p:cNvPr id="291" name="Google Shape;291;p41"/>
          <p:cNvSpPr/>
          <p:nvPr/>
        </p:nvSpPr>
        <p:spPr>
          <a:xfrm>
            <a:off x="2880950" y="3224600"/>
            <a:ext cx="1063500" cy="11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ArrayList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2909300" y="2647950"/>
            <a:ext cx="988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szamok</a:t>
            </a:r>
            <a:endParaRPr/>
          </a:p>
        </p:txBody>
      </p:sp>
      <p:cxnSp>
        <p:nvCxnSpPr>
          <p:cNvPr id="293" name="Google Shape;293;p41"/>
          <p:cNvCxnSpPr>
            <a:stCxn id="292" idx="2"/>
            <a:endCxn id="290" idx="0"/>
          </p:cNvCxnSpPr>
          <p:nvPr/>
        </p:nvCxnSpPr>
        <p:spPr>
          <a:xfrm>
            <a:off x="3403400" y="3040950"/>
            <a:ext cx="15333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Knowing</a:t>
            </a:r>
            <a:r>
              <a:rPr lang="en-GB"/>
              <a:t> them is as important as knowing basic </a:t>
            </a:r>
            <a:r>
              <a:rPr lang="en-GB"/>
              <a:t>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List, Map: 5-10 u/d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/>
          <p:nvPr/>
        </p:nvSpPr>
        <p:spPr>
          <a:xfrm>
            <a:off x="1190525" y="2697400"/>
            <a:ext cx="4737900" cy="18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</a:t>
            </a:r>
            <a:endParaRPr/>
          </a:p>
        </p:txBody>
      </p:sp>
      <p:sp>
        <p:nvSpPr>
          <p:cNvPr id="299" name="Google Shape;299;p42"/>
          <p:cNvSpPr txBox="1"/>
          <p:nvPr/>
        </p:nvSpPr>
        <p:spPr>
          <a:xfrm>
            <a:off x="693500" y="206350"/>
            <a:ext cx="66576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static void maint(String[] args){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int a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increase(a);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sout(a);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void </a:t>
            </a:r>
            <a:r>
              <a:rPr lang="en-GB">
                <a:solidFill>
                  <a:schemeClr val="dk1"/>
                </a:solidFill>
              </a:rPr>
              <a:t>increase</a:t>
            </a:r>
            <a:r>
              <a:rPr lang="en-GB"/>
              <a:t>(int nr){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nr++;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  <p:sp>
        <p:nvSpPr>
          <p:cNvPr id="300" name="Google Shape;300;p42"/>
          <p:cNvSpPr txBox="1"/>
          <p:nvPr/>
        </p:nvSpPr>
        <p:spPr>
          <a:xfrm>
            <a:off x="6391800" y="2600650"/>
            <a:ext cx="1375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- 1</a:t>
            </a:r>
            <a:endParaRPr/>
          </a:p>
        </p:txBody>
      </p:sp>
      <p:sp>
        <p:nvSpPr>
          <p:cNvPr id="301" name="Google Shape;301;p42"/>
          <p:cNvSpPr txBox="1"/>
          <p:nvPr/>
        </p:nvSpPr>
        <p:spPr>
          <a:xfrm>
            <a:off x="4105800" y="2753050"/>
            <a:ext cx="1375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nr</a:t>
            </a:r>
            <a:r>
              <a:rPr lang="en-GB"/>
              <a:t> - 1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nr - 2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Collection framework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Contains classes for several different data-structures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Different types of data-structures as well as different implementations of a given data-structure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Contains </a:t>
            </a:r>
            <a:r>
              <a:rPr i="1" lang="en-GB"/>
              <a:t>Interfaces</a:t>
            </a:r>
            <a:r>
              <a:rPr lang="en-GB"/>
              <a:t>, and utility-classes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Has mostly </a:t>
            </a:r>
            <a:r>
              <a:rPr i="1" lang="en-GB"/>
              <a:t>generic</a:t>
            </a:r>
            <a:r>
              <a:rPr lang="en-GB"/>
              <a:t> classes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 (a very short intro)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class which contains only method signatures (not body)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http://hg.openjdk.java.net/jdk8/jdk8/jdk/file/tip/src/share/classes/java/util/List.java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class can </a:t>
            </a:r>
            <a:r>
              <a:rPr i="1" lang="en-GB"/>
              <a:t>implement</a:t>
            </a:r>
            <a:r>
              <a:rPr lang="en-GB"/>
              <a:t> an </a:t>
            </a:r>
            <a:r>
              <a:rPr lang="en-GB"/>
              <a:t>interface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https://hg.openjdk.java.net/jdk8/jdk8/jdk/file/tip/src/share/classes/java/util/ArrayList.java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When a class implements an interface it </a:t>
            </a:r>
            <a:r>
              <a:rPr b="1" lang="en-GB"/>
              <a:t>must have all the methods</a:t>
            </a:r>
            <a:r>
              <a:rPr lang="en-GB"/>
              <a:t> of the interface (with body)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 in UML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725" y="1017725"/>
            <a:ext cx="2997449" cy="35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Generics (a very short intro)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Generic: a type (class), or a method </a:t>
            </a:r>
            <a:r>
              <a:rPr lang="en-GB"/>
              <a:t>parameterized</a:t>
            </a:r>
            <a:r>
              <a:rPr lang="en-GB"/>
              <a:t> with another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http://hg.openjdk.java.net/jdk8/jdk8/jdk/file/tip/src/share/classes/java/util/List.java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https://hg.openjdk.java.net/jdk8/jdk8/jdk/file/tip/src/share/classes/java/util/ArrayList.java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20925"/>
            <a:ext cx="6487250" cy="29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Generics - how we use them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5758050" y="712925"/>
            <a:ext cx="2152500" cy="708000"/>
          </a:xfrm>
          <a:prstGeom prst="wedgeRectCallout">
            <a:avLst>
              <a:gd fmla="val -106481" name="adj1"/>
              <a:gd fmla="val 27387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Will contain numbers</a:t>
            </a:r>
            <a:endParaRPr sz="1800"/>
          </a:p>
        </p:txBody>
      </p:sp>
      <p:sp>
        <p:nvSpPr>
          <p:cNvPr id="113" name="Google Shape;113;p20"/>
          <p:cNvSpPr/>
          <p:nvPr/>
        </p:nvSpPr>
        <p:spPr>
          <a:xfrm>
            <a:off x="5758050" y="4044925"/>
            <a:ext cx="2152500" cy="708000"/>
          </a:xfrm>
          <a:prstGeom prst="wedgeRectCallout">
            <a:avLst>
              <a:gd fmla="val -116043" name="adj1"/>
              <a:gd fmla="val -12693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Will contain Pirates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492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Think of them as </a:t>
            </a:r>
            <a:r>
              <a:rPr lang="en-GB"/>
              <a:t>extendible</a:t>
            </a:r>
            <a:r>
              <a:rPr lang="en-GB"/>
              <a:t>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be indexed (with the </a:t>
            </a:r>
            <a:r>
              <a:rPr b="1" lang="en-GB"/>
              <a:t>get</a:t>
            </a:r>
            <a:r>
              <a:rPr lang="en-GB"/>
              <a:t> method)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Preserves </a:t>
            </a:r>
            <a:r>
              <a:rPr b="1" lang="en-GB"/>
              <a:t>order</a:t>
            </a:r>
            <a:r>
              <a:rPr lang="en-GB"/>
              <a:t> (of additions)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/>
              <a:t>add</a:t>
            </a:r>
            <a:r>
              <a:rPr lang="en-GB"/>
              <a:t> method adds an element to the </a:t>
            </a:r>
            <a:r>
              <a:rPr b="1" lang="en-GB"/>
              <a:t>end </a:t>
            </a:r>
            <a:r>
              <a:rPr lang="en-GB"/>
              <a:t>of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Allows duplicates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https://docs.oracle.com/javase/8/docs/api/java/util/List.html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725" y="571877"/>
            <a:ext cx="3152026" cy="2102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