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05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3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9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7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02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9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5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9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0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176A-85C3-442C-BD81-E9EF378BB67A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0570-873F-487F-8217-B88A99605A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8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004692" y="2737347"/>
            <a:ext cx="3134616" cy="1736228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25"/>
          </a:p>
        </p:txBody>
      </p:sp>
      <p:sp>
        <p:nvSpPr>
          <p:cNvPr id="7" name="テキスト ボックス 2"/>
          <p:cNvSpPr txBox="1"/>
          <p:nvPr/>
        </p:nvSpPr>
        <p:spPr>
          <a:xfrm>
            <a:off x="3937299" y="3933700"/>
            <a:ext cx="1269402" cy="251057"/>
          </a:xfrm>
          <a:prstGeom prst="rect">
            <a:avLst/>
          </a:prstGeom>
          <a:solidFill>
            <a:schemeClr val="lt1"/>
          </a:solidFill>
          <a:ln w="9525" cmpd="sng">
            <a:solidFill>
              <a:sysClr val="windowText" lastClr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825" dirty="0" smtClean="0"/>
              <a:t>メンテナンス</a:t>
            </a:r>
            <a:endParaRPr lang="ja-JP" altLang="en-US" sz="825" dirty="0"/>
          </a:p>
        </p:txBody>
      </p:sp>
      <p:sp>
        <p:nvSpPr>
          <p:cNvPr id="8" name="テキスト ボックス 3"/>
          <p:cNvSpPr txBox="1"/>
          <p:nvPr/>
        </p:nvSpPr>
        <p:spPr>
          <a:xfrm>
            <a:off x="3937299" y="3150263"/>
            <a:ext cx="1269402" cy="251057"/>
          </a:xfrm>
          <a:prstGeom prst="rect">
            <a:avLst/>
          </a:prstGeom>
          <a:solidFill>
            <a:schemeClr val="lt1"/>
          </a:solidFill>
          <a:ln w="9525" cmpd="sng">
            <a:solidFill>
              <a:sysClr val="windowText" lastClr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825" dirty="0"/>
              <a:t>正常</a:t>
            </a:r>
            <a:r>
              <a:rPr lang="ja-JP" altLang="en-US" sz="825" dirty="0" smtClean="0"/>
              <a:t>データ</a:t>
            </a:r>
            <a:r>
              <a:rPr lang="ja-JP" altLang="en-US" sz="825" dirty="0"/>
              <a:t>登録</a:t>
            </a:r>
            <a:endParaRPr lang="ja-JP" altLang="en-US" sz="825" dirty="0"/>
          </a:p>
        </p:txBody>
      </p:sp>
      <p:sp>
        <p:nvSpPr>
          <p:cNvPr id="9" name="正方形/長方形 8"/>
          <p:cNvSpPr/>
          <p:nvPr/>
        </p:nvSpPr>
        <p:spPr>
          <a:xfrm>
            <a:off x="3008602" y="2737347"/>
            <a:ext cx="3130706" cy="18216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825" dirty="0">
                <a:solidFill>
                  <a:sysClr val="windowText" lastClr="000000"/>
                </a:solidFill>
              </a:rPr>
              <a:t>DL </a:t>
            </a:r>
            <a:r>
              <a:rPr lang="en-US" altLang="ja-JP" sz="825" dirty="0" err="1">
                <a:solidFill>
                  <a:sysClr val="windowText" lastClr="000000"/>
                </a:solidFill>
              </a:rPr>
              <a:t>SoundValid</a:t>
            </a:r>
            <a:r>
              <a:rPr lang="en-US" altLang="ja-JP" sz="825" dirty="0">
                <a:solidFill>
                  <a:sysClr val="windowText" lastClr="000000"/>
                </a:solidFill>
              </a:rPr>
              <a:t>  - </a:t>
            </a:r>
            <a:r>
              <a:rPr lang="ja-JP" altLang="en-US" sz="825" dirty="0" smtClean="0">
                <a:solidFill>
                  <a:sysClr val="windowText" lastClr="000000"/>
                </a:solidFill>
              </a:rPr>
              <a:t>メイン画面 </a:t>
            </a:r>
            <a:r>
              <a:rPr lang="en-US" altLang="ja-JP" sz="825" dirty="0" smtClean="0">
                <a:solidFill>
                  <a:sysClr val="windowText" lastClr="000000"/>
                </a:solidFill>
              </a:rPr>
              <a:t>- </a:t>
            </a:r>
            <a:endParaRPr lang="ja-JP" altLang="en-US" sz="825" dirty="0">
              <a:solidFill>
                <a:sysClr val="windowText" lastClr="000000"/>
              </a:solidFill>
            </a:endParaRPr>
          </a:p>
        </p:txBody>
      </p:sp>
      <p:sp>
        <p:nvSpPr>
          <p:cNvPr id="10" name="乗算 9"/>
          <p:cNvSpPr/>
          <p:nvPr/>
        </p:nvSpPr>
        <p:spPr>
          <a:xfrm>
            <a:off x="5970461" y="2759881"/>
            <a:ext cx="137094" cy="13709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5845127" y="2795667"/>
            <a:ext cx="68547" cy="6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13" name="直線コネクタ 12"/>
          <p:cNvCxnSpPr/>
          <p:nvPr/>
        </p:nvCxnSpPr>
        <p:spPr>
          <a:xfrm>
            <a:off x="5684063" y="2828428"/>
            <a:ext cx="6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2"/>
          <p:cNvSpPr txBox="1"/>
          <p:nvPr/>
        </p:nvSpPr>
        <p:spPr>
          <a:xfrm>
            <a:off x="3937299" y="3541981"/>
            <a:ext cx="1269402" cy="251057"/>
          </a:xfrm>
          <a:prstGeom prst="rect">
            <a:avLst/>
          </a:prstGeom>
          <a:solidFill>
            <a:schemeClr val="lt1"/>
          </a:solidFill>
          <a:ln w="9525" cmpd="sng">
            <a:solidFill>
              <a:sysClr val="windowText" lastClr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825" dirty="0" smtClean="0"/>
              <a:t>手動分析</a:t>
            </a:r>
            <a:endParaRPr lang="ja-JP" altLang="en-US" sz="825" dirty="0"/>
          </a:p>
        </p:txBody>
      </p:sp>
      <p:sp>
        <p:nvSpPr>
          <p:cNvPr id="16" name="正方形/長方形 15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メイン画面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03899" y="1797299"/>
            <a:ext cx="3136203" cy="3263403"/>
            <a:chOff x="3008602" y="2737347"/>
            <a:chExt cx="3136203" cy="3263403"/>
          </a:xfrm>
        </p:grpSpPr>
        <p:sp>
          <p:nvSpPr>
            <p:cNvPr id="15" name="正方形/長方形 14"/>
            <p:cNvSpPr/>
            <p:nvPr/>
          </p:nvSpPr>
          <p:spPr>
            <a:xfrm>
              <a:off x="3010189" y="2737347"/>
              <a:ext cx="3134616" cy="3263403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ja-JP" altLang="en-US" sz="825" dirty="0"/>
            </a:p>
          </p:txBody>
        </p:sp>
        <p:sp>
          <p:nvSpPr>
            <p:cNvPr id="16" name="テキスト ボックス 2"/>
            <p:cNvSpPr txBox="1"/>
            <p:nvPr/>
          </p:nvSpPr>
          <p:spPr>
            <a:xfrm>
              <a:off x="3162300" y="3159125"/>
              <a:ext cx="2813780" cy="2594817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ja-JP" altLang="en-US" sz="825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008602" y="2737347"/>
              <a:ext cx="3130706" cy="182162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ja-JP" sz="825" dirty="0">
                  <a:solidFill>
                    <a:sysClr val="windowText" lastClr="000000"/>
                  </a:solidFill>
                </a:rPr>
                <a:t>DL </a:t>
              </a:r>
              <a:r>
                <a:rPr lang="en-US" altLang="ja-JP" sz="825" dirty="0" err="1">
                  <a:solidFill>
                    <a:sysClr val="windowText" lastClr="000000"/>
                  </a:solidFill>
                </a:rPr>
                <a:t>SoundValid</a:t>
              </a:r>
              <a:r>
                <a:rPr lang="en-US" altLang="ja-JP" sz="825" dirty="0">
                  <a:solidFill>
                    <a:sysClr val="windowText" lastClr="000000"/>
                  </a:solidFill>
                </a:rPr>
                <a:t>  - </a:t>
              </a:r>
              <a:r>
                <a:rPr lang="ja-JP" altLang="en-US" sz="825" dirty="0" smtClean="0">
                  <a:solidFill>
                    <a:sysClr val="windowText" lastClr="000000"/>
                  </a:solidFill>
                </a:rPr>
                <a:t>メンテナンス</a:t>
              </a:r>
              <a:r>
                <a:rPr lang="ja-JP" altLang="en-US" sz="825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ja-JP" sz="825" dirty="0" smtClean="0">
                  <a:solidFill>
                    <a:sysClr val="windowText" lastClr="000000"/>
                  </a:solidFill>
                </a:rPr>
                <a:t>-</a:t>
              </a:r>
              <a:endParaRPr lang="ja-JP" altLang="en-US" sz="825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乗算 18"/>
            <p:cNvSpPr/>
            <p:nvPr/>
          </p:nvSpPr>
          <p:spPr>
            <a:xfrm>
              <a:off x="5970461" y="2759881"/>
              <a:ext cx="137094" cy="137094"/>
            </a:xfrm>
            <a:prstGeom prst="mathMultipl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845127" y="2795667"/>
              <a:ext cx="68547" cy="68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350"/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5684063" y="2828428"/>
              <a:ext cx="630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正方形/長方形 1"/>
            <p:cNvSpPr/>
            <p:nvPr/>
          </p:nvSpPr>
          <p:spPr>
            <a:xfrm>
              <a:off x="3162300" y="3013075"/>
              <a:ext cx="491067" cy="14605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</a:rPr>
                <a:t>ログ表示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653367" y="3013075"/>
              <a:ext cx="567266" cy="146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 smtClean="0">
                  <a:solidFill>
                    <a:schemeClr val="tx1"/>
                  </a:solidFill>
                </a:rPr>
                <a:t>測定局</a:t>
              </a:r>
              <a:r>
                <a:rPr lang="ja-JP" altLang="en-US" sz="600" dirty="0">
                  <a:solidFill>
                    <a:schemeClr val="tx1"/>
                  </a:solidFill>
                </a:rPr>
                <a:t>設定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220633" y="3013075"/>
              <a:ext cx="569384" cy="146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</a:rPr>
                <a:t>プロパティ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21567" y="3213100"/>
              <a:ext cx="548217" cy="146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 dirty="0" smtClean="0">
                  <a:solidFill>
                    <a:schemeClr val="tx1"/>
                  </a:solidFill>
                </a:rPr>
                <a:t>2023/11/17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829051" y="3213100"/>
              <a:ext cx="960966" cy="146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600" dirty="0" smtClean="0">
                  <a:solidFill>
                    <a:schemeClr val="tx1"/>
                  </a:solidFill>
                </a:rPr>
                <a:t>ID: </a:t>
              </a:r>
              <a:r>
                <a:rPr kumimoji="1" lang="ja-JP" altLang="en-US" sz="600" dirty="0" smtClean="0">
                  <a:solidFill>
                    <a:schemeClr val="tx1"/>
                  </a:solidFill>
                </a:rPr>
                <a:t>測定局名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正方形/長方形 29"/>
          <p:cNvSpPr/>
          <p:nvPr/>
        </p:nvSpPr>
        <p:spPr>
          <a:xfrm>
            <a:off x="4785314" y="2273052"/>
            <a:ext cx="152111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▽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572608" y="2448736"/>
            <a:ext cx="152111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</a:rPr>
              <a:t>▷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51019" y="2448736"/>
            <a:ext cx="152111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◁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216864" y="2624420"/>
            <a:ext cx="2692107" cy="2134905"/>
          </a:xfrm>
          <a:prstGeom prst="rect">
            <a:avLst/>
          </a:prstGeom>
          <a:solidFill>
            <a:schemeClr val="bg1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25" dirty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5807075" y="2624420"/>
            <a:ext cx="0" cy="2125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827575" y="2647950"/>
            <a:ext cx="60325" cy="33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507097" y="4855435"/>
            <a:ext cx="5693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メンテナンス画面　</a:t>
            </a:r>
            <a:r>
              <a:rPr lang="ja-JP" altLang="en-US" dirty="0" smtClean="0">
                <a:solidFill>
                  <a:schemeClr val="tx1"/>
                </a:solidFill>
              </a:rPr>
              <a:t>ログ表示画面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2"/>
          <p:cNvSpPr txBox="1"/>
          <p:nvPr/>
        </p:nvSpPr>
        <p:spPr>
          <a:xfrm>
            <a:off x="3157597" y="2361146"/>
            <a:ext cx="2918884" cy="2431568"/>
          </a:xfrm>
          <a:prstGeom prst="rect">
            <a:avLst/>
          </a:prstGeom>
          <a:solidFill>
            <a:schemeClr val="lt1"/>
          </a:solidFill>
          <a:ln w="9525" cmpd="sng">
            <a:solidFill>
              <a:sysClr val="windowText" lastClr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25" dirty="0"/>
          </a:p>
        </p:txBody>
      </p:sp>
      <p:sp>
        <p:nvSpPr>
          <p:cNvPr id="15" name="正方形/長方形 14"/>
          <p:cNvSpPr/>
          <p:nvPr/>
        </p:nvSpPr>
        <p:spPr>
          <a:xfrm>
            <a:off x="3005485" y="1797299"/>
            <a:ext cx="3134616" cy="326340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25" dirty="0"/>
          </a:p>
        </p:txBody>
      </p:sp>
      <p:sp>
        <p:nvSpPr>
          <p:cNvPr id="18" name="正方形/長方形 17"/>
          <p:cNvSpPr/>
          <p:nvPr/>
        </p:nvSpPr>
        <p:spPr>
          <a:xfrm>
            <a:off x="3003898" y="1797299"/>
            <a:ext cx="3136203" cy="18216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825" dirty="0">
                <a:solidFill>
                  <a:sysClr val="windowText" lastClr="000000"/>
                </a:solidFill>
              </a:rPr>
              <a:t>DL </a:t>
            </a:r>
            <a:r>
              <a:rPr lang="en-US" altLang="ja-JP" sz="825" dirty="0" err="1">
                <a:solidFill>
                  <a:sysClr val="windowText" lastClr="000000"/>
                </a:solidFill>
              </a:rPr>
              <a:t>SoundValid</a:t>
            </a:r>
            <a:r>
              <a:rPr lang="en-US" altLang="ja-JP" sz="825" dirty="0">
                <a:solidFill>
                  <a:sysClr val="windowText" lastClr="000000"/>
                </a:solidFill>
              </a:rPr>
              <a:t>  - </a:t>
            </a:r>
            <a:r>
              <a:rPr lang="ja-JP" altLang="en-US" sz="825" dirty="0" smtClean="0">
                <a:solidFill>
                  <a:sysClr val="windowText" lastClr="000000"/>
                </a:solidFill>
              </a:rPr>
              <a:t>メンテナンス</a:t>
            </a:r>
            <a:r>
              <a:rPr lang="ja-JP" altLang="en-US" sz="825" dirty="0">
                <a:solidFill>
                  <a:sysClr val="windowText" lastClr="000000"/>
                </a:solidFill>
              </a:rPr>
              <a:t> </a:t>
            </a:r>
            <a:r>
              <a:rPr lang="en-US" altLang="ja-JP" sz="825" dirty="0" smtClean="0">
                <a:solidFill>
                  <a:sysClr val="windowText" lastClr="000000"/>
                </a:solidFill>
              </a:rPr>
              <a:t>-</a:t>
            </a:r>
            <a:endParaRPr lang="ja-JP" altLang="en-US" sz="825" dirty="0">
              <a:solidFill>
                <a:sysClr val="windowText" lastClr="000000"/>
              </a:solidFill>
            </a:endParaRPr>
          </a:p>
        </p:txBody>
      </p:sp>
      <p:sp>
        <p:nvSpPr>
          <p:cNvPr id="19" name="乗算 18"/>
          <p:cNvSpPr/>
          <p:nvPr/>
        </p:nvSpPr>
        <p:spPr>
          <a:xfrm>
            <a:off x="5965758" y="1819833"/>
            <a:ext cx="137094" cy="13709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20" name="正方形/長方形 19"/>
          <p:cNvSpPr/>
          <p:nvPr/>
        </p:nvSpPr>
        <p:spPr>
          <a:xfrm>
            <a:off x="5840424" y="1855619"/>
            <a:ext cx="68547" cy="6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21" name="直線コネクタ 20"/>
          <p:cNvCxnSpPr/>
          <p:nvPr/>
        </p:nvCxnSpPr>
        <p:spPr>
          <a:xfrm>
            <a:off x="5679360" y="1888380"/>
            <a:ext cx="6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3157597" y="2073027"/>
            <a:ext cx="491067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</a:rPr>
              <a:t>ログ表示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48664" y="2073027"/>
            <a:ext cx="567266" cy="1460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</a:rPr>
              <a:t>測定局</a:t>
            </a:r>
            <a:r>
              <a:rPr lang="ja-JP" altLang="en-US" sz="600" dirty="0">
                <a:solidFill>
                  <a:schemeClr val="tx1"/>
                </a:solidFill>
              </a:rPr>
              <a:t>設定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215930" y="2073027"/>
            <a:ext cx="5693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プロパティ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157597" y="2218600"/>
            <a:ext cx="29188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dirty="0" smtClean="0">
                <a:solidFill>
                  <a:schemeClr val="tx1"/>
                </a:solidFill>
              </a:rPr>
              <a:t>◁ </a:t>
            </a:r>
            <a:r>
              <a:rPr kumimoji="1" lang="en-US" altLang="ja-JP" sz="600" dirty="0" smtClean="0">
                <a:solidFill>
                  <a:schemeClr val="tx1"/>
                </a:solidFill>
              </a:rPr>
              <a:t>| 1</a:t>
            </a:r>
            <a:r>
              <a:rPr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 smtClean="0">
                <a:solidFill>
                  <a:schemeClr val="tx1"/>
                </a:solidFill>
              </a:rPr>
              <a:t>/ 1| </a:t>
            </a:r>
            <a:r>
              <a:rPr kumimoji="1" lang="ja-JP" altLang="en-US" sz="600" dirty="0" smtClean="0">
                <a:solidFill>
                  <a:schemeClr val="tx1"/>
                </a:solidFill>
              </a:rPr>
              <a:t>▷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507097" y="4855435"/>
            <a:ext cx="5693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39846" y="4592583"/>
            <a:ext cx="5693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適用する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3157597" y="2502979"/>
            <a:ext cx="2584766" cy="2031325"/>
            <a:chOff x="3157597" y="2401728"/>
            <a:chExt cx="2584766" cy="203132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3157597" y="2401728"/>
              <a:ext cx="138477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 smtClean="0"/>
                <a:t>測定局</a:t>
              </a:r>
              <a:r>
                <a:rPr kumimoji="1" lang="en-US" altLang="ja-JP" sz="700" dirty="0" smtClean="0"/>
                <a:t>ID</a:t>
              </a:r>
            </a:p>
            <a:p>
              <a:endParaRPr lang="en-US" altLang="ja-JP" sz="700" dirty="0"/>
            </a:p>
            <a:p>
              <a:r>
                <a:rPr lang="ja-JP" altLang="en-US" sz="700" dirty="0" smtClean="0"/>
                <a:t>測定局名</a:t>
              </a:r>
              <a:endParaRPr lang="en-US" altLang="ja-JP" sz="700" dirty="0" smtClean="0"/>
            </a:p>
            <a:p>
              <a:endParaRPr lang="en-US" altLang="ja-JP" sz="700" dirty="0" smtClean="0"/>
            </a:p>
            <a:p>
              <a:r>
                <a:rPr kumimoji="1" lang="ja-JP" altLang="en-US" sz="700" dirty="0" smtClean="0"/>
                <a:t>分析を実行する　</a:t>
              </a:r>
              <a:endParaRPr lang="en-US" altLang="ja-JP" sz="700" dirty="0" smtClean="0"/>
            </a:p>
            <a:p>
              <a:endParaRPr kumimoji="1" lang="en-US" altLang="ja-JP" sz="700" dirty="0"/>
            </a:p>
            <a:p>
              <a:r>
                <a:rPr lang="ja-JP" altLang="en-US" sz="700" dirty="0" smtClean="0"/>
                <a:t>騒音計校正時刻</a:t>
              </a:r>
              <a:endParaRPr lang="en-US" altLang="ja-JP" sz="700" dirty="0" smtClean="0"/>
            </a:p>
            <a:p>
              <a:endParaRPr kumimoji="1" lang="en-US" altLang="ja-JP" sz="700" dirty="0"/>
            </a:p>
            <a:p>
              <a:r>
                <a:rPr lang="ja-JP" altLang="en-US" sz="700" dirty="0"/>
                <a:t>異常</a:t>
              </a:r>
              <a:r>
                <a:rPr lang="ja-JP" altLang="en-US" sz="700" dirty="0" smtClean="0"/>
                <a:t>検知 分析対象周波数</a:t>
              </a:r>
              <a:endParaRPr lang="en-US" altLang="ja-JP" sz="700" dirty="0" smtClean="0"/>
            </a:p>
            <a:p>
              <a:endParaRPr kumimoji="1" lang="en-US" altLang="ja-JP" sz="700" dirty="0"/>
            </a:p>
            <a:p>
              <a:r>
                <a:rPr kumimoji="1" lang="ja-JP" altLang="en-US" sz="700" dirty="0" smtClean="0"/>
                <a:t>異常検知 許容差</a:t>
              </a:r>
              <a:endParaRPr kumimoji="1" lang="en-US" altLang="ja-JP" sz="700" dirty="0" smtClean="0"/>
            </a:p>
            <a:p>
              <a:endParaRPr lang="en-US" altLang="ja-JP" sz="700" dirty="0"/>
            </a:p>
            <a:p>
              <a:r>
                <a:rPr kumimoji="1" lang="ja-JP" altLang="en-US" sz="700" dirty="0" smtClean="0"/>
                <a:t>感度チェック 分析対象周波数</a:t>
              </a:r>
              <a:endParaRPr kumimoji="1" lang="en-US" altLang="ja-JP" sz="700" dirty="0" smtClean="0"/>
            </a:p>
            <a:p>
              <a:endParaRPr lang="en-US" altLang="ja-JP" sz="700" dirty="0"/>
            </a:p>
            <a:p>
              <a:r>
                <a:rPr kumimoji="1" lang="ja-JP" altLang="en-US" sz="700" dirty="0" smtClean="0"/>
                <a:t>感度チェック 許容差</a:t>
              </a:r>
              <a:endParaRPr kumimoji="1" lang="en-US" altLang="ja-JP" sz="700" dirty="0" smtClean="0"/>
            </a:p>
            <a:p>
              <a:endParaRPr lang="en-US" altLang="ja-JP" sz="700" dirty="0"/>
            </a:p>
            <a:p>
              <a:r>
                <a:rPr lang="ja-JP" altLang="en-US" sz="700" dirty="0" smtClean="0"/>
                <a:t>感度チェックピーク</a:t>
              </a:r>
              <a:endParaRPr lang="en-US" altLang="ja-JP" sz="700" dirty="0"/>
            </a:p>
            <a:p>
              <a:r>
                <a:rPr lang="ja-JP" altLang="en-US" sz="700" dirty="0" smtClean="0"/>
                <a:t>レベルのパーセンタイル</a:t>
              </a:r>
              <a:endParaRPr kumimoji="1" lang="en-US" altLang="ja-JP" sz="7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71999" y="2410397"/>
              <a:ext cx="1170364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tx1"/>
                  </a:solidFill>
                </a:rPr>
                <a:t>CH53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571999" y="2619127"/>
              <a:ext cx="1170364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700" dirty="0" smtClean="0">
                  <a:solidFill>
                    <a:schemeClr val="tx1"/>
                  </a:solidFill>
                </a:rPr>
                <a:t>富岡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571999" y="3049393"/>
              <a:ext cx="1170364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tx1"/>
                  </a:solidFill>
                </a:rPr>
                <a:t>2023/11/17 : 12:00:00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571999" y="3702038"/>
              <a:ext cx="1170364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250,500,1000,2000,4000</a:t>
              </a:r>
              <a:endParaRPr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571999" y="3257695"/>
              <a:ext cx="1170364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250,500,1000,2000,4000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569531" y="3479659"/>
              <a:ext cx="1170364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1.0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569531" y="3917943"/>
              <a:ext cx="1170364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tx1"/>
                  </a:solidFill>
                </a:rPr>
                <a:t>0.5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4569531" y="4158991"/>
              <a:ext cx="1170364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tx1"/>
                  </a:solidFill>
                </a:rPr>
                <a:t>0.1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500622" y="2819998"/>
              <a:ext cx="2728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800" dirty="0" smtClean="0"/>
                <a:t>☑</a:t>
              </a:r>
              <a:endParaRPr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587784" y="3701623"/>
              <a:ext cx="152111" cy="1632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▽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587784" y="3255693"/>
              <a:ext cx="152111" cy="1632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▽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正方形/長方形 57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メンテナンス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測定局設定画面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005485" y="1797299"/>
            <a:ext cx="3134616" cy="326340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25" dirty="0"/>
          </a:p>
        </p:txBody>
      </p:sp>
      <p:sp>
        <p:nvSpPr>
          <p:cNvPr id="18" name="正方形/長方形 17"/>
          <p:cNvSpPr/>
          <p:nvPr/>
        </p:nvSpPr>
        <p:spPr>
          <a:xfrm>
            <a:off x="3003898" y="1797299"/>
            <a:ext cx="3136203" cy="18216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825" dirty="0">
                <a:solidFill>
                  <a:sysClr val="windowText" lastClr="000000"/>
                </a:solidFill>
              </a:rPr>
              <a:t>DL </a:t>
            </a:r>
            <a:r>
              <a:rPr lang="en-US" altLang="ja-JP" sz="825" dirty="0" err="1">
                <a:solidFill>
                  <a:sysClr val="windowText" lastClr="000000"/>
                </a:solidFill>
              </a:rPr>
              <a:t>SoundValid</a:t>
            </a:r>
            <a:r>
              <a:rPr lang="en-US" altLang="ja-JP" sz="825" dirty="0">
                <a:solidFill>
                  <a:sysClr val="windowText" lastClr="000000"/>
                </a:solidFill>
              </a:rPr>
              <a:t>  - </a:t>
            </a:r>
            <a:r>
              <a:rPr lang="ja-JP" altLang="en-US" sz="825" dirty="0" smtClean="0">
                <a:solidFill>
                  <a:sysClr val="windowText" lastClr="000000"/>
                </a:solidFill>
              </a:rPr>
              <a:t>メンテナンス</a:t>
            </a:r>
            <a:r>
              <a:rPr lang="ja-JP" altLang="en-US" sz="825" dirty="0">
                <a:solidFill>
                  <a:sysClr val="windowText" lastClr="000000"/>
                </a:solidFill>
              </a:rPr>
              <a:t> </a:t>
            </a:r>
            <a:r>
              <a:rPr lang="en-US" altLang="ja-JP" sz="825" dirty="0" smtClean="0">
                <a:solidFill>
                  <a:sysClr val="windowText" lastClr="000000"/>
                </a:solidFill>
              </a:rPr>
              <a:t>-</a:t>
            </a:r>
            <a:endParaRPr lang="ja-JP" altLang="en-US" sz="825" dirty="0">
              <a:solidFill>
                <a:sysClr val="windowText" lastClr="000000"/>
              </a:solidFill>
            </a:endParaRPr>
          </a:p>
        </p:txBody>
      </p:sp>
      <p:sp>
        <p:nvSpPr>
          <p:cNvPr id="19" name="乗算 18"/>
          <p:cNvSpPr/>
          <p:nvPr/>
        </p:nvSpPr>
        <p:spPr>
          <a:xfrm>
            <a:off x="5965758" y="1819833"/>
            <a:ext cx="137094" cy="13709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20" name="正方形/長方形 19"/>
          <p:cNvSpPr/>
          <p:nvPr/>
        </p:nvSpPr>
        <p:spPr>
          <a:xfrm>
            <a:off x="5840424" y="1855619"/>
            <a:ext cx="68547" cy="6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21" name="直線コネクタ 20"/>
          <p:cNvCxnSpPr/>
          <p:nvPr/>
        </p:nvCxnSpPr>
        <p:spPr>
          <a:xfrm>
            <a:off x="5679360" y="1888380"/>
            <a:ext cx="6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3157597" y="2073027"/>
            <a:ext cx="491067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</a:rPr>
              <a:t>ログ表示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48664" y="2073027"/>
            <a:ext cx="567266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</a:rPr>
              <a:t>測定局</a:t>
            </a:r>
            <a:r>
              <a:rPr lang="ja-JP" altLang="en-US" sz="600" dirty="0">
                <a:solidFill>
                  <a:schemeClr val="tx1"/>
                </a:solidFill>
              </a:rPr>
              <a:t>設定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215930" y="2073027"/>
            <a:ext cx="569384" cy="1460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プロパティ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507097" y="4855435"/>
            <a:ext cx="5693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39846" y="4592583"/>
            <a:ext cx="5693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適用する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3157596" y="2459191"/>
            <a:ext cx="2779652" cy="846386"/>
            <a:chOff x="3157597" y="2312643"/>
            <a:chExt cx="2779652" cy="846386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3157597" y="2312643"/>
              <a:ext cx="138477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 smtClean="0"/>
                <a:t>実音データ格納場所</a:t>
              </a:r>
              <a:endParaRPr kumimoji="1" lang="en-US" altLang="ja-JP" sz="700" dirty="0" smtClean="0"/>
            </a:p>
            <a:p>
              <a:endParaRPr lang="en-US" altLang="ja-JP" sz="700" dirty="0"/>
            </a:p>
            <a:p>
              <a:r>
                <a:rPr lang="ja-JP" altLang="en-US" sz="700" dirty="0" smtClean="0"/>
                <a:t>ログファイル格納場所</a:t>
              </a:r>
              <a:endParaRPr lang="en-US" altLang="ja-JP" sz="700" dirty="0" smtClean="0"/>
            </a:p>
            <a:p>
              <a:endParaRPr lang="en-US" altLang="ja-JP" sz="700" dirty="0" smtClean="0"/>
            </a:p>
            <a:p>
              <a:r>
                <a:rPr lang="ja-JP" altLang="en-US" sz="700" dirty="0" smtClean="0"/>
                <a:t>分析結果保存場所</a:t>
              </a:r>
              <a:endParaRPr lang="en-US" altLang="ja-JP" sz="700" dirty="0" smtClean="0"/>
            </a:p>
            <a:p>
              <a:endParaRPr lang="en-US" altLang="ja-JP" sz="700" dirty="0"/>
            </a:p>
            <a:p>
              <a:r>
                <a:rPr lang="ja-JP" altLang="en-US" sz="700" dirty="0" smtClean="0"/>
                <a:t>分析結果画像を保存する</a:t>
              </a:r>
              <a:endParaRPr lang="en-US" altLang="ja-JP" sz="700" dirty="0" smtClean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71998" y="2321312"/>
              <a:ext cx="1365251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\&lt;</a:t>
              </a:r>
              <a:r>
                <a:rPr lang="en-US" altLang="ja-JP" sz="700" dirty="0">
                  <a:solidFill>
                    <a:schemeClr val="tx1"/>
                  </a:solidFill>
                </a:rPr>
                <a:t>system</a:t>
              </a:r>
              <a:r>
                <a:rPr lang="en-US" altLang="ja-JP" sz="700" dirty="0" smtClean="0">
                  <a:solidFill>
                    <a:schemeClr val="tx1"/>
                  </a:solidFill>
                </a:rPr>
                <a:t>&gt;\&lt;</a:t>
              </a:r>
              <a:r>
                <a:rPr lang="en-US" altLang="ja-JP" sz="700" dirty="0">
                  <a:solidFill>
                    <a:schemeClr val="tx1"/>
                  </a:solidFill>
                </a:rPr>
                <a:t>airport</a:t>
              </a:r>
              <a:r>
                <a:rPr lang="en-US" altLang="ja-JP" sz="700" dirty="0" smtClean="0">
                  <a:solidFill>
                    <a:schemeClr val="tx1"/>
                  </a:solidFill>
                </a:rPr>
                <a:t>&gt;\WAVE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571999" y="2530042"/>
              <a:ext cx="1365250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600" dirty="0" smtClean="0">
                  <a:solidFill>
                    <a:schemeClr val="tx1"/>
                  </a:solidFill>
                </a:rPr>
                <a:t>\&lt;</a:t>
              </a:r>
              <a:r>
                <a:rPr lang="en-US" altLang="ja-JP" sz="600" dirty="0">
                  <a:solidFill>
                    <a:schemeClr val="tx1"/>
                  </a:solidFill>
                </a:rPr>
                <a:t>system</a:t>
              </a:r>
              <a:r>
                <a:rPr lang="en-US" altLang="ja-JP" sz="600" dirty="0" smtClean="0">
                  <a:solidFill>
                    <a:schemeClr val="tx1"/>
                  </a:solidFill>
                </a:rPr>
                <a:t>&gt;\Program1\</a:t>
              </a:r>
              <a:r>
                <a:rPr lang="en-US" altLang="ja-JP" sz="600" dirty="0" err="1" smtClean="0">
                  <a:solidFill>
                    <a:schemeClr val="tx1"/>
                  </a:solidFill>
                </a:rPr>
                <a:t>soundvalid</a:t>
              </a:r>
              <a:r>
                <a:rPr lang="en-US" altLang="ja-JP" sz="600" dirty="0" smtClean="0">
                  <a:solidFill>
                    <a:schemeClr val="tx1"/>
                  </a:solidFill>
                </a:rPr>
                <a:t>\log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69531" y="2741892"/>
              <a:ext cx="1367718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\&lt;</a:t>
              </a:r>
              <a:r>
                <a:rPr lang="en-US" altLang="ja-JP" sz="700" dirty="0">
                  <a:solidFill>
                    <a:schemeClr val="tx1"/>
                  </a:solidFill>
                </a:rPr>
                <a:t>system</a:t>
              </a:r>
              <a:r>
                <a:rPr lang="en-US" altLang="ja-JP" sz="700" dirty="0" smtClean="0">
                  <a:solidFill>
                    <a:schemeClr val="tx1"/>
                  </a:solidFill>
                </a:rPr>
                <a:t>&gt;\&lt;</a:t>
              </a:r>
              <a:r>
                <a:rPr lang="en-US" altLang="ja-JP" sz="700" dirty="0">
                  <a:solidFill>
                    <a:schemeClr val="tx1"/>
                  </a:solidFill>
                </a:rPr>
                <a:t>airport</a:t>
              </a:r>
              <a:r>
                <a:rPr lang="en-US" altLang="ja-JP" sz="700" dirty="0" smtClean="0">
                  <a:solidFill>
                    <a:schemeClr val="tx1"/>
                  </a:solidFill>
                </a:rPr>
                <a:t>&gt;\</a:t>
              </a:r>
              <a:r>
                <a:rPr lang="en-US" altLang="ja-JP" sz="700" dirty="0">
                  <a:solidFill>
                    <a:schemeClr val="tx1"/>
                  </a:solidFill>
                </a:rPr>
                <a:t>DATA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テキスト ボックス 2"/>
          <p:cNvSpPr txBox="1"/>
          <p:nvPr/>
        </p:nvSpPr>
        <p:spPr>
          <a:xfrm>
            <a:off x="3155212" y="2364651"/>
            <a:ext cx="2921269" cy="2431568"/>
          </a:xfrm>
          <a:prstGeom prst="rect">
            <a:avLst/>
          </a:prstGeom>
          <a:noFill/>
          <a:ln w="9525" cmpd="sng">
            <a:solidFill>
              <a:sysClr val="windowText" lastClr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25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3155732" y="3422379"/>
            <a:ext cx="2827595" cy="1062016"/>
            <a:chOff x="3157596" y="3376037"/>
            <a:chExt cx="2827595" cy="1062016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3157596" y="3572568"/>
              <a:ext cx="138477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/>
                <a:t>自動分析開始日</a:t>
              </a:r>
              <a:endParaRPr lang="en-US" altLang="ja-JP" sz="700" dirty="0" smtClean="0"/>
            </a:p>
            <a:p>
              <a:endParaRPr lang="en-US" altLang="ja-JP" sz="700" dirty="0"/>
            </a:p>
            <a:p>
              <a:r>
                <a:rPr lang="ja-JP" altLang="en-US" sz="700" dirty="0"/>
                <a:t>信頼度</a:t>
              </a:r>
              <a:endParaRPr lang="en-US" altLang="ja-JP" sz="700" dirty="0" smtClean="0"/>
            </a:p>
            <a:p>
              <a:endParaRPr lang="en-US" altLang="ja-JP" sz="700" dirty="0"/>
            </a:p>
            <a:p>
              <a:r>
                <a:rPr lang="ja-JP" altLang="en-US" sz="700" dirty="0"/>
                <a:t>必要</a:t>
              </a:r>
              <a:r>
                <a:rPr lang="ja-JP" altLang="en-US" sz="700" dirty="0" smtClean="0"/>
                <a:t>サンプルサイズ</a:t>
              </a:r>
              <a:endParaRPr lang="en-US" altLang="ja-JP" sz="700" dirty="0" smtClean="0"/>
            </a:p>
            <a:p>
              <a:endParaRPr lang="en-US" altLang="ja-JP" sz="700" dirty="0" smtClean="0"/>
            </a:p>
            <a:p>
              <a:r>
                <a:rPr lang="ja-JP" altLang="en-US" sz="700" dirty="0" smtClean="0"/>
                <a:t>データ再サンプリング限度</a:t>
              </a:r>
              <a:endParaRPr lang="en-US" altLang="ja-JP" sz="700" dirty="0" smtClean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571997" y="3581237"/>
              <a:ext cx="808493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571998" y="3789967"/>
              <a:ext cx="1365250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0.95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569530" y="4001817"/>
              <a:ext cx="1367718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30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569530" y="4217088"/>
              <a:ext cx="1367718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0.5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3223682" y="3376037"/>
              <a:ext cx="2743940" cy="1062016"/>
              <a:chOff x="3223682" y="3376037"/>
              <a:chExt cx="2743940" cy="1062016"/>
            </a:xfrm>
          </p:grpSpPr>
          <p:sp>
            <p:nvSpPr>
              <p:cNvPr id="31" name="正方形/長方形 30"/>
              <p:cNvSpPr/>
              <p:nvPr/>
            </p:nvSpPr>
            <p:spPr>
              <a:xfrm>
                <a:off x="3223682" y="3376037"/>
                <a:ext cx="823854" cy="14605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700" dirty="0" smtClean="0">
                    <a:solidFill>
                      <a:schemeClr val="tx1"/>
                    </a:solidFill>
                  </a:rPr>
                  <a:t>異常検知設定</a:t>
                </a:r>
                <a:endParaRPr kumimoji="1" lang="ja-JP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テキスト ボックス 2"/>
              <p:cNvSpPr txBox="1"/>
              <p:nvPr/>
            </p:nvSpPr>
            <p:spPr>
              <a:xfrm>
                <a:off x="3225547" y="3522608"/>
                <a:ext cx="2742075" cy="915445"/>
              </a:xfrm>
              <a:prstGeom prst="rect">
                <a:avLst/>
              </a:prstGeom>
              <a:noFill/>
              <a:ln w="9525" cmpd="sng">
                <a:solidFill>
                  <a:sysClr val="windowText" lastClr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ja-JP" altLang="en-US" sz="825" dirty="0"/>
              </a:p>
            </p:txBody>
          </p:sp>
        </p:grpSp>
        <p:sp>
          <p:nvSpPr>
            <p:cNvPr id="4" name="正方形/長方形 3"/>
            <p:cNvSpPr/>
            <p:nvPr/>
          </p:nvSpPr>
          <p:spPr>
            <a:xfrm>
              <a:off x="5390156" y="355918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800" dirty="0" smtClean="0"/>
                <a:t>日前から</a:t>
              </a:r>
              <a:endParaRPr lang="en-US" altLang="ja-JP" sz="800" dirty="0" smtClean="0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157597" y="2218600"/>
            <a:ext cx="29188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dirty="0" smtClean="0">
                <a:solidFill>
                  <a:schemeClr val="tx1"/>
                </a:solidFill>
              </a:rPr>
              <a:t>◁ </a:t>
            </a:r>
            <a:r>
              <a:rPr kumimoji="1" lang="en-US" altLang="ja-JP" sz="600" dirty="0" smtClean="0">
                <a:solidFill>
                  <a:schemeClr val="tx1"/>
                </a:solidFill>
              </a:rPr>
              <a:t>| 1</a:t>
            </a:r>
            <a:r>
              <a:rPr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 dirty="0" smtClean="0">
                <a:solidFill>
                  <a:schemeClr val="tx1"/>
                </a:solidFill>
              </a:rPr>
              <a:t>/ 2| </a:t>
            </a:r>
            <a:r>
              <a:rPr kumimoji="1" lang="ja-JP" altLang="en-US" sz="600" dirty="0" smtClean="0">
                <a:solidFill>
                  <a:schemeClr val="tx1"/>
                </a:solidFill>
              </a:rPr>
              <a:t>▷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480623" y="3090786"/>
            <a:ext cx="2728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/>
              <a:t>☑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メンテナンス画面　プロパティ画面</a:t>
            </a:r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1385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005485" y="1797299"/>
            <a:ext cx="3134616" cy="326340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25" dirty="0"/>
          </a:p>
        </p:txBody>
      </p:sp>
      <p:sp>
        <p:nvSpPr>
          <p:cNvPr id="18" name="正方形/長方形 17"/>
          <p:cNvSpPr/>
          <p:nvPr/>
        </p:nvSpPr>
        <p:spPr>
          <a:xfrm>
            <a:off x="3003898" y="1797299"/>
            <a:ext cx="3136203" cy="182162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825" dirty="0">
                <a:solidFill>
                  <a:sysClr val="windowText" lastClr="000000"/>
                </a:solidFill>
              </a:rPr>
              <a:t>DL </a:t>
            </a:r>
            <a:r>
              <a:rPr lang="en-US" altLang="ja-JP" sz="825" dirty="0" err="1">
                <a:solidFill>
                  <a:sysClr val="windowText" lastClr="000000"/>
                </a:solidFill>
              </a:rPr>
              <a:t>SoundValid</a:t>
            </a:r>
            <a:r>
              <a:rPr lang="en-US" altLang="ja-JP" sz="825" dirty="0">
                <a:solidFill>
                  <a:sysClr val="windowText" lastClr="000000"/>
                </a:solidFill>
              </a:rPr>
              <a:t>  - </a:t>
            </a:r>
            <a:r>
              <a:rPr lang="ja-JP" altLang="en-US" sz="825" dirty="0" smtClean="0">
                <a:solidFill>
                  <a:sysClr val="windowText" lastClr="000000"/>
                </a:solidFill>
              </a:rPr>
              <a:t>メンテナンス</a:t>
            </a:r>
            <a:r>
              <a:rPr lang="ja-JP" altLang="en-US" sz="825" dirty="0">
                <a:solidFill>
                  <a:sysClr val="windowText" lastClr="000000"/>
                </a:solidFill>
              </a:rPr>
              <a:t> </a:t>
            </a:r>
            <a:r>
              <a:rPr lang="en-US" altLang="ja-JP" sz="825" dirty="0" smtClean="0">
                <a:solidFill>
                  <a:sysClr val="windowText" lastClr="000000"/>
                </a:solidFill>
              </a:rPr>
              <a:t>-</a:t>
            </a:r>
            <a:endParaRPr lang="ja-JP" altLang="en-US" sz="825" dirty="0">
              <a:solidFill>
                <a:sysClr val="windowText" lastClr="000000"/>
              </a:solidFill>
            </a:endParaRPr>
          </a:p>
        </p:txBody>
      </p:sp>
      <p:sp>
        <p:nvSpPr>
          <p:cNvPr id="19" name="乗算 18"/>
          <p:cNvSpPr/>
          <p:nvPr/>
        </p:nvSpPr>
        <p:spPr>
          <a:xfrm>
            <a:off x="5965758" y="1819833"/>
            <a:ext cx="137094" cy="13709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20" name="正方形/長方形 19"/>
          <p:cNvSpPr/>
          <p:nvPr/>
        </p:nvSpPr>
        <p:spPr>
          <a:xfrm>
            <a:off x="5840424" y="1855619"/>
            <a:ext cx="68547" cy="68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21" name="直線コネクタ 20"/>
          <p:cNvCxnSpPr/>
          <p:nvPr/>
        </p:nvCxnSpPr>
        <p:spPr>
          <a:xfrm>
            <a:off x="5679360" y="1888380"/>
            <a:ext cx="63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3157597" y="2073027"/>
            <a:ext cx="491067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</a:rPr>
              <a:t>ログ表示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648664" y="2073027"/>
            <a:ext cx="567266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 smtClean="0">
                <a:solidFill>
                  <a:schemeClr val="tx1"/>
                </a:solidFill>
              </a:rPr>
              <a:t>測定局</a:t>
            </a:r>
            <a:r>
              <a:rPr lang="ja-JP" altLang="en-US" sz="600" dirty="0">
                <a:solidFill>
                  <a:schemeClr val="tx1"/>
                </a:solidFill>
              </a:rPr>
              <a:t>設定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215930" y="2073027"/>
            <a:ext cx="569384" cy="1460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プロパティ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507097" y="4855435"/>
            <a:ext cx="5693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39846" y="4592583"/>
            <a:ext cx="5693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>
                <a:solidFill>
                  <a:schemeClr val="tx1"/>
                </a:solidFill>
              </a:rPr>
              <a:t>適用する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157596" y="2510223"/>
            <a:ext cx="2808162" cy="1061495"/>
            <a:chOff x="3157596" y="3099872"/>
            <a:chExt cx="2808162" cy="1061495"/>
          </a:xfrm>
        </p:grpSpPr>
        <p:sp>
          <p:nvSpPr>
            <p:cNvPr id="31" name="正方形/長方形 30"/>
            <p:cNvSpPr/>
            <p:nvPr/>
          </p:nvSpPr>
          <p:spPr>
            <a:xfrm>
              <a:off x="3223682" y="3099872"/>
              <a:ext cx="823854" cy="14605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700" dirty="0" smtClean="0">
                  <a:solidFill>
                    <a:schemeClr val="tx1"/>
                  </a:solidFill>
                </a:rPr>
                <a:t>周波数分析設定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157596" y="3296403"/>
              <a:ext cx="138477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/>
                <a:t>タップ数</a:t>
              </a:r>
              <a:endParaRPr lang="en-US" altLang="ja-JP" sz="700" dirty="0" smtClean="0"/>
            </a:p>
            <a:p>
              <a:endParaRPr lang="en-US" altLang="ja-JP" sz="700" dirty="0"/>
            </a:p>
            <a:p>
              <a:r>
                <a:rPr lang="ja-JP" altLang="en-US" sz="700" dirty="0" smtClean="0"/>
                <a:t>オーバーラップ率</a:t>
              </a:r>
              <a:endParaRPr lang="en-US" altLang="ja-JP" sz="700" dirty="0" smtClean="0"/>
            </a:p>
            <a:p>
              <a:endParaRPr lang="en-US" altLang="ja-JP" sz="700" dirty="0"/>
            </a:p>
            <a:p>
              <a:r>
                <a:rPr lang="ja-JP" altLang="en-US" sz="700" dirty="0" smtClean="0"/>
                <a:t>窓関数</a:t>
              </a:r>
              <a:endParaRPr lang="en-US" altLang="ja-JP" sz="700" dirty="0" smtClean="0"/>
            </a:p>
            <a:p>
              <a:endParaRPr lang="en-US" altLang="ja-JP" sz="700" dirty="0" smtClean="0"/>
            </a:p>
            <a:p>
              <a:r>
                <a:rPr lang="ja-JP" altLang="en-US" sz="700" dirty="0" smtClean="0"/>
                <a:t>平均化時間</a:t>
              </a:r>
              <a:r>
                <a:rPr lang="en-US" altLang="ja-JP" sz="700" dirty="0" smtClean="0"/>
                <a:t>(</a:t>
              </a:r>
              <a:r>
                <a:rPr lang="ja-JP" altLang="en-US" sz="700" dirty="0" smtClean="0"/>
                <a:t>秒</a:t>
              </a:r>
              <a:r>
                <a:rPr lang="en-US" altLang="ja-JP" sz="700" dirty="0" smtClean="0"/>
                <a:t>)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571997" y="3305072"/>
              <a:ext cx="1365251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1024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571998" y="3513802"/>
              <a:ext cx="1365250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0.5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569530" y="3725652"/>
              <a:ext cx="1367718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hamming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569530" y="3940923"/>
              <a:ext cx="1367718" cy="16298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700" dirty="0" smtClean="0">
                  <a:solidFill>
                    <a:schemeClr val="tx1"/>
                  </a:solidFill>
                </a:rPr>
                <a:t>0.1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785137" y="3303368"/>
              <a:ext cx="152111" cy="1632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▽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784825" y="3725364"/>
              <a:ext cx="152111" cy="1632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" dirty="0">
                  <a:solidFill>
                    <a:schemeClr val="tx1"/>
                  </a:solidFill>
                </a:rPr>
                <a:t>▽</a:t>
              </a:r>
              <a:endParaRPr kumimoji="1" lang="ja-JP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0" name="テキスト ボックス 2"/>
            <p:cNvSpPr txBox="1"/>
            <p:nvPr/>
          </p:nvSpPr>
          <p:spPr>
            <a:xfrm>
              <a:off x="3223683" y="3245922"/>
              <a:ext cx="2742075" cy="915445"/>
            </a:xfrm>
            <a:prstGeom prst="rect">
              <a:avLst/>
            </a:prstGeom>
            <a:noFill/>
            <a:ln w="9525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ja-JP" altLang="en-US" sz="825" dirty="0"/>
            </a:p>
          </p:txBody>
        </p:sp>
      </p:grpSp>
      <p:sp>
        <p:nvSpPr>
          <p:cNvPr id="51" name="テキスト ボックス 2"/>
          <p:cNvSpPr txBox="1"/>
          <p:nvPr/>
        </p:nvSpPr>
        <p:spPr>
          <a:xfrm>
            <a:off x="3155212" y="2219077"/>
            <a:ext cx="2921269" cy="2577141"/>
          </a:xfrm>
          <a:prstGeom prst="rect">
            <a:avLst/>
          </a:prstGeom>
          <a:noFill/>
          <a:ln w="9525" cmpd="sng">
            <a:solidFill>
              <a:sysClr val="windowText" lastClr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25" dirty="0"/>
          </a:p>
        </p:txBody>
      </p:sp>
      <p:sp>
        <p:nvSpPr>
          <p:cNvPr id="52" name="正方形/長方形 51"/>
          <p:cNvSpPr/>
          <p:nvPr/>
        </p:nvSpPr>
        <p:spPr>
          <a:xfrm>
            <a:off x="3157597" y="2218600"/>
            <a:ext cx="2918884" cy="146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" dirty="0" smtClean="0">
                <a:solidFill>
                  <a:schemeClr val="tx1"/>
                </a:solidFill>
              </a:rPr>
              <a:t>◁ </a:t>
            </a:r>
            <a:r>
              <a:rPr kumimoji="1" lang="en-US" altLang="ja-JP" sz="600" dirty="0" smtClean="0">
                <a:solidFill>
                  <a:schemeClr val="tx1"/>
                </a:solidFill>
              </a:rPr>
              <a:t>| 2</a:t>
            </a:r>
            <a:r>
              <a:rPr lang="ja-JP" altLang="en-US" sz="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600" dirty="0" smtClean="0">
                <a:solidFill>
                  <a:schemeClr val="tx1"/>
                </a:solidFill>
              </a:rPr>
              <a:t>/ 2| </a:t>
            </a:r>
            <a:r>
              <a:rPr kumimoji="1" lang="ja-JP" altLang="en-US" sz="600" dirty="0" smtClean="0">
                <a:solidFill>
                  <a:schemeClr val="tx1"/>
                </a:solidFill>
              </a:rPr>
              <a:t>▷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メンテナンス画面　プロパティ画面②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191</Words>
  <Application>Microsoft Office PowerPoint</Application>
  <PresentationFormat>画面に合わせる (4:3)</PresentationFormat>
  <Paragraphs>107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noedl</dc:creator>
  <cp:lastModifiedBy>noedl</cp:lastModifiedBy>
  <cp:revision>23</cp:revision>
  <dcterms:created xsi:type="dcterms:W3CDTF">2023-11-17T06:57:51Z</dcterms:created>
  <dcterms:modified xsi:type="dcterms:W3CDTF">2024-01-15T10:12:01Z</dcterms:modified>
</cp:coreProperties>
</file>