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2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2D28-F722-405F-9CAE-3069AADEF4F2}" type="datetimeFigureOut">
              <a:rPr lang="es-ES" smtClean="0"/>
              <a:t>20/01/2022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E1EA-9FE9-4B7C-BABB-AC51758E051E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2D28-F722-405F-9CAE-3069AADEF4F2}" type="datetimeFigureOut">
              <a:rPr lang="es-ES" smtClean="0"/>
              <a:t>20/01/2022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E1EA-9FE9-4B7C-BABB-AC51758E051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2D28-F722-405F-9CAE-3069AADEF4F2}" type="datetimeFigureOut">
              <a:rPr lang="es-ES" smtClean="0"/>
              <a:t>20/01/2022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E1EA-9FE9-4B7C-BABB-AC51758E051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2D28-F722-405F-9CAE-3069AADEF4F2}" type="datetimeFigureOut">
              <a:rPr lang="es-ES" smtClean="0"/>
              <a:t>20/01/2022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E1EA-9FE9-4B7C-BABB-AC51758E051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2D28-F722-405F-9CAE-3069AADEF4F2}" type="datetimeFigureOut">
              <a:rPr lang="es-ES" smtClean="0"/>
              <a:t>20/01/2022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E1EA-9FE9-4B7C-BABB-AC51758E051E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2D28-F722-405F-9CAE-3069AADEF4F2}" type="datetimeFigureOut">
              <a:rPr lang="es-ES" smtClean="0"/>
              <a:t>20/01/2022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E1EA-9FE9-4B7C-BABB-AC51758E051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2D28-F722-405F-9CAE-3069AADEF4F2}" type="datetimeFigureOut">
              <a:rPr lang="es-ES" smtClean="0"/>
              <a:t>20/01/2022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E1EA-9FE9-4B7C-BABB-AC51758E051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2D28-F722-405F-9CAE-3069AADEF4F2}" type="datetimeFigureOut">
              <a:rPr lang="es-ES" smtClean="0"/>
              <a:t>20/01/2022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E1EA-9FE9-4B7C-BABB-AC51758E051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2D28-F722-405F-9CAE-3069AADEF4F2}" type="datetimeFigureOut">
              <a:rPr lang="es-ES" smtClean="0"/>
              <a:t>20/01/2022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E1EA-9FE9-4B7C-BABB-AC51758E051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2D28-F722-405F-9CAE-3069AADEF4F2}" type="datetimeFigureOut">
              <a:rPr lang="es-ES" smtClean="0"/>
              <a:t>20/01/2022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E1EA-9FE9-4B7C-BABB-AC51758E051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2D28-F722-405F-9CAE-3069AADEF4F2}" type="datetimeFigureOut">
              <a:rPr lang="es-ES" smtClean="0"/>
              <a:t>20/01/2022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66CE1EA-9FE9-4B7C-BABB-AC51758E051E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94D2D28-F722-405F-9CAE-3069AADEF4F2}" type="datetimeFigureOut">
              <a:rPr lang="es-ES" smtClean="0"/>
              <a:t>20/01/2022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66CE1EA-9FE9-4B7C-BABB-AC51758E051E}" type="slidenum">
              <a:rPr lang="es-ES" smtClean="0"/>
              <a:t>‹Nº›</a:t>
            </a:fld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UML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i="1" dirty="0" err="1" smtClean="0"/>
              <a:t>Unified</a:t>
            </a:r>
            <a:r>
              <a:rPr lang="es-ES" i="1" dirty="0" smtClean="0"/>
              <a:t> </a:t>
            </a:r>
            <a:r>
              <a:rPr lang="es-ES" i="1" dirty="0" err="1" smtClean="0"/>
              <a:t>Modeling</a:t>
            </a:r>
            <a:r>
              <a:rPr lang="es-ES" i="1" dirty="0" smtClean="0"/>
              <a:t> </a:t>
            </a:r>
            <a:r>
              <a:rPr lang="es-ES" i="1" dirty="0" err="1" smtClean="0"/>
              <a:t>Language</a:t>
            </a:r>
            <a:r>
              <a:rPr lang="es-ES" i="1" dirty="0" smtClean="0"/>
              <a:t> o Lenguaje Unificado de Modelado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es-ES" dirty="0" smtClean="0"/>
              <a:t>¿Qué es UML?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929222"/>
          </a:xfrm>
        </p:spPr>
        <p:txBody>
          <a:bodyPr>
            <a:normAutofit fontScale="92500"/>
          </a:bodyPr>
          <a:lstStyle/>
          <a:p>
            <a:pPr algn="just">
              <a:spcAft>
                <a:spcPts val="600"/>
              </a:spcAft>
            </a:pPr>
            <a:r>
              <a:rPr lang="es-ES" b="1" dirty="0" smtClean="0"/>
              <a:t>UML (</a:t>
            </a:r>
            <a:r>
              <a:rPr lang="es-ES" b="1" i="1" dirty="0" err="1" smtClean="0"/>
              <a:t>Unified</a:t>
            </a:r>
            <a:r>
              <a:rPr lang="es-ES" b="1" i="1" dirty="0" smtClean="0"/>
              <a:t> </a:t>
            </a:r>
            <a:r>
              <a:rPr lang="es-ES" b="1" i="1" dirty="0" err="1" smtClean="0"/>
              <a:t>Modeling</a:t>
            </a:r>
            <a:r>
              <a:rPr lang="es-ES" b="1" i="1" dirty="0" smtClean="0"/>
              <a:t> </a:t>
            </a:r>
            <a:r>
              <a:rPr lang="es-ES" b="1" i="1" dirty="0" err="1" smtClean="0"/>
              <a:t>Language</a:t>
            </a:r>
            <a:r>
              <a:rPr lang="es-ES" b="1" i="1" dirty="0" smtClean="0"/>
              <a:t> o Lenguaje Unificado de Modelado) es un conjunto de </a:t>
            </a:r>
            <a:r>
              <a:rPr lang="es-ES" b="1" i="1" dirty="0" smtClean="0"/>
              <a:t>herramientas </a:t>
            </a:r>
            <a:r>
              <a:rPr lang="es-ES" dirty="0" smtClean="0"/>
              <a:t>que </a:t>
            </a:r>
            <a:r>
              <a:rPr lang="es-ES" dirty="0" smtClean="0"/>
              <a:t>permite modelar, construir y documentar los elementos que forman un sistema software orientado </a:t>
            </a:r>
            <a:r>
              <a:rPr lang="es-ES" dirty="0" smtClean="0"/>
              <a:t>a objetos.</a:t>
            </a:r>
            <a:r>
              <a:rPr lang="es-ES" dirty="0" smtClean="0"/>
              <a:t> </a:t>
            </a:r>
            <a:endParaRPr lang="es-ES" dirty="0" smtClean="0"/>
          </a:p>
          <a:p>
            <a:pPr algn="just">
              <a:spcAft>
                <a:spcPts val="600"/>
              </a:spcAft>
            </a:pPr>
            <a:r>
              <a:rPr lang="es-ES" dirty="0" smtClean="0"/>
              <a:t>Ha </a:t>
            </a:r>
            <a:r>
              <a:rPr lang="es-ES" dirty="0" smtClean="0"/>
              <a:t>sido concebido por </a:t>
            </a:r>
            <a:r>
              <a:rPr lang="es-ES" dirty="0" smtClean="0"/>
              <a:t>los autores </a:t>
            </a:r>
            <a:r>
              <a:rPr lang="es-ES" dirty="0" smtClean="0"/>
              <a:t>de los tres métodos más usados de orientación a objetos: Grady </a:t>
            </a:r>
            <a:r>
              <a:rPr lang="es-ES" dirty="0" err="1" smtClean="0"/>
              <a:t>Booch</a:t>
            </a:r>
            <a:r>
              <a:rPr lang="es-ES" dirty="0" smtClean="0"/>
              <a:t>, </a:t>
            </a:r>
            <a:r>
              <a:rPr lang="es-ES" dirty="0" err="1" smtClean="0"/>
              <a:t>Ivar</a:t>
            </a:r>
            <a:r>
              <a:rPr lang="es-ES" dirty="0" smtClean="0"/>
              <a:t> Jacobson y </a:t>
            </a:r>
            <a:r>
              <a:rPr lang="es-ES" dirty="0" err="1" smtClean="0"/>
              <a:t>Jim</a:t>
            </a:r>
            <a:r>
              <a:rPr lang="es-ES" dirty="0" smtClean="0"/>
              <a:t> </a:t>
            </a:r>
            <a:r>
              <a:rPr lang="es-ES" dirty="0" err="1" smtClean="0"/>
              <a:t>Rumbaugh</a:t>
            </a:r>
            <a:r>
              <a:rPr lang="es-ES" dirty="0" smtClean="0"/>
              <a:t>.</a:t>
            </a:r>
          </a:p>
          <a:p>
            <a:pPr algn="just">
              <a:spcAft>
                <a:spcPts val="600"/>
              </a:spcAft>
            </a:pPr>
            <a:r>
              <a:rPr lang="es-ES" dirty="0" smtClean="0"/>
              <a:t>UML permite a los desarrolladores y desarrolladoras visualizar el producto de su trabajo en esquemas </a:t>
            </a:r>
            <a:r>
              <a:rPr lang="es-ES" dirty="0" smtClean="0"/>
              <a:t>o diagramas </a:t>
            </a:r>
            <a:r>
              <a:rPr lang="es-ES" dirty="0" smtClean="0"/>
              <a:t>estandarizados denominados </a:t>
            </a:r>
            <a:r>
              <a:rPr lang="es-ES" b="1" dirty="0" smtClean="0"/>
              <a:t>modelos que representan el sistema desde </a:t>
            </a:r>
            <a:r>
              <a:rPr lang="es-ES" b="1" dirty="0" smtClean="0"/>
              <a:t>diferentes </a:t>
            </a:r>
            <a:r>
              <a:rPr lang="es-ES" dirty="0" smtClean="0"/>
              <a:t>perspectivas</a:t>
            </a:r>
            <a:r>
              <a:rPr lang="es-ES" dirty="0" smtClean="0"/>
              <a:t>.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es-ES" dirty="0" smtClean="0"/>
              <a:t>¿Por qué es útil modelar?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35771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s-ES" dirty="0" smtClean="0"/>
              <a:t>Porque permite utilizar un lenguaje común que facilita la comunicación entre el equipo </a:t>
            </a:r>
            <a:r>
              <a:rPr lang="es-ES" dirty="0" smtClean="0"/>
              <a:t>de desarrollo.</a:t>
            </a:r>
          </a:p>
          <a:p>
            <a:pPr>
              <a:spcAft>
                <a:spcPts val="1200"/>
              </a:spcAft>
            </a:pPr>
            <a:r>
              <a:rPr lang="es-ES" dirty="0" smtClean="0"/>
              <a:t>Con UML podemos documentar todos los </a:t>
            </a:r>
            <a:r>
              <a:rPr lang="es-ES" b="1" dirty="0" smtClean="0"/>
              <a:t>artefactos de un proceso de desarrollo (</a:t>
            </a:r>
            <a:r>
              <a:rPr lang="es-ES" b="1" dirty="0" smtClean="0"/>
              <a:t>requisitos, </a:t>
            </a:r>
            <a:r>
              <a:rPr lang="es-ES" dirty="0" smtClean="0"/>
              <a:t>arquitectura</a:t>
            </a:r>
            <a:r>
              <a:rPr lang="es-ES" dirty="0" smtClean="0"/>
              <a:t>, pruebas, versiones</a:t>
            </a:r>
            <a:r>
              <a:rPr lang="es-ES" dirty="0" smtClean="0"/>
              <a:t>,...).</a:t>
            </a:r>
          </a:p>
          <a:p>
            <a:pPr>
              <a:spcAft>
                <a:spcPts val="1200"/>
              </a:spcAft>
            </a:pPr>
            <a:r>
              <a:rPr lang="es-ES" dirty="0" smtClean="0"/>
              <a:t>Permite especificar todas las decisiones de análisis, diseño e implementación, </a:t>
            </a:r>
            <a:r>
              <a:rPr lang="es-ES" dirty="0" smtClean="0"/>
              <a:t>construyéndose modelos </a:t>
            </a:r>
            <a:r>
              <a:rPr lang="es-ES" dirty="0" smtClean="0"/>
              <a:t>precisos, no ambiguos y completos.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es-ES" dirty="0" smtClean="0"/>
              <a:t>Tipos de diagramas UML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35771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s-ES" dirty="0" smtClean="0"/>
              <a:t>En UML los diagramas de clasifican en dos grupos:</a:t>
            </a:r>
          </a:p>
          <a:p>
            <a:pPr lvl="1" algn="just">
              <a:spcAft>
                <a:spcPts val="1200"/>
              </a:spcAft>
            </a:pPr>
            <a:r>
              <a:rPr lang="es-ES" b="1" dirty="0" smtClean="0"/>
              <a:t>Diagramas estructurales</a:t>
            </a:r>
            <a:r>
              <a:rPr lang="es-ES" dirty="0" smtClean="0"/>
              <a:t>: </a:t>
            </a:r>
            <a:r>
              <a:rPr lang="es-ES" dirty="0" smtClean="0"/>
              <a:t>representan </a:t>
            </a:r>
            <a:r>
              <a:rPr lang="es-ES" dirty="0" smtClean="0"/>
              <a:t>la visión estática del sistema. Especifican clases </a:t>
            </a:r>
            <a:r>
              <a:rPr lang="es-ES" dirty="0" smtClean="0"/>
              <a:t>y objetos </a:t>
            </a:r>
            <a:r>
              <a:rPr lang="es-ES" dirty="0" smtClean="0"/>
              <a:t>y como se distribuyen físicamente en el sistema.</a:t>
            </a:r>
            <a:endParaRPr lang="es-ES" dirty="0" smtClean="0"/>
          </a:p>
          <a:p>
            <a:pPr lvl="1" algn="just">
              <a:spcAft>
                <a:spcPts val="1200"/>
              </a:spcAft>
            </a:pPr>
            <a:r>
              <a:rPr lang="es-ES" b="1" dirty="0" smtClean="0"/>
              <a:t>Diagramas de </a:t>
            </a:r>
            <a:r>
              <a:rPr lang="es-ES" b="1" dirty="0" smtClean="0"/>
              <a:t>comportamiento</a:t>
            </a:r>
            <a:r>
              <a:rPr lang="es-ES" dirty="0" smtClean="0"/>
              <a:t>: muestran la conducta en tiempo de ejecución del </a:t>
            </a:r>
            <a:r>
              <a:rPr lang="es-ES" dirty="0" smtClean="0"/>
              <a:t>sistema, tanto </a:t>
            </a:r>
            <a:r>
              <a:rPr lang="es-ES" dirty="0" smtClean="0"/>
              <a:t>desde el punto de vista del sistema completo como de las instancias u objetos que </a:t>
            </a:r>
            <a:r>
              <a:rPr lang="es-ES" dirty="0" smtClean="0"/>
              <a:t>lo integran</a:t>
            </a:r>
            <a:r>
              <a:rPr lang="es-ES" dirty="0" smtClean="0"/>
              <a:t>. Dentro de este grupo están los diagramas de interacción.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es-ES" dirty="0" smtClean="0"/>
              <a:t>Tipos de diagramas UML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643050"/>
            <a:ext cx="7786702" cy="4881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es-ES" dirty="0" smtClean="0"/>
              <a:t>Diagramas Estructurales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857364"/>
            <a:ext cx="6215106" cy="4215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es-ES" dirty="0" smtClean="0"/>
              <a:t>Diagramas de Componentes</a:t>
            </a: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8" y="2171700"/>
            <a:ext cx="877252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B03F8FE5987CB4EA789B20AD2476B43" ma:contentTypeVersion="5" ma:contentTypeDescription="Crear nuevo documento." ma:contentTypeScope="" ma:versionID="7bb8380072e668e6a08a0c52c6ed9aae">
  <xsd:schema xmlns:xsd="http://www.w3.org/2001/XMLSchema" xmlns:xs="http://www.w3.org/2001/XMLSchema" xmlns:p="http://schemas.microsoft.com/office/2006/metadata/properties" xmlns:ns2="d62e857e-94c1-4f0f-87fb-8bd2ee8fb264" targetNamespace="http://schemas.microsoft.com/office/2006/metadata/properties" ma:root="true" ma:fieldsID="98bdca5315d006eee0ed87f74855e651" ns2:_="">
    <xsd:import namespace="d62e857e-94c1-4f0f-87fb-8bd2ee8fb2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2e857e-94c1-4f0f-87fb-8bd2ee8fb2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E422930-EF2D-43C5-A86B-1DF4D1314D4F}"/>
</file>

<file path=customXml/itemProps2.xml><?xml version="1.0" encoding="utf-8"?>
<ds:datastoreItem xmlns:ds="http://schemas.openxmlformats.org/officeDocument/2006/customXml" ds:itemID="{093D084A-8BB2-442D-8C9C-DC8A3AF0B2DE}"/>
</file>

<file path=customXml/itemProps3.xml><?xml version="1.0" encoding="utf-8"?>
<ds:datastoreItem xmlns:ds="http://schemas.openxmlformats.org/officeDocument/2006/customXml" ds:itemID="{93D9C14F-4227-468A-BBF3-4ABA2CD9DF10}"/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</TotalTime>
  <Words>256</Words>
  <Application>Microsoft Office PowerPoint</Application>
  <PresentationFormat>Presentación en pantalla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Flujo</vt:lpstr>
      <vt:lpstr>UML</vt:lpstr>
      <vt:lpstr>¿Qué es UML?</vt:lpstr>
      <vt:lpstr>¿Por qué es útil modelar?</vt:lpstr>
      <vt:lpstr>Tipos de diagramas UML</vt:lpstr>
      <vt:lpstr>Tipos de diagramas UML</vt:lpstr>
      <vt:lpstr>Diagramas Estructurales</vt:lpstr>
      <vt:lpstr>Diagramas de Componentes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</dc:title>
  <dc:creator>Alvaro</dc:creator>
  <cp:lastModifiedBy>Alvaro</cp:lastModifiedBy>
  <cp:revision>2</cp:revision>
  <dcterms:created xsi:type="dcterms:W3CDTF">2022-01-20T11:02:27Z</dcterms:created>
  <dcterms:modified xsi:type="dcterms:W3CDTF">2022-01-20T11:23:29Z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0x010100AB03F8FE5987CB4EA789B20AD2476B43</vt:lpwstr>
  </property>
</Properties>
</file>