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4"/>
  </p:notesMasterIdLst>
  <p:sldIdLst>
    <p:sldId id="256" r:id="rId2"/>
    <p:sldId id="257" r:id="rId3"/>
    <p:sldId id="258" r:id="rId4"/>
    <p:sldId id="290" r:id="rId5"/>
    <p:sldId id="261" r:id="rId6"/>
    <p:sldId id="299" r:id="rId7"/>
    <p:sldId id="302" r:id="rId8"/>
    <p:sldId id="317" r:id="rId9"/>
    <p:sldId id="259" r:id="rId10"/>
    <p:sldId id="266" r:id="rId11"/>
    <p:sldId id="267" r:id="rId12"/>
    <p:sldId id="268" r:id="rId13"/>
    <p:sldId id="288" r:id="rId14"/>
    <p:sldId id="318" r:id="rId15"/>
    <p:sldId id="319" r:id="rId16"/>
    <p:sldId id="262" r:id="rId17"/>
    <p:sldId id="269" r:id="rId18"/>
    <p:sldId id="270" r:id="rId19"/>
    <p:sldId id="291" r:id="rId20"/>
    <p:sldId id="280" r:id="rId21"/>
    <p:sldId id="320" r:id="rId22"/>
    <p:sldId id="272" r:id="rId23"/>
    <p:sldId id="273" r:id="rId24"/>
    <p:sldId id="275" r:id="rId25"/>
    <p:sldId id="274" r:id="rId26"/>
    <p:sldId id="276" r:id="rId27"/>
    <p:sldId id="277" r:id="rId28"/>
    <p:sldId id="321" r:id="rId29"/>
    <p:sldId id="322" r:id="rId30"/>
    <p:sldId id="323" r:id="rId31"/>
    <p:sldId id="324" r:id="rId32"/>
    <p:sldId id="306" r:id="rId33"/>
    <p:sldId id="303" r:id="rId34"/>
    <p:sldId id="304" r:id="rId35"/>
    <p:sldId id="313" r:id="rId36"/>
    <p:sldId id="314" r:id="rId37"/>
    <p:sldId id="307" r:id="rId38"/>
    <p:sldId id="308" r:id="rId39"/>
    <p:sldId id="309" r:id="rId40"/>
    <p:sldId id="310" r:id="rId41"/>
    <p:sldId id="311" r:id="rId42"/>
    <p:sldId id="312" r:id="rId43"/>
  </p:sldIdLst>
  <p:sldSz cx="9144000" cy="6858000" type="screen4x3"/>
  <p:notesSz cx="6858000" cy="9144000"/>
  <p:defaultTextStyle>
    <a:defPPr>
      <a:defRPr lang="es-CO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Cliquez pour modifier les styles du texte du masque</a:t>
            </a:r>
          </a:p>
          <a:p>
            <a:pPr lvl="1"/>
            <a:r>
              <a:rPr lang="es-CO" smtClean="0"/>
              <a:t>Deuxième niveau</a:t>
            </a:r>
          </a:p>
          <a:p>
            <a:pPr lvl="2"/>
            <a:r>
              <a:rPr lang="es-CO" smtClean="0"/>
              <a:t>Troisième niveau</a:t>
            </a:r>
          </a:p>
          <a:p>
            <a:pPr lvl="3"/>
            <a:r>
              <a:rPr lang="es-CO" smtClean="0"/>
              <a:t>Quatrième niveau</a:t>
            </a:r>
          </a:p>
          <a:p>
            <a:pPr lvl="4"/>
            <a:r>
              <a:rPr lang="es-CO" smtClean="0"/>
              <a:t>Cinquième niveau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4582EBF-BE0A-4BB8-95C7-7B8073D6598E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1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32</a:t>
            </a:fld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33</a:t>
            </a:fld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34</a:t>
            </a:fld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35</a:t>
            </a:fld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36</a:t>
            </a:fld>
            <a:endParaRPr lang="es-C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37</a:t>
            </a:fld>
            <a:endParaRPr lang="es-C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38</a:t>
            </a:fld>
            <a:endParaRPr lang="es-C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39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C6622-443B-4742-8EAC-A2A9C37742BE}" type="slidenum">
              <a:rPr lang="es-CO"/>
              <a:pPr/>
              <a:t>4</a:t>
            </a:fld>
            <a:endParaRPr lang="es-CO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7C013-E9CD-4166-A827-989132F38157}" type="slidenum">
              <a:rPr lang="es-CO"/>
              <a:pPr/>
              <a:t>40</a:t>
            </a:fld>
            <a:endParaRPr lang="es-CO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41</a:t>
            </a:fld>
            <a:endParaRPr 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42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948A-F38D-4FDA-9FAD-203754DFCAC9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A502D0B-1718-498D-90A3-6394F161B85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282-6EB3-41FB-90DC-22CA2A1FF543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861-4B3F-4B5E-9F0C-3A45E44DB7D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26D8-69E6-4239-8F43-177AFF4DA922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84E-725E-4159-996B-A211E24E71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BA9E2A-6A2F-4E9A-B38C-A8E96E2F439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D57E-4E9C-4B81-8718-F303F06FA71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3852-1912-48A2-8E57-2093D73A8696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33D-399A-4306-BB53-B9A4E79F205F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3C2E-8B7F-4781-BD23-5721A6C4A41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CBBD-BBFA-4A44-969D-B7063FBCD1C8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E202B53-8A6D-479C-AB3A-1FBB23206331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2156-B7F9-46FD-9FAF-5590BDF41034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8646-5596-4BCE-85A6-8B6670FDBDC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F7C2-F93D-4704-A2CA-03A40C8FE8F6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704E-6D85-4FEF-9DFD-6A5FA5EBDE48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DECDED-2904-48E4-9D40-2C32F1A6294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CE41FE-5333-46F7-AAB1-3A9C130430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500570"/>
            <a:ext cx="8458200" cy="1222375"/>
          </a:xfrm>
        </p:spPr>
        <p:txBody>
          <a:bodyPr>
            <a:normAutofit/>
          </a:bodyPr>
          <a:lstStyle/>
          <a:p>
            <a:r>
              <a:rPr lang="es-CO" dirty="0"/>
              <a:t>DIAGRAMA DE </a:t>
            </a:r>
            <a:r>
              <a:rPr lang="es-CO" dirty="0" smtClean="0"/>
              <a:t>CLASES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CA0-7712-4C1F-80A8-9FF6FB02D1EB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0565-8F14-45DC-AD7F-38ADECCDC4DF}" type="slidenum">
              <a:rPr lang="es-CO"/>
              <a:pPr/>
              <a:t>10</a:t>
            </a:fld>
            <a:endParaRPr lang="es-CO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7428" name="AutoShape 20"/>
          <p:cNvCxnSpPr>
            <a:cxnSpLocks noChangeShapeType="1"/>
            <a:stCxn id="17416" idx="2"/>
            <a:endCxn id="17426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3492500" y="2997200"/>
            <a:ext cx="2952750" cy="1296988"/>
          </a:xfrm>
          <a:prstGeom prst="wedgeRectCallout">
            <a:avLst>
              <a:gd name="adj1" fmla="val -75324"/>
              <a:gd name="adj2" fmla="val 81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En una empresa  trabaja mínimo PERSONA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2FB-303A-4FD2-AB71-AB20980B20E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8673-CF01-4B9D-AF57-0BBB4228354A}" type="slidenum">
              <a:rPr lang="es-CO"/>
              <a:pPr/>
              <a:t>11</a:t>
            </a:fld>
            <a:endParaRPr lang="es-CO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8452" name="AutoShape 20"/>
          <p:cNvCxnSpPr>
            <a:cxnSpLocks noChangeShapeType="1"/>
            <a:stCxn id="18440" idx="2"/>
            <a:endCxn id="18450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4067175" y="2060575"/>
            <a:ext cx="2952750" cy="720725"/>
          </a:xfrm>
          <a:prstGeom prst="wedgeRectCallout">
            <a:avLst>
              <a:gd name="adj1" fmla="val -7472"/>
              <a:gd name="adj2" fmla="val 16277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habita en UNA casa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RELACIONES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127-FC50-414A-B9DF-5C31F1A2F0E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BA4-944A-4A88-83CE-DF52BB1A2063}" type="slidenum">
              <a:rPr lang="es-CO"/>
              <a:pPr/>
              <a:t>12</a:t>
            </a:fld>
            <a:endParaRPr lang="es-CO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PERSONA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9476" name="AutoShape 20"/>
          <p:cNvCxnSpPr>
            <a:cxnSpLocks noChangeShapeType="1"/>
            <a:stCxn id="19464" idx="2"/>
            <a:endCxn id="19474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3635375" y="1557338"/>
            <a:ext cx="3168650" cy="1081087"/>
          </a:xfrm>
          <a:prstGeom prst="wedgeRectCallout">
            <a:avLst>
              <a:gd name="adj1" fmla="val -52056"/>
              <a:gd name="adj2" fmla="val 1727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casa puede estar vacía o habitada por muchas personas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Los roles</a:t>
            </a:r>
          </a:p>
        </p:txBody>
      </p:sp>
      <p:pic>
        <p:nvPicPr>
          <p:cNvPr id="44036" name="Picture 4" descr="diagramaImage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700213"/>
            <a:ext cx="7127875" cy="4776787"/>
          </a:xfrm>
          <a:noFill/>
          <a:ln/>
        </p:spPr>
      </p:pic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75A-A280-42E8-98E2-F89EC7444846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F297-0414-41DE-BF03-DCBD675F6B75}" type="slidenum">
              <a:rPr lang="es-CO"/>
              <a:pPr/>
              <a:t>13</a:t>
            </a:fld>
            <a:endParaRPr lang="es-CO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57818" y="1142984"/>
            <a:ext cx="36734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s-CO" dirty="0"/>
              <a:t>Los roles juegan un papel importante en el </a:t>
            </a:r>
            <a:r>
              <a:rPr lang="es-CO" b="1" dirty="0"/>
              <a:t>proceso de generación de código a partir del diagrama de clases</a:t>
            </a:r>
            <a:r>
              <a:rPr lang="es-CO" dirty="0"/>
              <a:t>. Son la representación de las relaciones entre las clases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684213" y="2781300"/>
            <a:ext cx="5367337" cy="2847975"/>
            <a:chOff x="431" y="1752"/>
            <a:chExt cx="3381" cy="1794"/>
          </a:xfrm>
        </p:grpSpPr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431" y="1752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1519" y="1797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882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486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3198" y="2886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223" y="3319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7515461" cy="46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41248"/>
          </a:xfrm>
        </p:spPr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92" y="1785925"/>
            <a:ext cx="7959536" cy="377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532813" cy="5924550"/>
          </a:xfrm>
        </p:spPr>
        <p:txBody>
          <a:bodyPr/>
          <a:lstStyle/>
          <a:p>
            <a:r>
              <a:rPr lang="es-CO" sz="2400" dirty="0"/>
              <a:t>Consiste en capturar las particularidades comunes de un conjunto de objetos provenientes de clases diferentes</a:t>
            </a:r>
          </a:p>
        </p:txBody>
      </p:sp>
      <p:sp>
        <p:nvSpPr>
          <p:cNvPr id="3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23E-D451-4BA6-A9F9-69AC592A067D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64495" y="6008798"/>
            <a:ext cx="758952" cy="246888"/>
          </a:xfrm>
        </p:spPr>
        <p:txBody>
          <a:bodyPr/>
          <a:lstStyle/>
          <a:p>
            <a:fld id="{E7312892-69E4-40EC-9648-3F7C27D96CAB}" type="slidenum">
              <a:rPr lang="es-CO"/>
              <a:pPr/>
              <a:t>16</a:t>
            </a:fld>
            <a:endParaRPr lang="es-CO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714612" y="2243121"/>
            <a:ext cx="1462071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dirty="0"/>
              <a:t>OBRA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714612" y="2662221"/>
            <a:ext cx="146048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 dirty="0"/>
          </a:p>
          <a:p>
            <a:pPr algn="l"/>
            <a:r>
              <a:rPr lang="es-CO" dirty="0"/>
              <a:t>Titulo</a:t>
            </a:r>
          </a:p>
          <a:p>
            <a:pPr algn="l"/>
            <a:r>
              <a:rPr lang="es-CO" dirty="0"/>
              <a:t>Autor</a:t>
            </a:r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19108" y="4116371"/>
            <a:ext cx="1511300" cy="792163"/>
            <a:chOff x="1564" y="1933"/>
            <a:chExt cx="870" cy="861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2878108" y="4116371"/>
            <a:ext cx="1296987" cy="1008063"/>
            <a:chOff x="1564" y="1933"/>
            <a:chExt cx="870" cy="861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822795" y="4116371"/>
            <a:ext cx="1296988" cy="1008063"/>
            <a:chOff x="1564" y="1933"/>
            <a:chExt cx="870" cy="861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317970" y="2530459"/>
            <a:ext cx="208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 GENERAL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6262658" y="3756009"/>
            <a:ext cx="288925" cy="1800225"/>
          </a:xfrm>
          <a:prstGeom prst="righ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694458" y="4259246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CLASES </a:t>
            </a:r>
          </a:p>
          <a:p>
            <a:pPr algn="l"/>
            <a:r>
              <a:rPr lang="es-CO"/>
              <a:t>ESPECIALIZADAS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3670270" y="3395646"/>
            <a:ext cx="28082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23020" y="3035284"/>
            <a:ext cx="217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Símbolo de </a:t>
            </a:r>
          </a:p>
          <a:p>
            <a:pPr algn="l"/>
            <a:r>
              <a:rPr lang="es-CO"/>
              <a:t>La generalización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14283" y="547844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928783" y="548479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14283" y="598327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928794" y="6000768"/>
            <a:ext cx="1571636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3353" name="AutoShape 41"/>
          <p:cNvCxnSpPr>
            <a:cxnSpLocks noChangeShapeType="1"/>
            <a:stCxn id="13349" idx="0"/>
          </p:cNvCxnSpPr>
          <p:nvPr/>
        </p:nvCxnSpPr>
        <p:spPr bwMode="auto">
          <a:xfrm rot="16200000">
            <a:off x="955646" y="4959333"/>
            <a:ext cx="569912" cy="468313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354" name="AutoShape 42"/>
          <p:cNvCxnSpPr>
            <a:cxnSpLocks noChangeShapeType="1"/>
            <a:stCxn id="13350" idx="0"/>
          </p:cNvCxnSpPr>
          <p:nvPr/>
        </p:nvCxnSpPr>
        <p:spPr bwMode="auto">
          <a:xfrm rot="5400000" flipH="1">
            <a:off x="1809721" y="4573571"/>
            <a:ext cx="576262" cy="1246187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1339820" y="4938696"/>
            <a:ext cx="271463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9"/>
          <p:cNvCxnSpPr>
            <a:cxnSpLocks noChangeShapeType="1"/>
          </p:cNvCxnSpPr>
          <p:nvPr/>
        </p:nvCxnSpPr>
        <p:spPr bwMode="auto">
          <a:xfrm rot="16200000">
            <a:off x="2380449" y="2983707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rot="16200000">
            <a:off x="3262306" y="3867150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21"/>
          <p:cNvCxnSpPr>
            <a:cxnSpLocks noChangeShapeType="1"/>
          </p:cNvCxnSpPr>
          <p:nvPr/>
        </p:nvCxnSpPr>
        <p:spPr bwMode="auto">
          <a:xfrm rot="5400000" flipH="1">
            <a:off x="4274336" y="2869407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3328980" y="3671888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786050" y="3357562"/>
            <a:ext cx="1283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20506" name="Rectangle 26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9217025" cy="4772025"/>
          </a:xfrm>
          <a:noFill/>
          <a:ln/>
        </p:spPr>
        <p:txBody>
          <a:bodyPr/>
          <a:lstStyle/>
          <a:p>
            <a:r>
              <a:rPr lang="es-CO" sz="1800" dirty="0"/>
              <a:t>Las clases especializadas comparten la estructura y comportamiento </a:t>
            </a:r>
          </a:p>
          <a:p>
            <a:pPr>
              <a:buFont typeface="Wingdings" pitchFamily="2" charset="2"/>
              <a:buNone/>
            </a:pPr>
            <a:r>
              <a:rPr lang="es-CO" sz="1800" dirty="0"/>
              <a:t>	de la clase general. </a:t>
            </a:r>
          </a:p>
          <a:p>
            <a:r>
              <a:rPr lang="es-CO" sz="1800" dirty="0"/>
              <a:t>Las clases especializadas pueden incluir nuevos atributos y operaciones.</a:t>
            </a:r>
            <a:r>
              <a:rPr lang="en-US" sz="1800" dirty="0"/>
              <a:t> </a:t>
            </a:r>
          </a:p>
        </p:txBody>
      </p:sp>
      <p:sp>
        <p:nvSpPr>
          <p:cNvPr id="3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1F0D-C256-429A-995D-70D426CEC17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B1F9-69FA-4075-8BB9-E3B8001A984F}" type="slidenum">
              <a:rPr lang="es-CO"/>
              <a:pPr/>
              <a:t>17</a:t>
            </a:fld>
            <a:endParaRPr lang="es-CO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382933" y="2470145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382933" y="2903532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382933" y="3579807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500531" y="4298945"/>
            <a:ext cx="1606178" cy="935037"/>
            <a:chOff x="1552" y="1933"/>
            <a:chExt cx="882" cy="861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215009" y="4300532"/>
            <a:ext cx="1691923" cy="935038"/>
            <a:chOff x="1545" y="1933"/>
            <a:chExt cx="889" cy="861"/>
          </a:xfrm>
        </p:grpSpPr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545" y="1933"/>
              <a:ext cx="8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LIBRO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545" y="2205"/>
              <a:ext cx="8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5214896" y="4298945"/>
            <a:ext cx="1751023" cy="1006475"/>
            <a:chOff x="1552" y="1933"/>
            <a:chExt cx="882" cy="861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0499" name="AutoShape 19"/>
          <p:cNvCxnSpPr>
            <a:cxnSpLocks noChangeShapeType="1"/>
            <a:endCxn id="20485" idx="2"/>
          </p:cNvCxnSpPr>
          <p:nvPr/>
        </p:nvCxnSpPr>
        <p:spPr bwMode="auto">
          <a:xfrm rot="16200000">
            <a:off x="2982089" y="3178964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0" name="AutoShape 20"/>
          <p:cNvCxnSpPr>
            <a:cxnSpLocks noChangeShapeType="1"/>
            <a:endCxn id="20485" idx="2"/>
          </p:cNvCxnSpPr>
          <p:nvPr/>
        </p:nvCxnSpPr>
        <p:spPr bwMode="auto">
          <a:xfrm rot="16200000">
            <a:off x="3863946" y="4062407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1" name="AutoShape 21"/>
          <p:cNvCxnSpPr>
            <a:cxnSpLocks noChangeShapeType="1"/>
            <a:endCxn id="20485" idx="2"/>
          </p:cNvCxnSpPr>
          <p:nvPr/>
        </p:nvCxnSpPr>
        <p:spPr bwMode="auto">
          <a:xfrm rot="5400000" flipH="1">
            <a:off x="4875976" y="3064664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930620" y="3867145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903788" y="2781300"/>
            <a:ext cx="424021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¿Quién puede remplazar a quien ?</a:t>
            </a:r>
            <a:r>
              <a:rPr lang="es-CO"/>
              <a:t>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¿Por qué?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285720" y="2643182"/>
            <a:ext cx="304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dirty="0"/>
              <a:t>Una PELICULA es una OBRA</a:t>
            </a:r>
          </a:p>
          <a:p>
            <a:pPr algn="l"/>
            <a:r>
              <a:rPr lang="es-CO" sz="1600" dirty="0"/>
              <a:t>Un LIBRO es una OBRA</a:t>
            </a:r>
          </a:p>
          <a:p>
            <a:pPr algn="l"/>
            <a:r>
              <a:rPr lang="es-CO" sz="1600" dirty="0"/>
              <a:t>Una OPERA es una OBRA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14283" y="558958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928783" y="559593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2014508" y="5235570"/>
            <a:ext cx="271462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0517" name="AutoShape 37"/>
          <p:cNvCxnSpPr>
            <a:cxnSpLocks noChangeShapeType="1"/>
            <a:stCxn id="20510" idx="0"/>
            <a:endCxn id="20509" idx="0"/>
          </p:cNvCxnSpPr>
          <p:nvPr/>
        </p:nvCxnSpPr>
        <p:spPr bwMode="auto">
          <a:xfrm rot="5400000" flipH="1">
            <a:off x="1860520" y="4735507"/>
            <a:ext cx="6350" cy="1714500"/>
          </a:xfrm>
          <a:prstGeom prst="bentConnector3">
            <a:avLst>
              <a:gd name="adj1" fmla="val 21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2158970" y="5380032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21528" name="Text Box 24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Esta relación también es conocida como </a:t>
            </a:r>
            <a:r>
              <a:rPr lang="es-CO" sz="2400" b="1"/>
              <a:t>HERENCIA. </a:t>
            </a:r>
            <a:endParaRPr lang="es-CO" sz="2400"/>
          </a:p>
        </p:txBody>
      </p:sp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40487" y="-258784"/>
            <a:ext cx="2514600" cy="288925"/>
          </a:xfrm>
        </p:spPr>
        <p:txBody>
          <a:bodyPr/>
          <a:lstStyle/>
          <a:p>
            <a:fld id="{3E9A4B23-96B5-41B9-B8DE-44F08744EF1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93087" y="6138968"/>
            <a:ext cx="758952" cy="246888"/>
          </a:xfrm>
        </p:spPr>
        <p:txBody>
          <a:bodyPr/>
          <a:lstStyle/>
          <a:p>
            <a:fld id="{99A0B274-6066-4D4C-957B-096692AB6EEF}" type="slidenum">
              <a:rPr lang="es-CO"/>
              <a:pPr/>
              <a:t>18</a:t>
            </a:fld>
            <a:endParaRPr lang="es-CO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981325" y="187005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81325" y="2303441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81325" y="293685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79500" y="3873479"/>
            <a:ext cx="1439862" cy="1092200"/>
            <a:chOff x="1564" y="1933"/>
            <a:chExt cx="870" cy="861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3009900" y="3873479"/>
            <a:ext cx="1525587" cy="1020762"/>
            <a:chOff x="1564" y="1933"/>
            <a:chExt cx="870" cy="861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4967287" y="3873479"/>
            <a:ext cx="1368425" cy="1020762"/>
            <a:chOff x="1564" y="1933"/>
            <a:chExt cx="870" cy="861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1522" name="AutoShape 18"/>
          <p:cNvCxnSpPr>
            <a:cxnSpLocks noChangeShapeType="1"/>
            <a:endCxn id="21508" idx="2"/>
          </p:cNvCxnSpPr>
          <p:nvPr/>
        </p:nvCxnSpPr>
        <p:spPr bwMode="auto">
          <a:xfrm rot="16200000">
            <a:off x="2436019" y="2609035"/>
            <a:ext cx="635000" cy="18938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3" name="AutoShape 19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3422650" y="3516291"/>
            <a:ext cx="635000" cy="793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4" name="AutoShape 20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4361656" y="2577285"/>
            <a:ext cx="635000" cy="19573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43300" y="3224191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408737" y="3957616"/>
            <a:ext cx="27352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O" b="1"/>
              <a:t>PELICULA, LIBRO y OPERA </a:t>
            </a:r>
            <a:r>
              <a:rPr lang="es-CO" b="1" i="1"/>
              <a:t>heredan </a:t>
            </a:r>
            <a:r>
              <a:rPr lang="es-CO" b="1"/>
              <a:t>los atributos y operaciones de OBRA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327650" y="2085954"/>
            <a:ext cx="3527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La clase </a:t>
            </a:r>
            <a:r>
              <a:rPr lang="en-US" b="1"/>
              <a:t>OBRA</a:t>
            </a:r>
            <a:r>
              <a:rPr lang="en-US"/>
              <a:t> es la </a:t>
            </a:r>
            <a:r>
              <a:rPr lang="en-US" b="1"/>
              <a:t>superclase </a:t>
            </a:r>
            <a:r>
              <a:rPr lang="en-US"/>
              <a:t>de</a:t>
            </a:r>
          </a:p>
          <a:p>
            <a:pPr algn="l"/>
            <a:r>
              <a:rPr lang="es-CO" b="1"/>
              <a:t>PELICULA, LIBRO y OPERA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006475" y="560861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720975" y="561496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006475" y="611344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735262" y="6118204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1535" name="AutoShape 31"/>
          <p:cNvCxnSpPr>
            <a:cxnSpLocks noChangeShapeType="1"/>
            <a:stCxn id="21531" idx="0"/>
          </p:cNvCxnSpPr>
          <p:nvPr/>
        </p:nvCxnSpPr>
        <p:spPr bwMode="auto">
          <a:xfrm rot="16200000">
            <a:off x="1477962" y="5286354"/>
            <a:ext cx="642937" cy="1588"/>
          </a:xfrm>
          <a:prstGeom prst="bentConnector3">
            <a:avLst>
              <a:gd name="adj1" fmla="val 5012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36" name="AutoShape 32"/>
          <p:cNvCxnSpPr>
            <a:cxnSpLocks noChangeShapeType="1"/>
            <a:stCxn id="21532" idx="0"/>
          </p:cNvCxnSpPr>
          <p:nvPr/>
        </p:nvCxnSpPr>
        <p:spPr bwMode="auto">
          <a:xfrm rot="5400000" flipH="1">
            <a:off x="2332037" y="4433867"/>
            <a:ext cx="649287" cy="1712912"/>
          </a:xfrm>
          <a:prstGeom prst="bentConnector3">
            <a:avLst>
              <a:gd name="adj1" fmla="val 232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1655762" y="4965679"/>
            <a:ext cx="271463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 rot="16200000">
            <a:off x="-94456" y="5517335"/>
            <a:ext cx="1674812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/>
              <a:t>Generalización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790575" y="2157391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 rot="16200000">
            <a:off x="-661988" y="2962254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Especialización 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775" y="410207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sz="3400"/>
              <a:t>Herencia y modificadores de acceso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600"/>
            <a:ext cx="8567738" cy="4267200"/>
          </a:xfrm>
        </p:spPr>
        <p:txBody>
          <a:bodyPr/>
          <a:lstStyle/>
          <a:p>
            <a:r>
              <a:rPr lang="es-ES"/>
              <a:t>En una relación de generalización sólo se comparten los atributos y operaciones protegidos (protected) y públicos (public)</a:t>
            </a:r>
          </a:p>
          <a:p>
            <a:r>
              <a:rPr lang="es-ES"/>
              <a:t>Ejemplo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AF15-E554-430D-B0E4-220429C19E38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A2A-E27D-46FE-912C-8C819C4B9213}" type="slidenum">
              <a:rPr lang="es-CO"/>
              <a:pPr/>
              <a:t>19</a:t>
            </a:fld>
            <a:endParaRPr lang="es-CO"/>
          </a:p>
        </p:txBody>
      </p:sp>
      <p:pic>
        <p:nvPicPr>
          <p:cNvPr id="49156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924300"/>
            <a:ext cx="2971800" cy="2097088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23850" y="4365625"/>
            <a:ext cx="54721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" sz="2000"/>
              <a:t>una clase que especialice a la clase Cuenta compartirá con ésta el atributo </a:t>
            </a:r>
            <a:r>
              <a:rPr lang="es-ES" sz="2000" b="1" i="1"/>
              <a:t>numero</a:t>
            </a:r>
            <a:r>
              <a:rPr lang="es-ES" sz="2000" i="1"/>
              <a:t> </a:t>
            </a:r>
            <a:r>
              <a:rPr lang="es-ES" sz="2000"/>
              <a:t>y las operaciones </a:t>
            </a:r>
            <a:r>
              <a:rPr lang="es-ES" sz="2000" b="1" i="1"/>
              <a:t>activarCuenta()</a:t>
            </a:r>
            <a:r>
              <a:rPr lang="es-ES" sz="2000" i="1"/>
              <a:t> </a:t>
            </a:r>
            <a:r>
              <a:rPr lang="es-ES" sz="2000"/>
              <a:t>y </a:t>
            </a:r>
            <a:r>
              <a:rPr lang="es-ES" sz="2000" b="1" i="1"/>
              <a:t>bloquearCuenta()</a:t>
            </a:r>
            <a:r>
              <a:rPr lang="es-ES" sz="2000" i="1"/>
              <a:t>  </a:t>
            </a:r>
            <a:r>
              <a:rPr lang="es-ES" sz="2000"/>
              <a:t>El atributo </a:t>
            </a:r>
            <a:r>
              <a:rPr lang="es-ES" sz="2000" i="1"/>
              <a:t>fechaActivacion</a:t>
            </a:r>
            <a:r>
              <a:rPr lang="es-ES" sz="2000"/>
              <a:t> es privado</a:t>
            </a:r>
            <a:r>
              <a:rPr lang="en-US" sz="200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CLASES</a:t>
            </a:r>
          </a:p>
          <a:p>
            <a:r>
              <a:rPr lang="es-CO" dirty="0"/>
              <a:t>MULTIPLICIDAD</a:t>
            </a:r>
          </a:p>
          <a:p>
            <a:r>
              <a:rPr lang="es-CO" dirty="0"/>
              <a:t>RELACIONES</a:t>
            </a:r>
          </a:p>
          <a:p>
            <a:pPr lvl="2"/>
            <a:r>
              <a:rPr lang="es-CO" dirty="0"/>
              <a:t>Asociación</a:t>
            </a:r>
          </a:p>
          <a:p>
            <a:pPr lvl="3"/>
            <a:r>
              <a:rPr lang="es-CO" dirty="0"/>
              <a:t>Agregación</a:t>
            </a:r>
          </a:p>
          <a:p>
            <a:pPr lvl="3"/>
            <a:r>
              <a:rPr lang="es-CO" dirty="0"/>
              <a:t>Composición</a:t>
            </a:r>
          </a:p>
          <a:p>
            <a:pPr lvl="2"/>
            <a:r>
              <a:rPr lang="es-CO" dirty="0"/>
              <a:t>Generalización (Herencia)</a:t>
            </a:r>
          </a:p>
          <a:p>
            <a:pPr lvl="2"/>
            <a:r>
              <a:rPr lang="es-CO" dirty="0"/>
              <a:t>Dependencia</a:t>
            </a:r>
          </a:p>
          <a:p>
            <a:pPr lvl="2"/>
            <a:r>
              <a:rPr lang="es-CO" dirty="0"/>
              <a:t>Realización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23D-DFC3-45C6-BDC6-045C3110858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97B-F8E5-4FD3-A4A1-7C6AD1C44C2E}" type="slidenum">
              <a:rPr lang="es-CO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33829" name="Rectangle 37"/>
          <p:cNvSpPr>
            <a:spLocks noGrp="1" noChangeArrowheads="1"/>
          </p:cNvSpPr>
          <p:nvPr>
            <p:ph idx="1"/>
          </p:nvPr>
        </p:nvSpPr>
        <p:spPr>
          <a:xfrm>
            <a:off x="2843213" y="1989138"/>
            <a:ext cx="6300787" cy="187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OBRA es una clase abstracta. </a:t>
            </a:r>
          </a:p>
          <a:p>
            <a:pPr>
              <a:lnSpc>
                <a:spcPct val="90000"/>
              </a:lnSpc>
            </a:pPr>
            <a:r>
              <a:rPr lang="en-US" sz="2000"/>
              <a:t>¿Qué significa esto?</a:t>
            </a:r>
          </a:p>
          <a:p>
            <a:pPr>
              <a:lnSpc>
                <a:spcPct val="90000"/>
              </a:lnSpc>
            </a:pPr>
            <a:r>
              <a:rPr lang="en-US" sz="2000"/>
              <a:t>¿Cuál es la utilidad de las clases abstractas?</a:t>
            </a:r>
          </a:p>
          <a:p>
            <a:pPr>
              <a:lnSpc>
                <a:spcPct val="90000"/>
              </a:lnSpc>
            </a:pPr>
            <a:r>
              <a:rPr lang="en-US" sz="2000"/>
              <a:t>¿En qué casos se recomienda utilizarlas?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A0BD-24CD-4911-997F-B8E72567A67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AF0-6A49-4729-A911-C7A541451732}" type="slidenum">
              <a:rPr lang="es-CO"/>
              <a:pPr/>
              <a:t>20</a:t>
            </a:fld>
            <a:endParaRPr lang="es-CO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1834" y="193990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i="1"/>
              <a:t>OBRA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31834" y="2373292"/>
            <a:ext cx="143827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931834" y="300670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964084" y="3452792"/>
            <a:ext cx="1911350" cy="914400"/>
          </a:xfrm>
          <a:prstGeom prst="upArrowCallout">
            <a:avLst>
              <a:gd name="adj1" fmla="val 52257"/>
              <a:gd name="adj2" fmla="val 52257"/>
              <a:gd name="adj3" fmla="val 16667"/>
              <a:gd name="adj4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Tahoma" pitchFamily="34" charset="0"/>
              </a:rPr>
              <a:t>Consultar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r>
              <a:rPr lang="es-ES" dirty="0" smtClean="0"/>
              <a:t>MECANISMOS DE EXTENSIÓN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21</a:t>
            </a:fld>
            <a:endParaRPr lang="es-CO"/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142984"/>
            <a:ext cx="6929486" cy="545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Agregación </a:t>
            </a:r>
          </a:p>
        </p:txBody>
      </p:sp>
      <p:sp>
        <p:nvSpPr>
          <p:cNvPr id="23574" name="Text Box 22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BBE-BF06-4FA7-9F92-B26A2F49FC2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809-BC9B-4560-AE3C-A1F7B634A8ED}" type="slidenum">
              <a:rPr lang="es-CO"/>
              <a:pPr/>
              <a:t>22</a:t>
            </a:fld>
            <a:endParaRPr lang="es-CO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11188" y="1773238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Tipo especial de asociación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Relación entre “el todo” y “las partes”.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Una clase representa una cosa grande (el “todo”), que consta de elementos más pequeños (las “partes”).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También está asociada con la relación “tiene”.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Su símbolo es </a:t>
            </a:r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4140200" y="5445125"/>
            <a:ext cx="566738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7166"/>
            <a:ext cx="8001000" cy="755650"/>
          </a:xfrm>
        </p:spPr>
        <p:txBody>
          <a:bodyPr/>
          <a:lstStyle/>
          <a:p>
            <a:r>
              <a:rPr lang="es-CO" sz="3400"/>
              <a:t>Ejemplo de Relación de Agregación 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-36513" y="1628775"/>
            <a:ext cx="9217026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91-40C5-46D4-82C9-1EA60AF619E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A10-D077-417F-A061-39BFFF441124}" type="slidenum">
              <a:rPr lang="es-CO"/>
              <a:pPr/>
              <a:t>23</a:t>
            </a:fld>
            <a:endParaRPr lang="es-CO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14678" y="1571612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CORREO </a:t>
            </a:r>
          </a:p>
          <a:p>
            <a:r>
              <a:rPr lang="es-CO" b="1"/>
              <a:t>ELECTRONICO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213090" y="22193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213090" y="2697150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976678" y="3011475"/>
            <a:ext cx="566737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00640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651115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54878" y="2003412"/>
            <a:ext cx="16621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ARCHIVO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353290" y="2651112"/>
            <a:ext cx="16637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353290" y="3128950"/>
            <a:ext cx="1663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593" name="AutoShape 17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>
            <a:off x="5767378" y="2324087"/>
            <a:ext cx="1587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92803" y="2003412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adjunto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683365" y="2271700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16540" y="1787512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96840" y="2003412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DESTINATARIO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95253" y="26511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96840" y="3084500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601" name="AutoShape 25"/>
          <p:cNvCxnSpPr>
            <a:cxnSpLocks noChangeShapeType="1"/>
            <a:stCxn id="24588" idx="1"/>
            <a:endCxn id="24598" idx="3"/>
          </p:cNvCxnSpPr>
          <p:nvPr/>
        </p:nvCxnSpPr>
        <p:spPr bwMode="auto">
          <a:xfrm flipH="1">
            <a:off x="2182803" y="2324087"/>
            <a:ext cx="4683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430578" y="3876662"/>
            <a:ext cx="1698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TEXTO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428990" y="4524362"/>
            <a:ext cx="170021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428990" y="4740262"/>
            <a:ext cx="170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264015" y="337183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221153" y="35448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4552940" y="3011475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105015" y="23637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03238" y="5380038"/>
            <a:ext cx="864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La clase “todo” seria </a:t>
            </a:r>
            <a:r>
              <a:rPr lang="es-CO" b="1"/>
              <a:t>CORREOELECTRONICO</a:t>
            </a:r>
            <a:r>
              <a:rPr lang="es-CO"/>
              <a:t> y “las partes” serian </a:t>
            </a:r>
            <a:r>
              <a:rPr lang="es-CO" b="1"/>
              <a:t>ARCHIVO, TEXTO</a:t>
            </a:r>
            <a:r>
              <a:rPr lang="es-CO"/>
              <a:t> y </a:t>
            </a:r>
            <a:r>
              <a:rPr lang="es-CO" b="1"/>
              <a:t>DESTINATARIO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6437284" y="-258784"/>
            <a:ext cx="2514600" cy="288925"/>
          </a:xfrm>
        </p:spPr>
        <p:txBody>
          <a:bodyPr/>
          <a:lstStyle/>
          <a:p>
            <a:fld id="{136AE07A-9C2B-4576-BA25-A7AB256A625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DEB-D88F-4A0D-93BC-9578FBCAC4EA}" type="slidenum">
              <a:rPr lang="es-CO"/>
              <a:pPr/>
              <a:t>24</a:t>
            </a:fld>
            <a:endParaRPr lang="es-CO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7" y="1293791"/>
            <a:ext cx="85677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sz="2800"/>
              <a:t>Una relación de agregación puede principalmente (pero no necesariamente) expresar: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clase (“parte”) hace parte de otra (“todo”)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 cambio de estado de une clase conduce a un cambio de estado de otra clase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acción sobre una clase conduce a una acción sobre otra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3E98-2F3D-4F24-80D6-CABEC8756F5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B581-3BA0-44F6-908D-3466C1F923E2}" type="slidenum">
              <a:rPr lang="es-CO"/>
              <a:pPr/>
              <a:t>25</a:t>
            </a:fld>
            <a:endParaRPr lang="es-CO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188" y="1509692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En un instante dado una instancia de una clase “parte” puede estar ligada a instancias de otras clases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las partes pueden ser compartidas por otras clases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Una instancia de las clases “parte” puede existir sin que exista el “todo”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que el ciclo de vida del todo y las partes puede ser independiente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Composición  </a:t>
            </a:r>
          </a:p>
        </p:txBody>
      </p:sp>
      <p:sp>
        <p:nvSpPr>
          <p:cNvPr id="2969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483-73EF-4078-A217-C1211B3E1CB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138968"/>
            <a:ext cx="758952" cy="246888"/>
          </a:xfrm>
        </p:spPr>
        <p:txBody>
          <a:bodyPr/>
          <a:lstStyle/>
          <a:p>
            <a:fld id="{E23E613C-B330-4591-A157-AC250E41C015}" type="slidenum">
              <a:rPr lang="es-CO"/>
              <a:pPr/>
              <a:t>26</a:t>
            </a:fld>
            <a:endParaRPr lang="es-CO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1438254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Se representa con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Es una agregación “fuerte” o agregación por valor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Los ciclos de vida del “todo” y “las partes” están ligados. Las partes no pueden existir sin el todo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Si el “todo” es destruido o copiado sus componentes también lo son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643438" y="1509691"/>
            <a:ext cx="566737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280400" cy="755650"/>
          </a:xfrm>
        </p:spPr>
        <p:txBody>
          <a:bodyPr/>
          <a:lstStyle/>
          <a:p>
            <a:r>
              <a:rPr lang="es-CO" sz="3400"/>
              <a:t>Ejemplo de Relación de Composición  </a:t>
            </a:r>
          </a:p>
        </p:txBody>
      </p:sp>
      <p:sp>
        <p:nvSpPr>
          <p:cNvPr id="3072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7008" y="6138968"/>
            <a:ext cx="758952" cy="246888"/>
          </a:xfrm>
        </p:spPr>
        <p:txBody>
          <a:bodyPr/>
          <a:lstStyle/>
          <a:p>
            <a:fld id="{61A8578F-B763-4FD2-84FF-F2429E023CAD}" type="slidenum">
              <a:rPr lang="es-CO"/>
              <a:pPr/>
              <a:t>27</a:t>
            </a:fld>
            <a:endParaRPr lang="es-CO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06446" y="1582716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LIBRO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04858" y="2230416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004858" y="2708254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020983" y="1725591"/>
            <a:ext cx="566738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468908" y="1581129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PAGINA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467321" y="222882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467321" y="270666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32" name="AutoShape 12"/>
          <p:cNvCxnSpPr>
            <a:cxnSpLocks noChangeShapeType="1"/>
            <a:stCxn id="30728" idx="3"/>
            <a:endCxn id="30729" idx="1"/>
          </p:cNvCxnSpPr>
          <p:nvPr/>
        </p:nvCxnSpPr>
        <p:spPr bwMode="auto">
          <a:xfrm>
            <a:off x="3587721" y="1901804"/>
            <a:ext cx="18811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811683" y="1581129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165446" y="2085954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806546" y="3059091"/>
            <a:ext cx="566737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092171" y="4102079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CUBIERTA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90583" y="474977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0583" y="522761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40" name="AutoShape 20"/>
          <p:cNvCxnSpPr>
            <a:cxnSpLocks noChangeShapeType="1"/>
            <a:stCxn id="30736" idx="2"/>
            <a:endCxn id="30737" idx="0"/>
          </p:cNvCxnSpPr>
          <p:nvPr/>
        </p:nvCxnSpPr>
        <p:spPr bwMode="auto">
          <a:xfrm flipH="1">
            <a:off x="2085946" y="3409929"/>
            <a:ext cx="4762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012921" y="3741716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09683" y="3022579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165446" y="3309916"/>
            <a:ext cx="5795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Sea </a:t>
            </a:r>
            <a:r>
              <a:rPr lang="es-CO" b="1"/>
              <a:t>L</a:t>
            </a:r>
            <a:r>
              <a:rPr lang="es-CO"/>
              <a:t> es una instancia de la clase </a:t>
            </a:r>
            <a:r>
              <a:rPr lang="es-CO" b="1"/>
              <a:t>LIBRO</a:t>
            </a:r>
            <a:r>
              <a:rPr lang="es-CO"/>
              <a:t> que esta ligada con un conjunto de elementos de la clase </a:t>
            </a:r>
            <a:r>
              <a:rPr lang="es-CO" b="1"/>
              <a:t>PAGINA</a:t>
            </a:r>
            <a:r>
              <a:rPr lang="es-CO"/>
              <a:t> y con un elemento de la clase </a:t>
            </a:r>
            <a:r>
              <a:rPr lang="es-CO" b="1"/>
              <a:t>CUBIERTA</a:t>
            </a:r>
            <a:r>
              <a:rPr lang="es-CO"/>
              <a:t>.</a:t>
            </a:r>
          </a:p>
          <a:p>
            <a:pPr algn="l"/>
            <a:r>
              <a:rPr lang="es-CO"/>
              <a:t>Entonces si L es eliminado los elementos de la clase </a:t>
            </a:r>
            <a:r>
              <a:rPr lang="es-CO" b="1"/>
              <a:t>PAGINA</a:t>
            </a:r>
            <a:r>
              <a:rPr lang="es-CO"/>
              <a:t> asociados, también son eliminados. Pero el elemento de la clase </a:t>
            </a:r>
            <a:r>
              <a:rPr lang="es-CO" b="1"/>
              <a:t>CUBIERTA</a:t>
            </a:r>
            <a:r>
              <a:rPr lang="es-CO"/>
              <a:t> permanece.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(Asociación)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015162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(Clase Asociación)</a:t>
            </a:r>
          </a:p>
        </p:txBody>
      </p:sp>
      <p:sp>
        <p:nvSpPr>
          <p:cNvPr id="765958" name="Rectangle 2054"/>
          <p:cNvSpPr>
            <a:spLocks noChangeArrowheads="1"/>
          </p:cNvSpPr>
          <p:nvPr/>
        </p:nvSpPr>
        <p:spPr bwMode="auto">
          <a:xfrm>
            <a:off x="2671763" y="2452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5961" name="Rectangle 2057"/>
          <p:cNvSpPr>
            <a:spLocks noChangeArrowheads="1"/>
          </p:cNvSpPr>
          <p:nvPr/>
        </p:nvSpPr>
        <p:spPr bwMode="auto">
          <a:xfrm>
            <a:off x="2566988" y="2176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5960" name="Picture 2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1958975"/>
            <a:ext cx="6688138" cy="41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01000" cy="4267200"/>
          </a:xfrm>
        </p:spPr>
        <p:txBody>
          <a:bodyPr/>
          <a:lstStyle/>
          <a:p>
            <a:r>
              <a:rPr lang="es-CO"/>
              <a:t>CLASE 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E54-5E7C-4C7F-8ED5-5EC606F929F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30F-E868-4570-9724-AB9D8ADAACC0}" type="slidenum">
              <a:rPr lang="es-CO"/>
              <a:pPr/>
              <a:t>3</a:t>
            </a:fld>
            <a:endParaRPr lang="es-CO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84663" y="29146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580063" y="2697163"/>
            <a:ext cx="1203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Nombre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932363" y="3357563"/>
            <a:ext cx="1379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Atributos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918075" y="422910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Operaciones</a:t>
            </a: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4427538" y="3141663"/>
            <a:ext cx="288925" cy="803275"/>
          </a:xfrm>
          <a:prstGeom prst="rightBrace">
            <a:avLst>
              <a:gd name="adj1" fmla="val 231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9233" name="Picture 17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781300"/>
            <a:ext cx="2971800" cy="2097088"/>
          </a:xfrm>
          <a:prstGeom prst="rect">
            <a:avLst/>
          </a:prstGeom>
          <a:noFill/>
        </p:spPr>
      </p:pic>
      <p:sp>
        <p:nvSpPr>
          <p:cNvPr id="9234" name="AutoShape 18"/>
          <p:cNvSpPr>
            <a:spLocks/>
          </p:cNvSpPr>
          <p:nvPr/>
        </p:nvSpPr>
        <p:spPr bwMode="auto">
          <a:xfrm>
            <a:off x="4427538" y="4005263"/>
            <a:ext cx="215900" cy="863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(Generalización)</a:t>
            </a:r>
          </a:p>
        </p:txBody>
      </p:sp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2833688" y="2614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2676525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80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85926"/>
            <a:ext cx="6264275" cy="352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</a:t>
            </a:r>
          </a:p>
        </p:txBody>
      </p:sp>
      <p:sp>
        <p:nvSpPr>
          <p:cNvPr id="770055" name="Rectangle 7"/>
          <p:cNvSpPr>
            <a:spLocks noChangeArrowheads="1"/>
          </p:cNvSpPr>
          <p:nvPr/>
        </p:nvSpPr>
        <p:spPr bwMode="auto">
          <a:xfrm>
            <a:off x="1938338" y="1319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59" name="Picture 11" descr="rose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2175" y="6022975"/>
            <a:ext cx="295275" cy="257175"/>
          </a:xfrm>
          <a:prstGeom prst="rect">
            <a:avLst/>
          </a:prstGeom>
          <a:noFill/>
        </p:spPr>
      </p:pic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7664450" y="6018213"/>
            <a:ext cx="8096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000" i="0">
                <a:latin typeface="Arial" charset="0"/>
              </a:rPr>
              <a:t>Prácticas 4</a:t>
            </a:r>
          </a:p>
        </p:txBody>
      </p:sp>
      <p:pic>
        <p:nvPicPr>
          <p:cNvPr id="770064" name="Picture 16" descr="dart0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1963" y="5954713"/>
            <a:ext cx="822325" cy="414337"/>
          </a:xfrm>
          <a:prstGeom prst="rect">
            <a:avLst/>
          </a:prstGeom>
          <a:noFill/>
        </p:spPr>
      </p:pic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1876425" y="1452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6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738" y="1508125"/>
            <a:ext cx="7296150" cy="5349875"/>
          </a:xfrm>
          <a:prstGeom prst="rect">
            <a:avLst/>
          </a:prstGeom>
          <a:noFill/>
        </p:spPr>
      </p:pic>
      <p:pic>
        <p:nvPicPr>
          <p:cNvPr id="770068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62963" y="5692775"/>
            <a:ext cx="4413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32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La agregación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33</a:t>
            </a:fld>
            <a:endParaRPr lang="es-CO"/>
          </a:p>
        </p:txBody>
      </p:sp>
      <p:pic>
        <p:nvPicPr>
          <p:cNvPr id="2108" name="Picture 60" descr="http://joanpaon.files.wordpress.com/2013/06/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428736"/>
            <a:ext cx="3781425" cy="1028701"/>
          </a:xfrm>
          <a:prstGeom prst="rect">
            <a:avLst/>
          </a:prstGeom>
          <a:noFill/>
        </p:spPr>
      </p:pic>
      <p:sp>
        <p:nvSpPr>
          <p:cNvPr id="65" name="64 Rectángulo"/>
          <p:cNvSpPr/>
          <p:nvPr/>
        </p:nvSpPr>
        <p:spPr>
          <a:xfrm>
            <a:off x="1142976" y="4500570"/>
            <a:ext cx="6858000" cy="1815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se identifica con un rombo en blanco.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[PARTE] se identifica con una 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relación se identifica por su 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&lt;</a:t>
            </a:r>
            <a:r>
              <a:rPr lang="es-ES" sz="1600" dirty="0" err="1" smtClean="0"/>
              <a:t>strong</a:t>
            </a:r>
            <a:r>
              <a:rPr lang="es-ES" sz="1600" dirty="0" smtClean="0"/>
              <a:t>”&gt;multiplicidad de la clase [TODO] es diferente de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constructor de la clase [TODO] no instancia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destructor de la clase [TODO], cuando existe, no altera la clase [PARTE].</a:t>
            </a:r>
            <a:endParaRPr lang="es-ES" sz="1600" dirty="0"/>
          </a:p>
        </p:txBody>
      </p:sp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571744"/>
            <a:ext cx="6325004" cy="150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41248"/>
          </a:xfrm>
        </p:spPr>
        <p:txBody>
          <a:bodyPr/>
          <a:lstStyle/>
          <a:p>
            <a:r>
              <a:rPr lang="es-ES" dirty="0" smtClean="0"/>
              <a:t>Código: La composición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34</a:t>
            </a:fld>
            <a:endParaRPr lang="es-CO"/>
          </a:p>
        </p:txBody>
      </p:sp>
      <p:pic>
        <p:nvPicPr>
          <p:cNvPr id="134146" name="Picture 2" descr="http://joanpaon.files.wordpress.com/2013/06/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19525" cy="1028701"/>
          </a:xfrm>
          <a:prstGeom prst="rect">
            <a:avLst/>
          </a:prstGeom>
          <a:noFill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1612"/>
            <a:ext cx="3724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071538" y="4429132"/>
            <a:ext cx="700092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 se identifica con un rombo en negro.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[PARTE] se identifica con una 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relación se identifica por su 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multiplicidad de la clase [TODO] es siempre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constructor de la clase [TODO] suele instanciar 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destructor de la clase [TODO], cuando existe, destruye también la clase [PARTE].</a:t>
            </a:r>
            <a:endParaRPr lang="es-E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5" descr="http://joanpaon.files.wordpress.com/2013/06/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429000"/>
            <a:ext cx="3248025" cy="962025"/>
          </a:xfrm>
          <a:prstGeom prst="rect">
            <a:avLst/>
          </a:prstGeom>
          <a:noFill/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4324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interfaces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36</a:t>
            </a:fld>
            <a:endParaRPr lang="es-CO"/>
          </a:p>
        </p:txBody>
      </p:sp>
      <p:pic>
        <p:nvPicPr>
          <p:cNvPr id="136194" name="Picture 2" descr="http://joanpaon.files.wordpress.com/2013/06/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14422"/>
            <a:ext cx="3438525" cy="962025"/>
          </a:xfrm>
          <a:prstGeom prst="rect">
            <a:avLst/>
          </a:prstGeom>
          <a:noFill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4114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7" name="Picture 5" descr="http://joanpaon.files.wordpress.com/2013/05/coch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929066"/>
            <a:ext cx="2847975" cy="2466975"/>
          </a:xfrm>
          <a:prstGeom prst="rect">
            <a:avLst/>
          </a:prstGeom>
          <a:noFill/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143380"/>
            <a:ext cx="4314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1500174"/>
            <a:ext cx="4643438" cy="1846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400" b="1" dirty="0" smtClean="0"/>
              <a:t>REALIZACIÓN</a:t>
            </a:r>
            <a:r>
              <a:rPr lang="es-ES" dirty="0" smtClean="0"/>
              <a:t>  </a:t>
            </a:r>
            <a:r>
              <a:rPr lang="es-ES" b="1" dirty="0" smtClean="0"/>
              <a:t>implementación de un interfaz por parte de una clase</a:t>
            </a:r>
            <a:r>
              <a:rPr lang="es-E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declarar la implementación del interfaz</a:t>
            </a:r>
            <a:r>
              <a:rPr lang="es-ES" dirty="0" smtClean="0"/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definir el cuerpo de los métodos impuestos por el interfaz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4AF8-5D8D-41F0-A424-80600944B2AC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754C-7687-434D-8B5C-A95DB8F46664}" type="slidenum">
              <a:rPr lang="es-CO"/>
              <a:pPr/>
              <a:t>37</a:t>
            </a:fld>
            <a:endParaRPr lang="es-CO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019300"/>
            <a:ext cx="79216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 descr="ClaseRob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786322"/>
            <a:ext cx="4876800" cy="1647825"/>
          </a:xfrm>
          <a:prstGeom prst="rect">
            <a:avLst/>
          </a:prstGeom>
          <a:noFill/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61975" y="16129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Consideremos la siguiente plantilla: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D82-94C7-42CE-B4F4-585568230B5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1131-29F6-4C0C-B611-D0B2B447586C}" type="slidenum">
              <a:rPr lang="es-CO"/>
              <a:pPr/>
              <a:t>38</a:t>
            </a:fld>
            <a:endParaRPr lang="es-CO"/>
          </a:p>
        </p:txBody>
      </p:sp>
      <p:pic>
        <p:nvPicPr>
          <p:cNvPr id="51204" name="Picture 4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20700" y="1890713"/>
            <a:ext cx="202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Es de la forma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211" name="AutoShape 11"/>
          <p:cNvCxnSpPr>
            <a:cxnSpLocks noChangeShapeType="1"/>
            <a:stCxn id="51212" idx="2"/>
            <a:endCxn id="51206" idx="3"/>
          </p:cNvCxnSpPr>
          <p:nvPr/>
        </p:nvCxnSpPr>
        <p:spPr bwMode="auto">
          <a:xfrm flipH="1" flipV="1">
            <a:off x="2546350" y="2089150"/>
            <a:ext cx="17954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356100" y="2060575"/>
            <a:ext cx="3360738" cy="7207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73075" y="2251075"/>
            <a:ext cx="2938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Atributo:Tipo=“valor”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7BE3-944E-499C-A7F8-D0944106AF3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870-B8EA-4261-BC9D-8FFD6FAAEA51}" type="slidenum">
              <a:rPr lang="es-CO"/>
              <a:pPr/>
              <a:t>39</a:t>
            </a:fld>
            <a:endParaRPr lang="es-CO"/>
          </a:p>
        </p:txBody>
      </p:sp>
      <p:pic>
        <p:nvPicPr>
          <p:cNvPr id="52227" name="Picture 3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2133600"/>
            <a:ext cx="3168650" cy="2519363"/>
            <a:chOff x="793" y="1344"/>
            <a:chExt cx="1996" cy="1587"/>
          </a:xfrm>
        </p:grpSpPr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793" y="1570"/>
              <a:ext cx="1633" cy="1361"/>
            </a:xfrm>
            <a:custGeom>
              <a:avLst/>
              <a:gdLst/>
              <a:ahLst/>
              <a:cxnLst>
                <a:cxn ang="0">
                  <a:pos x="1677" y="0"/>
                </a:cxn>
                <a:cxn ang="0">
                  <a:pos x="326" y="289"/>
                </a:cxn>
                <a:cxn ang="0">
                  <a:pos x="66" y="1038"/>
                </a:cxn>
                <a:cxn ang="0">
                  <a:pos x="724" y="1361"/>
                </a:cxn>
              </a:cxnLst>
              <a:rect l="0" t="0" r="r" b="b"/>
              <a:pathLst>
                <a:path w="1677" h="1361">
                  <a:moveTo>
                    <a:pt x="1677" y="0"/>
                  </a:moveTo>
                  <a:cubicBezTo>
                    <a:pt x="1452" y="48"/>
                    <a:pt x="594" y="116"/>
                    <a:pt x="326" y="289"/>
                  </a:cubicBezTo>
                  <a:cubicBezTo>
                    <a:pt x="58" y="462"/>
                    <a:pt x="0" y="859"/>
                    <a:pt x="66" y="1038"/>
                  </a:cubicBezTo>
                  <a:cubicBezTo>
                    <a:pt x="132" y="1217"/>
                    <a:pt x="587" y="1294"/>
                    <a:pt x="724" y="136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26" y="1344"/>
              <a:ext cx="363" cy="36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2836863"/>
            <a:ext cx="1560513" cy="2608262"/>
            <a:chOff x="1882" y="1787"/>
            <a:chExt cx="983" cy="1643"/>
          </a:xfrm>
        </p:grpSpPr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2547" y="1787"/>
              <a:ext cx="318" cy="27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882" y="2024"/>
              <a:ext cx="726" cy="14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793038" cy="641350"/>
          </a:xfrm>
        </p:spPr>
        <p:txBody>
          <a:bodyPr>
            <a:normAutofit fontScale="90000"/>
          </a:bodyPr>
          <a:lstStyle/>
          <a:p>
            <a:r>
              <a:rPr lang="es-ES" sz="3200"/>
              <a:t>Modificadores de Acceso de los atributos y operaciones de las Clases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600"/>
              <a:t>Los atributos y operaciones tienen unos  modificadores de acceso. Ellos son:</a:t>
            </a:r>
          </a:p>
          <a:p>
            <a:pPr>
              <a:buFont typeface="Wingdings" pitchFamily="2" charset="2"/>
              <a:buNone/>
            </a:pPr>
            <a:endParaRPr lang="es-ES" sz="2600"/>
          </a:p>
          <a:p>
            <a:pPr lvl="1"/>
            <a:r>
              <a:rPr lang="en-US" sz="2200"/>
              <a:t>Protected # </a:t>
            </a:r>
          </a:p>
          <a:p>
            <a:pPr lvl="1"/>
            <a:r>
              <a:rPr lang="en-US" sz="2200"/>
              <a:t>Private –</a:t>
            </a:r>
          </a:p>
          <a:p>
            <a:pPr lvl="1"/>
            <a:r>
              <a:rPr lang="en-US" sz="2200"/>
              <a:t>Public +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7CE-EFA7-4CAA-A264-3BAC60731C5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CE0E-768F-4143-9EE3-231D68B83679}" type="slidenum">
              <a:rPr lang="es-CO"/>
              <a:pPr/>
              <a:t>4</a:t>
            </a:fld>
            <a:endParaRPr lang="es-CO"/>
          </a:p>
        </p:txBody>
      </p:sp>
      <p:pic>
        <p:nvPicPr>
          <p:cNvPr id="47108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25" y="2708275"/>
            <a:ext cx="2971800" cy="2097088"/>
          </a:xfrm>
          <a:prstGeom prst="rect">
            <a:avLst/>
          </a:prstGeom>
          <a:noFill/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260725" y="33575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203575" y="3706813"/>
            <a:ext cx="127158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16238" y="4149725"/>
            <a:ext cx="15541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34963" y="5157788"/>
            <a:ext cx="8629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 b="1"/>
              <a:t>Son muy importantes cuando hay relaciones de herencia, ¡¡¡ lo veremos más adelante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4276" name="Picture 4" descr="rol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3312" y="2817019"/>
            <a:ext cx="2009775" cy="2000250"/>
          </a:xfrm>
          <a:noFill/>
          <a:ln/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B62-A0C6-4EF0-90C1-78F030F56C9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C964-0131-474D-ADDD-85E89F9AAC84}" type="slidenum">
              <a:rPr lang="es-CO"/>
              <a:pPr/>
              <a:t>40</a:t>
            </a:fld>
            <a:endParaRPr lang="es-CO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4427538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ReciboDeCaja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571736" y="3571876"/>
            <a:ext cx="1206500" cy="7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14282" y="3929066"/>
            <a:ext cx="3581400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Factura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500298" y="4000504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84213" y="1773238"/>
            <a:ext cx="694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Los roles se convierten en propiedades de las clases.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sp>
        <p:nvSpPr>
          <p:cNvPr id="5632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323850" y="1844675"/>
            <a:ext cx="8001000" cy="3405188"/>
          </a:xfrm>
          <a:solidFill>
            <a:schemeClr val="accent1">
              <a:alpha val="14999"/>
            </a:schemeClr>
          </a:solidFill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Clase ReciboDeCaja </a:t>
            </a:r>
          </a:p>
          <a:p>
            <a:pPr>
              <a:buFont typeface="Wingdings" pitchFamily="2" charset="2"/>
              <a:buNone/>
            </a:pPr>
            <a:r>
              <a:rPr lang="en-US"/>
              <a:t>{</a:t>
            </a:r>
          </a:p>
          <a:p>
            <a:pPr>
              <a:buFont typeface="Wingdings" pitchFamily="2" charset="2"/>
              <a:buNone/>
            </a:pPr>
            <a:r>
              <a:rPr lang="en-US"/>
              <a:t>  //atributos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private </a:t>
            </a:r>
            <a:r>
              <a:rPr lang="en-US"/>
              <a:t>factura 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b="1"/>
              <a:t>Factura</a:t>
            </a:r>
            <a:r>
              <a:rPr lang="en-US"/>
              <a:t>; 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0990-1B8E-4808-A96B-28F8F2E6BE2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1457-D8A8-4C7C-9970-6AFA70CC468A}" type="slidenum">
              <a:rPr lang="es-CO"/>
              <a:pPr/>
              <a:t>41</a:t>
            </a:fld>
            <a:endParaRPr lang="es-CO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0825" y="5084763"/>
            <a:ext cx="86106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>
                <a:latin typeface="Tahoma" pitchFamily="34" charset="0"/>
              </a:rPr>
              <a:t>Note que la Multiplicidad de Factura es 1.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al código el rol recibo, cuya multiplicidad asociada es 1..n?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atributos cuya multiplicidad asociada es *?</a:t>
            </a:r>
          </a:p>
          <a:p>
            <a:pPr algn="l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7347" name="Picture 3" descr="rolesMulti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916113"/>
            <a:ext cx="2889250" cy="3886200"/>
          </a:xfrm>
          <a:noFill/>
          <a:ln/>
        </p:spPr>
      </p:pic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42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733800" y="3352800"/>
            <a:ext cx="5029200" cy="2474913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</a:rPr>
              <a:t>Clase</a:t>
            </a:r>
            <a:r>
              <a:rPr lang="en-US">
                <a:latin typeface="Tahoma" pitchFamily="34" charset="0"/>
              </a:rPr>
              <a:t> Remision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//atributos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b="1">
                <a:latin typeface="Tahoma" pitchFamily="34" charset="0"/>
              </a:rPr>
              <a:t>private </a:t>
            </a:r>
            <a:r>
              <a:rPr lang="en-US">
                <a:latin typeface="Tahoma" pitchFamily="34" charset="0"/>
              </a:rPr>
              <a:t>producto </a:t>
            </a:r>
            <a:r>
              <a:rPr lang="en-US" b="1">
                <a:latin typeface="Tahoma" pitchFamily="34" charset="0"/>
              </a:rPr>
              <a:t>:</a:t>
            </a:r>
            <a:r>
              <a:rPr lang="en-US">
                <a:latin typeface="Tahoma" pitchFamily="34" charset="0"/>
              </a:rPr>
              <a:t> </a:t>
            </a:r>
            <a:r>
              <a:rPr lang="en-US" b="1">
                <a:latin typeface="Tahoma" pitchFamily="34" charset="0"/>
              </a:rPr>
              <a:t>Vector&lt;&lt;Producto&gt;&gt;</a:t>
            </a:r>
            <a:r>
              <a:rPr lang="en-US">
                <a:latin typeface="Tahoma" pitchFamily="34" charset="0"/>
              </a:rPr>
              <a:t> ;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sz="2000" b="1">
                <a:latin typeface="Tahoma" pitchFamily="34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latin typeface="Tahoma" pitchFamily="34" charset="0"/>
              </a:rPr>
              <a:t>Posible solución</a:t>
            </a:r>
            <a:endParaRPr lang="es-ES_tradnl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604250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CO" sz="2400"/>
              <a:t>MULTIPLICIDAD o CARDINALIDAD DE LAS RELACIONES</a:t>
            </a:r>
            <a:r>
              <a:rPr lang="es-CO" sz="2600"/>
              <a:t>: </a:t>
            </a:r>
            <a:r>
              <a:rPr lang="es-CO" sz="1800"/>
              <a:t>indica el número de instancias de las clases que participan en una relación   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5E9-3175-4E29-9E00-56F04E1E01F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F0B-51F0-4A0D-BC48-71A1DF3C855B}" type="slidenum">
              <a:rPr lang="es-CO"/>
              <a:pPr/>
              <a:t>5</a:t>
            </a:fld>
            <a:endParaRPr lang="es-CO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916238" y="2708275"/>
            <a:ext cx="3600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s-CO" sz="2000" b="1"/>
              <a:t>1:</a:t>
            </a:r>
            <a:r>
              <a:rPr lang="es-CO"/>
              <a:t> 	</a:t>
            </a:r>
            <a:r>
              <a:rPr lang="es-CO" b="1"/>
              <a:t>exactamente 1 </a:t>
            </a:r>
          </a:p>
          <a:p>
            <a:pPr algn="l"/>
            <a:r>
              <a:rPr lang="es-CO" sz="2000" b="1"/>
              <a:t>0..1:</a:t>
            </a:r>
            <a:r>
              <a:rPr lang="es-CO"/>
              <a:t> 	</a:t>
            </a:r>
            <a:r>
              <a:rPr lang="es-CO" b="1"/>
              <a:t>cero o una </a:t>
            </a:r>
          </a:p>
          <a:p>
            <a:pPr algn="l"/>
            <a:r>
              <a:rPr lang="es-CO" sz="2000" b="1"/>
              <a:t>1..*:   </a:t>
            </a:r>
            <a:r>
              <a:rPr lang="es-CO" b="1"/>
              <a:t>uno o más</a:t>
            </a:r>
          </a:p>
          <a:p>
            <a:pPr algn="l"/>
            <a:r>
              <a:rPr lang="es-CO" sz="2000" b="1"/>
              <a:t>*:</a:t>
            </a:r>
            <a:r>
              <a:rPr lang="es-CO" sz="2000"/>
              <a:t> </a:t>
            </a:r>
            <a:r>
              <a:rPr lang="es-CO"/>
              <a:t>	</a:t>
            </a:r>
            <a:r>
              <a:rPr lang="es-CO" b="1"/>
              <a:t>cero o más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4213" y="3979863"/>
            <a:ext cx="8299450" cy="253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/>
              <a:t>Existen otras notaciones:</a:t>
            </a:r>
          </a:p>
          <a:p>
            <a:pPr algn="l"/>
            <a:r>
              <a:rPr lang="es-CO" sz="2000" b="1"/>
              <a:t>n :</a:t>
            </a:r>
            <a:r>
              <a:rPr lang="es-CO" sz="2000"/>
              <a:t> exactamente "n" (n, entero natural &gt; 0) ejemplos: "1", "7" </a:t>
            </a:r>
          </a:p>
          <a:p>
            <a:pPr algn="l"/>
            <a:r>
              <a:rPr lang="es-CO" sz="2000" b="1"/>
              <a:t>n..m :</a:t>
            </a:r>
            <a:r>
              <a:rPr lang="es-CO" sz="2000"/>
              <a:t> de "n" a "m" (enteros naturales o variables, m </a:t>
            </a:r>
            <a:r>
              <a:rPr lang="es-CO" sz="2000" u="sng"/>
              <a:t>&gt;</a:t>
            </a:r>
            <a:r>
              <a:rPr lang="es-CO" sz="2000"/>
              <a:t> n)</a:t>
            </a:r>
            <a:br>
              <a:rPr lang="es-CO" sz="2000"/>
            </a:br>
            <a:r>
              <a:rPr lang="es-CO" sz="2000"/>
              <a:t>     	Ejemplo : "0..1", "3..n", "1..31" </a:t>
            </a:r>
          </a:p>
          <a:p>
            <a:pPr algn="l"/>
            <a:r>
              <a:rPr lang="es-CO" sz="2000" b="1"/>
              <a:t>* :</a:t>
            </a:r>
            <a:r>
              <a:rPr lang="es-CO" sz="2000"/>
              <a:t> varios (equivalente a "0..n" et "0..*") </a:t>
            </a:r>
            <a:endParaRPr lang="es-CO" sz="2000" b="1"/>
          </a:p>
          <a:p>
            <a:pPr algn="l"/>
            <a:r>
              <a:rPr lang="es-CO" sz="2000" b="1"/>
              <a:t>n..* :</a:t>
            </a:r>
            <a:r>
              <a:rPr lang="es-CO" sz="2000"/>
              <a:t> "n" o más (n, entero natural o variable) </a:t>
            </a:r>
          </a:p>
          <a:p>
            <a:pPr algn="l"/>
            <a:r>
              <a:rPr lang="es-CO" sz="2000"/>
              <a:t>	Ejemplo : "0..*", "5..*"</a:t>
            </a:r>
            <a:br>
              <a:rPr lang="es-CO" sz="2000"/>
            </a:br>
            <a:endParaRPr lang="es-CO" sz="200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63588" y="6165850"/>
            <a:ext cx="712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Si no se especifica la multiplicidad se asume que es 1.</a:t>
            </a:r>
            <a:endParaRPr lang="es-CO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Notación atributos y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84030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6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2504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41248"/>
          </a:xfrm>
        </p:spPr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581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ES" dirty="0" smtClean="0"/>
              <a:t>TIPOS DE RELACIONES: ASOCIACIÓN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9530" y="1428736"/>
            <a:ext cx="839737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FCC-D55B-402E-9266-0DD9533839A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2641-50A8-42DA-8323-0BAB1F0940C4}" type="slidenum">
              <a:rPr lang="es-CO"/>
              <a:pPr/>
              <a:t>9</a:t>
            </a:fld>
            <a:endParaRPr lang="es-CO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0285" name="AutoShape 45"/>
          <p:cNvCxnSpPr>
            <a:cxnSpLocks noChangeShapeType="1"/>
            <a:stCxn id="10256" idx="2"/>
            <a:endCxn id="10283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0290" name="AutoShape 50"/>
          <p:cNvSpPr>
            <a:spLocks noChangeArrowheads="1"/>
          </p:cNvSpPr>
          <p:nvPr/>
        </p:nvSpPr>
        <p:spPr bwMode="auto">
          <a:xfrm>
            <a:off x="3492500" y="3213100"/>
            <a:ext cx="2952750" cy="1079500"/>
          </a:xfrm>
          <a:prstGeom prst="wedgeRectCallout">
            <a:avLst>
              <a:gd name="adj1" fmla="val -49787"/>
              <a:gd name="adj2" fmla="val 169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trabaja en UNA empresa o en NINGUNA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5" ma:contentTypeDescription="Crear nuevo documento." ma:contentTypeScope="" ma:versionID="7bb8380072e668e6a08a0c52c6ed9aae">
  <xsd:schema xmlns:xsd="http://www.w3.org/2001/XMLSchema" xmlns:xs="http://www.w3.org/2001/XMLSchema" xmlns:p="http://schemas.microsoft.com/office/2006/metadata/properties" xmlns:ns2="d62e857e-94c1-4f0f-87fb-8bd2ee8fb264" targetNamespace="http://schemas.microsoft.com/office/2006/metadata/properties" ma:root="true" ma:fieldsID="98bdca5315d006eee0ed87f74855e651" ns2:_="">
    <xsd:import namespace="d62e857e-94c1-4f0f-87fb-8bd2ee8fb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E429E-D186-40E3-BBD9-867B216C9A88}"/>
</file>

<file path=customXml/itemProps2.xml><?xml version="1.0" encoding="utf-8"?>
<ds:datastoreItem xmlns:ds="http://schemas.openxmlformats.org/officeDocument/2006/customXml" ds:itemID="{68B853AF-566E-4831-9B28-CB680DFA14F6}"/>
</file>

<file path=customXml/itemProps3.xml><?xml version="1.0" encoding="utf-8"?>
<ds:datastoreItem xmlns:ds="http://schemas.openxmlformats.org/officeDocument/2006/customXml" ds:itemID="{0D99EF28-E384-4E69-8E49-4B9982F4355B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1050</TotalTime>
  <Words>1302</Words>
  <Application>Microsoft Office PowerPoint</Application>
  <PresentationFormat>Presentación en pantalla (4:3)</PresentationFormat>
  <Paragraphs>375</Paragraphs>
  <Slides>42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Viajes</vt:lpstr>
      <vt:lpstr>DIAGRAMA DE CLASES</vt:lpstr>
      <vt:lpstr>diagrama de clases: conceptos</vt:lpstr>
      <vt:lpstr>diagrama de clases: conceptos</vt:lpstr>
      <vt:lpstr>Modificadores de Acceso de los atributos y operaciones de las Clases</vt:lpstr>
      <vt:lpstr>diagrama de clases: conceptos</vt:lpstr>
      <vt:lpstr>Notación atributos y ejemplos</vt:lpstr>
      <vt:lpstr>CLASES</vt:lpstr>
      <vt:lpstr>TIPOS DE RELACIONES: ASOCIACIÓN</vt:lpstr>
      <vt:lpstr>TIPOS DE RELACIONES</vt:lpstr>
      <vt:lpstr>TIPOS DE RELACIONES</vt:lpstr>
      <vt:lpstr>TIPOS DE RELACIONES</vt:lpstr>
      <vt:lpstr>TIPOS DE RELACIONES</vt:lpstr>
      <vt:lpstr>Los roles</vt:lpstr>
      <vt:lpstr>Presentación de PowerPoint</vt:lpstr>
      <vt:lpstr>RESTRICCIONES</vt:lpstr>
      <vt:lpstr>Relación de Generalización</vt:lpstr>
      <vt:lpstr>Relación de Generalización</vt:lpstr>
      <vt:lpstr>Relación de Generalización</vt:lpstr>
      <vt:lpstr>Herencia y modificadores de acceso</vt:lpstr>
      <vt:lpstr>Relación de Generalización</vt:lpstr>
      <vt:lpstr>MECANISMOS DE EXTENSIÓN</vt:lpstr>
      <vt:lpstr>Relación de Agregación </vt:lpstr>
      <vt:lpstr>Ejemplo de Relación de Agregación </vt:lpstr>
      <vt:lpstr>Relación de Agregación </vt:lpstr>
      <vt:lpstr>Relación de Agregación </vt:lpstr>
      <vt:lpstr>Relación de Composición  </vt:lpstr>
      <vt:lpstr>Ejemplo de Relación de Composición  </vt:lpstr>
      <vt:lpstr>… Ejemplos (Asociación)</vt:lpstr>
      <vt:lpstr>… Ejemplos (Clase Asociación)</vt:lpstr>
      <vt:lpstr>… Ejemplos (Generalización)</vt:lpstr>
      <vt:lpstr>… Ejemplos </vt:lpstr>
      <vt:lpstr>Código: generalización</vt:lpstr>
      <vt:lpstr>Código: La agregación</vt:lpstr>
      <vt:lpstr>Código: La composición</vt:lpstr>
      <vt:lpstr>Código: generalización</vt:lpstr>
      <vt:lpstr>Código: interfaces</vt:lpstr>
      <vt:lpstr>Generación de código a partir del Diagrama de Clases</vt:lpstr>
      <vt:lpstr>Generación de código a partir del Diagrama de Clases</vt:lpstr>
      <vt:lpstr>Generación de código a partir del Diagrama de Clases</vt:lpstr>
      <vt:lpstr>¿Cómo se llevan los roles a código?</vt:lpstr>
      <vt:lpstr>¿Cómo se llevan los roles a código?</vt:lpstr>
      <vt:lpstr>¿Cómo se llevan los roles a código?</vt:lpstr>
    </vt:vector>
  </TitlesOfParts>
  <Company>Familia Urrego Giraldo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 – Parte II</dc:title>
  <dc:creator>German Urrego</dc:creator>
  <cp:lastModifiedBy>Usuario de Windows</cp:lastModifiedBy>
  <cp:revision>73</cp:revision>
  <dcterms:created xsi:type="dcterms:W3CDTF">2007-03-18T18:46:14Z</dcterms:created>
  <dcterms:modified xsi:type="dcterms:W3CDTF">2017-01-03T17:47:28Z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