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0" r:id="rId3"/>
    <p:sldId id="321" r:id="rId4"/>
    <p:sldId id="322" r:id="rId5"/>
    <p:sldId id="323" r:id="rId6"/>
    <p:sldId id="324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403" r:id="rId25"/>
    <p:sldId id="396" r:id="rId26"/>
    <p:sldId id="402" r:id="rId27"/>
    <p:sldId id="397" r:id="rId28"/>
    <p:sldId id="404" r:id="rId29"/>
    <p:sldId id="398" r:id="rId30"/>
    <p:sldId id="405" r:id="rId31"/>
    <p:sldId id="399" r:id="rId32"/>
    <p:sldId id="400" r:id="rId33"/>
    <p:sldId id="406" r:id="rId34"/>
    <p:sldId id="40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7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0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5AE3E-E8D6-4B70-ABA6-76C2EAD64DBD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D124-B0DA-4EDD-B3AD-93865251D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892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1D124-B0DA-4EDD-B3AD-93865251D73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492F57C-61A4-4B48-A45C-6BA120260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334008"/>
            <a:ext cx="12191999" cy="2950464"/>
          </a:xfrm>
          <a:prstGeom prst="rect">
            <a:avLst/>
          </a:prstGeom>
        </p:spPr>
      </p:pic>
      <p:pic>
        <p:nvPicPr>
          <p:cNvPr id="22" name="图片 13">
            <a:extLst>
              <a:ext uri="{FF2B5EF4-FFF2-40B4-BE49-F238E27FC236}">
                <a16:creationId xmlns:a16="http://schemas.microsoft.com/office/drawing/2014/main" xmlns="" id="{56454828-F611-45C1-9E3B-465C4E3F95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5069" t="14923" r="7780" b="14111"/>
          <a:stretch>
            <a:fillRect/>
          </a:stretch>
        </p:blipFill>
        <p:spPr bwMode="auto">
          <a:xfrm>
            <a:off x="-45720" y="3770"/>
            <a:ext cx="792956" cy="7227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77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29">
            <a:extLst>
              <a:ext uri="{FF2B5EF4-FFF2-40B4-BE49-F238E27FC236}">
                <a16:creationId xmlns:a16="http://schemas.microsoft.com/office/drawing/2014/main" xmlns="" id="{B1C21DB5-E5B9-4350-B917-815F1E79A2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735964"/>
            <a:ext cx="12192000" cy="45719"/>
            <a:chOff x="3779912" y="1777380"/>
            <a:chExt cx="4896544" cy="43204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84D1527-5F9F-4A4D-B21C-6297CBCB7543}"/>
                </a:ext>
              </a:extLst>
            </p:cNvPr>
            <p:cNvSpPr/>
            <p:nvPr/>
          </p:nvSpPr>
          <p:spPr>
            <a:xfrm>
              <a:off x="3779912" y="1777380"/>
              <a:ext cx="4896544" cy="432049"/>
            </a:xfrm>
            <a:prstGeom prst="rect">
              <a:avLst/>
            </a:prstGeom>
            <a:solidFill>
              <a:schemeClr val="bg2">
                <a:lumMod val="25000"/>
                <a:alpha val="34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00" kern="0" dirty="0">
                <a:solidFill>
                  <a:sysClr val="window" lastClr="FFFFFF"/>
                </a:solidFill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E03141D1-213D-4F47-A9FF-232D66DD15EB}"/>
                </a:ext>
              </a:extLst>
            </p:cNvPr>
            <p:cNvSpPr/>
            <p:nvPr userDrawn="1"/>
          </p:nvSpPr>
          <p:spPr>
            <a:xfrm>
              <a:off x="3779912" y="1777380"/>
              <a:ext cx="1290107" cy="432049"/>
            </a:xfrm>
            <a:prstGeom prst="rect">
              <a:avLst/>
            </a:prstGeom>
            <a:solidFill>
              <a:srgbClr val="2185DF">
                <a:alpha val="49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0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pic>
        <p:nvPicPr>
          <p:cNvPr id="19" name="图片 13">
            <a:extLst>
              <a:ext uri="{FF2B5EF4-FFF2-40B4-BE49-F238E27FC236}">
                <a16:creationId xmlns:a16="http://schemas.microsoft.com/office/drawing/2014/main" xmlns="" id="{B21318A1-EB6B-4D45-B71C-AC40B57162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069" t="14923" r="7780" b="14111"/>
          <a:stretch>
            <a:fillRect/>
          </a:stretch>
        </p:blipFill>
        <p:spPr bwMode="auto">
          <a:xfrm>
            <a:off x="-45720" y="3770"/>
            <a:ext cx="792956" cy="7227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0" name="组合 29">
            <a:extLst>
              <a:ext uri="{FF2B5EF4-FFF2-40B4-BE49-F238E27FC236}">
                <a16:creationId xmlns:a16="http://schemas.microsoft.com/office/drawing/2014/main" xmlns="" id="{1657D315-E49A-42BA-9E67-5D126723C7B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731635"/>
            <a:ext cx="12192000" cy="60324"/>
            <a:chOff x="3779912" y="1777380"/>
            <a:chExt cx="4896544" cy="4320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8FA71974-6606-4A6F-B428-E1EE2EC2F83D}"/>
                </a:ext>
              </a:extLst>
            </p:cNvPr>
            <p:cNvSpPr/>
            <p:nvPr/>
          </p:nvSpPr>
          <p:spPr>
            <a:xfrm>
              <a:off x="3779912" y="1777380"/>
              <a:ext cx="4896544" cy="432049"/>
            </a:xfrm>
            <a:prstGeom prst="rect">
              <a:avLst/>
            </a:prstGeom>
            <a:solidFill>
              <a:schemeClr val="bg2">
                <a:lumMod val="25000"/>
                <a:alpha val="34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00" kern="0" dirty="0">
                <a:solidFill>
                  <a:sysClr val="window" lastClr="FFFFFF"/>
                </a:solidFill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72E87197-6D17-4641-BB89-FC9E1454F3CB}"/>
                </a:ext>
              </a:extLst>
            </p:cNvPr>
            <p:cNvSpPr/>
            <p:nvPr userDrawn="1"/>
          </p:nvSpPr>
          <p:spPr>
            <a:xfrm>
              <a:off x="3779912" y="1777380"/>
              <a:ext cx="1290107" cy="432049"/>
            </a:xfrm>
            <a:prstGeom prst="rect">
              <a:avLst/>
            </a:prstGeom>
            <a:solidFill>
              <a:srgbClr val="2185DF">
                <a:alpha val="49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0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43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5AB6-DFD8-4494-A926-0FA205047A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34069-26EE-4F9E-9750-80340E76DE3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75666DD-5238-4E4E-A449-4B863E44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B2E312B-A70F-4656-8A89-DC781EB1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9D7DA6-FA9F-4F9A-8C6A-A49D1BE9E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AAC6-0A52-47E3-A9BB-A51BF8F74AD0}" type="datetimeFigureOut">
              <a:rPr lang="zh-CN" altLang="en-US" smtClean="0"/>
              <a:pPr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DF4A56-A06F-47D7-BEA0-368AB7120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C36D1A-0A6F-4217-815A-4FBFA18B9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9A11-AFF6-4A46-9C91-AE0612B6800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29">
            <a:extLst>
              <a:ext uri="{FF2B5EF4-FFF2-40B4-BE49-F238E27FC236}">
                <a16:creationId xmlns:a16="http://schemas.microsoft.com/office/drawing/2014/main" xmlns="" id="{27CD622F-2027-46B2-83C7-E740774744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735964"/>
            <a:ext cx="12192000" cy="45719"/>
            <a:chOff x="3779912" y="1777380"/>
            <a:chExt cx="4896544" cy="4320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4A57DB0-4576-4353-9C53-185DB5A9DDEF}"/>
                </a:ext>
              </a:extLst>
            </p:cNvPr>
            <p:cNvSpPr/>
            <p:nvPr/>
          </p:nvSpPr>
          <p:spPr>
            <a:xfrm>
              <a:off x="3779912" y="1777380"/>
              <a:ext cx="4896544" cy="432049"/>
            </a:xfrm>
            <a:prstGeom prst="rect">
              <a:avLst/>
            </a:prstGeom>
            <a:solidFill>
              <a:schemeClr val="bg2">
                <a:lumMod val="25000"/>
                <a:alpha val="34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00" kern="0" dirty="0">
                <a:solidFill>
                  <a:sysClr val="window" lastClr="FFFFFF"/>
                </a:solidFill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80EEC0D0-4F95-4E1A-B4BF-23415EDE306B}"/>
                </a:ext>
              </a:extLst>
            </p:cNvPr>
            <p:cNvSpPr/>
            <p:nvPr userDrawn="1"/>
          </p:nvSpPr>
          <p:spPr>
            <a:xfrm>
              <a:off x="3779912" y="1777380"/>
              <a:ext cx="1290107" cy="432049"/>
            </a:xfrm>
            <a:prstGeom prst="rect">
              <a:avLst/>
            </a:prstGeom>
            <a:solidFill>
              <a:srgbClr val="2185DF">
                <a:alpha val="49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0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pic>
        <p:nvPicPr>
          <p:cNvPr id="10" name="图片 13">
            <a:extLst>
              <a:ext uri="{FF2B5EF4-FFF2-40B4-BE49-F238E27FC236}">
                <a16:creationId xmlns:a16="http://schemas.microsoft.com/office/drawing/2014/main" xmlns="" id="{043BAB1E-FAE4-4619-A05B-AF60FAE10D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 l="5069" t="14923" r="7780" b="14111"/>
          <a:stretch>
            <a:fillRect/>
          </a:stretch>
        </p:blipFill>
        <p:spPr bwMode="auto">
          <a:xfrm>
            <a:off x="-45720" y="3770"/>
            <a:ext cx="792956" cy="7227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11" name="组合 29">
            <a:extLst>
              <a:ext uri="{FF2B5EF4-FFF2-40B4-BE49-F238E27FC236}">
                <a16:creationId xmlns:a16="http://schemas.microsoft.com/office/drawing/2014/main" xmlns="" id="{1771817A-192C-448C-8B06-28A1EF74C4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731635"/>
            <a:ext cx="12192000" cy="60324"/>
            <a:chOff x="3779912" y="1777380"/>
            <a:chExt cx="4896544" cy="43204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D9D83-8680-42B8-9621-CD7B8BD001E3}"/>
                </a:ext>
              </a:extLst>
            </p:cNvPr>
            <p:cNvSpPr/>
            <p:nvPr/>
          </p:nvSpPr>
          <p:spPr>
            <a:xfrm>
              <a:off x="3779912" y="1777380"/>
              <a:ext cx="4896544" cy="432049"/>
            </a:xfrm>
            <a:prstGeom prst="rect">
              <a:avLst/>
            </a:prstGeom>
            <a:solidFill>
              <a:schemeClr val="bg2">
                <a:lumMod val="25000"/>
                <a:alpha val="34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00" kern="0" dirty="0">
                <a:solidFill>
                  <a:sysClr val="window" lastClr="FFFFFF"/>
                </a:solidFill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B3C110D3-B16A-4188-8789-987D4A3D3C78}"/>
                </a:ext>
              </a:extLst>
            </p:cNvPr>
            <p:cNvSpPr/>
            <p:nvPr userDrawn="1"/>
          </p:nvSpPr>
          <p:spPr>
            <a:xfrm>
              <a:off x="3779912" y="1777380"/>
              <a:ext cx="1290107" cy="432049"/>
            </a:xfrm>
            <a:prstGeom prst="rect">
              <a:avLst/>
            </a:prstGeom>
            <a:solidFill>
              <a:srgbClr val="2185DF">
                <a:alpha val="49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0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0428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4">
            <a:extLst>
              <a:ext uri="{FF2B5EF4-FFF2-40B4-BE49-F238E27FC236}">
                <a16:creationId xmlns:a16="http://schemas.microsoft.com/office/drawing/2014/main" xmlns="" id="{00E78746-7323-48F6-897A-F820D0647906}"/>
              </a:ext>
            </a:extLst>
          </p:cNvPr>
          <p:cNvSpPr txBox="1">
            <a:spLocks/>
          </p:cNvSpPr>
          <p:nvPr/>
        </p:nvSpPr>
        <p:spPr>
          <a:xfrm>
            <a:off x="9753792" y="5997770"/>
            <a:ext cx="4266009" cy="118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文中宋"/>
                <a:ea typeface="华文中宋"/>
                <a:cs typeface="华文中宋"/>
              </a:rPr>
              <a:t>教师：廖恒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="" xmlns:a16="http://schemas.microsoft.com/office/drawing/2014/main" id="{0B8DFDC7-E2B4-458F-8A40-98CFFAAEB764}"/>
              </a:ext>
            </a:extLst>
          </p:cNvPr>
          <p:cNvSpPr txBox="1"/>
          <p:nvPr/>
        </p:nvSpPr>
        <p:spPr>
          <a:xfrm>
            <a:off x="3331831" y="2174230"/>
            <a:ext cx="4858439" cy="180716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递推策略</a:t>
            </a:r>
          </a:p>
          <a:p>
            <a:pPr algn="ctr">
              <a:lnSpc>
                <a:spcPct val="150000"/>
              </a:lnSpc>
              <a:defRPr/>
            </a:pP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51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1777" y="294565"/>
            <a:ext cx="8195733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思路一：</a:t>
            </a:r>
            <a:endParaRPr lang="en-US" altLang="zh-CN" b="1" dirty="0" smtClean="0"/>
          </a:p>
          <a:p>
            <a:r>
              <a:rPr lang="en-US" dirty="0" smtClean="0"/>
              <a:t>o(n)</a:t>
            </a:r>
            <a:r>
              <a:rPr lang="zh-CN" altLang="en-US" dirty="0" smtClean="0"/>
              <a:t>为</a:t>
            </a:r>
            <a:r>
              <a:rPr lang="en-US" dirty="0" smtClean="0"/>
              <a:t>n</a:t>
            </a:r>
            <a:r>
              <a:rPr lang="zh-CN" altLang="en-US" dirty="0" smtClean="0"/>
              <a:t>位数中偶数个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的个数</a:t>
            </a:r>
            <a:br>
              <a:rPr lang="zh-CN" altLang="en-US" dirty="0" smtClean="0"/>
            </a:br>
            <a:r>
              <a:rPr lang="en-US" dirty="0" smtClean="0"/>
              <a:t>e(n)</a:t>
            </a:r>
            <a:r>
              <a:rPr lang="zh-CN" altLang="en-US" dirty="0" smtClean="0"/>
              <a:t>为</a:t>
            </a:r>
            <a:r>
              <a:rPr lang="en-US" dirty="0" smtClean="0"/>
              <a:t>n</a:t>
            </a:r>
            <a:r>
              <a:rPr lang="zh-CN" altLang="en-US" dirty="0" smtClean="0"/>
              <a:t>位数中奇数个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的个数</a:t>
            </a:r>
            <a:br>
              <a:rPr lang="zh-CN" altLang="en-US" dirty="0" smtClean="0"/>
            </a:br>
            <a:r>
              <a:rPr lang="en-US" altLang="zh-CN" b="1" dirty="0" smtClean="0"/>
              <a:t>1</a:t>
            </a:r>
            <a:r>
              <a:rPr lang="zh-CN" altLang="en-US" b="1" dirty="0" smtClean="0"/>
              <a:t>、末位为</a:t>
            </a:r>
            <a:r>
              <a:rPr lang="en-US" altLang="zh-CN" b="1" dirty="0" smtClean="0"/>
              <a:t>3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o(n)=e(n-1)	</a:t>
            </a:r>
            <a:r>
              <a:rPr lang="en-US" altLang="zh-CN" dirty="0" smtClean="0"/>
              <a:t>e</a:t>
            </a:r>
            <a:r>
              <a:rPr lang="en-US" dirty="0" smtClean="0"/>
              <a:t>(n)=o(n-1)</a:t>
            </a:r>
            <a:br>
              <a:rPr lang="en-US" dirty="0" smtClean="0"/>
            </a:br>
            <a:r>
              <a:rPr lang="en-US" b="1" dirty="0" smtClean="0"/>
              <a:t>2</a:t>
            </a:r>
            <a:r>
              <a:rPr lang="zh-CN" altLang="en-US" b="1" dirty="0" smtClean="0"/>
              <a:t>、末位非</a:t>
            </a:r>
            <a:r>
              <a:rPr lang="en-US" altLang="zh-CN" b="1" dirty="0" smtClean="0"/>
              <a:t>3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o(n)=o(n-1)*9		e(n)=e(n-1)*9</a:t>
            </a:r>
          </a:p>
          <a:p>
            <a:r>
              <a:rPr lang="en-US" b="1" dirty="0" smtClean="0"/>
              <a:t>3</a:t>
            </a:r>
            <a:r>
              <a:rPr lang="zh-CN" altLang="en-US" b="1" dirty="0" smtClean="0"/>
              <a:t>、综合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o(n)=</a:t>
            </a:r>
            <a:r>
              <a:rPr lang="en-US" altLang="zh-CN" dirty="0" smtClean="0"/>
              <a:t>o</a:t>
            </a:r>
            <a:r>
              <a:rPr lang="en-US" dirty="0" smtClean="0"/>
              <a:t>(n-1)*9+</a:t>
            </a:r>
            <a:r>
              <a:rPr lang="en-US" altLang="zh-CN" dirty="0" smtClean="0"/>
              <a:t>e</a:t>
            </a:r>
            <a:r>
              <a:rPr lang="en-US" dirty="0" smtClean="0"/>
              <a:t>(n-1)	e(n)=</a:t>
            </a:r>
            <a:r>
              <a:rPr lang="en-US" altLang="zh-CN" dirty="0" smtClean="0"/>
              <a:t>e</a:t>
            </a:r>
            <a:r>
              <a:rPr lang="en-US" dirty="0" smtClean="0"/>
              <a:t>(n-1)*9+</a:t>
            </a:r>
            <a:r>
              <a:rPr lang="en-US" altLang="zh-CN" dirty="0" smtClean="0"/>
              <a:t>o</a:t>
            </a:r>
            <a:r>
              <a:rPr lang="en-US" dirty="0" smtClean="0"/>
              <a:t>(n-1)</a:t>
            </a:r>
          </a:p>
        </p:txBody>
      </p:sp>
      <p:sp>
        <p:nvSpPr>
          <p:cNvPr id="6" name="矩形 5"/>
          <p:cNvSpPr/>
          <p:nvPr/>
        </p:nvSpPr>
        <p:spPr>
          <a:xfrm>
            <a:off x="2020711" y="3118472"/>
            <a:ext cx="609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t-BR" altLang="zh-CN" dirty="0" smtClean="0"/>
              <a:t> int e[100000],o[100000];</a:t>
            </a:r>
          </a:p>
          <a:p>
            <a:r>
              <a:rPr lang="pt-BR" altLang="zh-CN" dirty="0" smtClean="0"/>
              <a:t>    e[1]=8;</a:t>
            </a:r>
          </a:p>
          <a:p>
            <a:r>
              <a:rPr lang="pt-BR" altLang="zh-CN" dirty="0" smtClean="0"/>
              <a:t>    o[1]=1;</a:t>
            </a:r>
          </a:p>
          <a:p>
            <a:r>
              <a:rPr lang="pt-BR" altLang="zh-CN" dirty="0" smtClean="0"/>
              <a:t>    for(int i=2;i&lt;=n;i++)</a:t>
            </a:r>
          </a:p>
          <a:p>
            <a:r>
              <a:rPr lang="pt-BR" altLang="zh-CN" dirty="0" smtClean="0"/>
              <a:t>    {</a:t>
            </a:r>
          </a:p>
          <a:p>
            <a:r>
              <a:rPr lang="pt-BR" altLang="zh-CN" dirty="0" smtClean="0"/>
              <a:t>        e[i]=(e[i-1]*9+o[i-1])%12345;</a:t>
            </a:r>
          </a:p>
          <a:p>
            <a:r>
              <a:rPr lang="pt-BR" altLang="zh-CN" dirty="0" smtClean="0"/>
              <a:t>        o[i]=(o[i-1]*9+e[i-1])%12345;</a:t>
            </a:r>
          </a:p>
          <a:p>
            <a:r>
              <a:rPr lang="pt-BR" altLang="zh-CN" dirty="0" smtClean="0"/>
              <a:t>    }</a:t>
            </a:r>
          </a:p>
          <a:p>
            <a:r>
              <a:rPr lang="pt-BR" altLang="zh-CN" dirty="0" smtClean="0"/>
              <a:t>    cout&lt;&lt;e[n]&lt;&lt;endl;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2045" y="531126"/>
            <a:ext cx="866986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思路二：</a:t>
            </a:r>
            <a:endParaRPr lang="en-US" altLang="zh-CN" b="1" dirty="0" smtClean="0"/>
          </a:p>
          <a:p>
            <a:r>
              <a:rPr lang="en-US" altLang="zh-CN" dirty="0" err="1" smtClean="0"/>
              <a:t>Dp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= 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- 1][0] * 9 +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- 1][1]) % 12345;//</a:t>
            </a:r>
            <a:r>
              <a:rPr lang="zh-CN" altLang="en-US" dirty="0" smtClean="0"/>
              <a:t>含有偶数个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位数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 = 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- 1][1] * 9 +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- 1][0]) % 12345;//</a:t>
            </a:r>
            <a:r>
              <a:rPr lang="zh-CN" altLang="en-US" dirty="0" smtClean="0"/>
              <a:t>含有奇数个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位数</a:t>
            </a:r>
          </a:p>
        </p:txBody>
      </p:sp>
      <p:sp>
        <p:nvSpPr>
          <p:cNvPr id="5" name="矩形 4"/>
          <p:cNvSpPr/>
          <p:nvPr/>
        </p:nvSpPr>
        <p:spPr>
          <a:xfrm>
            <a:off x="2630311" y="2525384"/>
            <a:ext cx="60960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f[1001][2];</a:t>
            </a:r>
          </a:p>
          <a:p>
            <a:r>
              <a:rPr lang="en-US" dirty="0" smtClean="0"/>
              <a:t>f[1][0]=1;</a:t>
            </a:r>
          </a:p>
          <a:p>
            <a:r>
              <a:rPr lang="en-US" dirty="0" smtClean="0"/>
              <a:t>f[1][1]=8;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f[</a:t>
            </a:r>
            <a:r>
              <a:rPr lang="en-US" dirty="0" err="1" smtClean="0"/>
              <a:t>i</a:t>
            </a:r>
            <a:r>
              <a:rPr lang="en-US" dirty="0" smtClean="0"/>
              <a:t>][0]=(f[i-1][1]+f[i-1][0]*9)%12345;</a:t>
            </a:r>
          </a:p>
          <a:p>
            <a:r>
              <a:rPr lang="en-US" dirty="0" smtClean="0"/>
              <a:t>f[</a:t>
            </a:r>
            <a:r>
              <a:rPr lang="en-US" dirty="0" err="1" smtClean="0"/>
              <a:t>i</a:t>
            </a:r>
            <a:r>
              <a:rPr lang="en-US" dirty="0" smtClean="0"/>
              <a:t>][1]=(f[i-1][1]*9+f[i-1][0])%12345;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n",f</a:t>
            </a:r>
            <a:r>
              <a:rPr lang="en-US" dirty="0" smtClean="0"/>
              <a:t>[n][1]);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07733" y="980155"/>
            <a:ext cx="6863644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1127 -- 【</a:t>
            </a:r>
            <a:r>
              <a:rPr lang="zh-CN" altLang="en-US" b="1" dirty="0" smtClean="0"/>
              <a:t>递推练习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台阶问题</a:t>
            </a:r>
          </a:p>
          <a:p>
            <a:r>
              <a:rPr lang="en-US" altLang="zh-CN" b="1" dirty="0" smtClean="0"/>
              <a:t>Description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级的台阶，你一开始在底部，每次可以向上迈最多</a:t>
            </a:r>
            <a:r>
              <a:rPr lang="en-US" altLang="zh-CN" dirty="0" smtClean="0"/>
              <a:t>K</a:t>
            </a:r>
            <a:r>
              <a:rPr lang="zh-CN" altLang="en-US" dirty="0" smtClean="0"/>
              <a:t>级台阶（最少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级），问到达第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级台阶有多少种不同方式</a:t>
            </a:r>
          </a:p>
          <a:p>
            <a:r>
              <a:rPr lang="en-US" altLang="zh-CN" b="1" dirty="0" smtClean="0"/>
              <a:t>Input</a:t>
            </a:r>
          </a:p>
          <a:p>
            <a:r>
              <a:rPr lang="zh-CN" altLang="en-US" dirty="0" smtClean="0"/>
              <a:t>输入两个正整数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</a:p>
          <a:p>
            <a:r>
              <a:rPr lang="en-US" altLang="zh-CN" b="1" dirty="0" smtClean="0"/>
              <a:t>Output</a:t>
            </a:r>
          </a:p>
          <a:p>
            <a:r>
              <a:rPr lang="zh-CN" altLang="en-US" dirty="0" smtClean="0"/>
              <a:t>输出一个正整数，为不同方式数，由于答案可能很大，你需要输出</a:t>
            </a:r>
            <a:r>
              <a:rPr lang="en-US" altLang="zh-CN" dirty="0" smtClean="0"/>
              <a:t>mod 100003</a:t>
            </a:r>
            <a:r>
              <a:rPr lang="zh-CN" altLang="en-US" dirty="0" smtClean="0"/>
              <a:t>后的结果。</a:t>
            </a:r>
          </a:p>
          <a:p>
            <a:r>
              <a:rPr lang="en-US" altLang="zh-CN" b="1" dirty="0" smtClean="0"/>
              <a:t>Sample Input</a:t>
            </a:r>
          </a:p>
          <a:p>
            <a:r>
              <a:rPr lang="en-US" altLang="zh-CN" dirty="0" smtClean="0"/>
              <a:t>5 2</a:t>
            </a:r>
          </a:p>
          <a:p>
            <a:r>
              <a:rPr lang="en-US" altLang="zh-CN" b="1" dirty="0" smtClean="0"/>
              <a:t>Sample Output</a:t>
            </a:r>
          </a:p>
          <a:p>
            <a:r>
              <a:rPr lang="en-US" altLang="zh-CN" dirty="0" smtClean="0"/>
              <a:t>8</a:t>
            </a:r>
          </a:p>
          <a:p>
            <a:r>
              <a:rPr lang="en-US" altLang="zh-CN" b="1" dirty="0" smtClean="0"/>
              <a:t>Hint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数据范围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 ≤ 10, K ≤ 3;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的数据，有</a:t>
            </a:r>
            <a:r>
              <a:rPr lang="en-US" altLang="zh-CN" dirty="0" smtClean="0"/>
              <a:t>N ≤ 1000;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的数据，有</a:t>
            </a:r>
            <a:r>
              <a:rPr lang="en-US" altLang="zh-CN" dirty="0" smtClean="0"/>
              <a:t>N ≤ 100000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 ≤ 100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9688" y="201222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 smtClean="0"/>
              <a:t>题解：第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步台阶是由第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-k]+f[i-k+1]+……+f[i-2]+f[i-1]</a:t>
            </a:r>
            <a:r>
              <a:rPr lang="zh-CN" altLang="en-US" dirty="0" smtClean="0"/>
              <a:t>走到的，考虑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-k&lt;0</a:t>
            </a:r>
            <a:r>
              <a:rPr lang="zh-CN" altLang="en-US" dirty="0" smtClean="0"/>
              <a:t>的情况，取</a:t>
            </a:r>
            <a:r>
              <a:rPr lang="en-US" altLang="zh-CN" dirty="0" smtClean="0"/>
              <a:t>max(i-k,0),</a:t>
            </a:r>
          </a:p>
          <a:p>
            <a:r>
              <a:rPr lang="zh-CN" altLang="en-US" dirty="0" smtClean="0"/>
              <a:t>则，初始值的设定</a:t>
            </a:r>
            <a:r>
              <a:rPr lang="en-US" altLang="zh-CN" dirty="0" smtClean="0"/>
              <a:t>f[0]=1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94845" y="1255469"/>
            <a:ext cx="60960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1600" dirty="0" smtClean="0"/>
              <a:t>#define </a:t>
            </a:r>
            <a:r>
              <a:rPr lang="en-US" altLang="zh-CN" sz="1600" dirty="0" err="1" smtClean="0"/>
              <a:t>maxn</a:t>
            </a:r>
            <a:r>
              <a:rPr lang="en-US" altLang="zh-CN" sz="1600" dirty="0" smtClean="0"/>
              <a:t> 100005</a:t>
            </a:r>
          </a:p>
          <a:p>
            <a:r>
              <a:rPr lang="en-US" altLang="zh-CN" sz="1600" dirty="0" smtClean="0"/>
              <a:t>#define mod 100003</a:t>
            </a:r>
          </a:p>
          <a:p>
            <a:r>
              <a:rPr lang="en-US" altLang="zh-CN" sz="1600" dirty="0" smtClean="0"/>
              <a:t>using namespace std;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n,k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f[</a:t>
            </a:r>
            <a:r>
              <a:rPr lang="en-US" altLang="zh-CN" sz="1600" dirty="0" err="1" smtClean="0"/>
              <a:t>maxn</a:t>
            </a:r>
            <a:r>
              <a:rPr lang="en-US" altLang="zh-CN" sz="1600" dirty="0" smtClean="0"/>
              <a:t>]; </a:t>
            </a: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main(){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&gt;&gt;n&gt;&gt;k;</a:t>
            </a:r>
          </a:p>
          <a:p>
            <a:r>
              <a:rPr lang="en-US" altLang="zh-CN" sz="1600" dirty="0" smtClean="0"/>
              <a:t>	f[0]=1;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=1;i&lt;=</a:t>
            </a:r>
            <a:r>
              <a:rPr lang="en-US" altLang="zh-CN" sz="1600" dirty="0" err="1" smtClean="0"/>
              <a:t>n;i</a:t>
            </a:r>
            <a:r>
              <a:rPr lang="en-US" altLang="zh-CN" sz="1600" dirty="0" smtClean="0"/>
              <a:t>++)</a:t>
            </a:r>
          </a:p>
          <a:p>
            <a:r>
              <a:rPr lang="en-US" altLang="zh-CN" sz="1600" dirty="0" smtClean="0"/>
              <a:t>	{</a:t>
            </a:r>
          </a:p>
          <a:p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j=max(i-k,0);j&lt;=i-1;j++)</a:t>
            </a:r>
          </a:p>
          <a:p>
            <a:r>
              <a:rPr lang="en-US" altLang="zh-CN" sz="1600" dirty="0" smtClean="0"/>
              <a:t>		{</a:t>
            </a:r>
          </a:p>
          <a:p>
            <a:r>
              <a:rPr lang="en-US" altLang="zh-CN" sz="1600" dirty="0" smtClean="0"/>
              <a:t>			f[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]+=f[j]%mod;</a:t>
            </a:r>
          </a:p>
          <a:p>
            <a:r>
              <a:rPr lang="en-US" altLang="zh-CN" sz="1600" dirty="0" smtClean="0"/>
              <a:t>		}</a:t>
            </a:r>
          </a:p>
          <a:p>
            <a:r>
              <a:rPr lang="en-US" altLang="zh-CN" sz="1600" dirty="0" smtClean="0"/>
              <a:t>	}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&lt;&lt;f[n]%mod;</a:t>
            </a:r>
          </a:p>
          <a:p>
            <a:r>
              <a:rPr lang="en-US" altLang="zh-CN" sz="1600" dirty="0" smtClean="0"/>
              <a:t>		</a:t>
            </a:r>
          </a:p>
          <a:p>
            <a:r>
              <a:rPr lang="en-US" altLang="zh-CN" sz="1600" dirty="0" smtClean="0"/>
              <a:t>	return 0;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https://oj.bashu.com.cn/images/p12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819" y="1308100"/>
            <a:ext cx="7286625" cy="468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987555" y="659179"/>
            <a:ext cx="33589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1250 -- 【</a:t>
            </a:r>
            <a:r>
              <a:rPr lang="zh-CN" altLang="en-US" b="1" dirty="0" smtClean="0"/>
              <a:t>递推练习</a:t>
            </a:r>
            <a:r>
              <a:rPr lang="en-US" altLang="zh-CN" b="1" dirty="0" smtClean="0"/>
              <a:t>】Pell</a:t>
            </a:r>
            <a:r>
              <a:rPr lang="zh-CN" altLang="en-US" b="1" dirty="0" smtClean="0"/>
              <a:t>数列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2489" y="527757"/>
            <a:ext cx="10701865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/>
              <a:t>1264 -- 【</a:t>
            </a:r>
            <a:r>
              <a:rPr lang="zh-CN" altLang="en-US" sz="1600" b="1" dirty="0" smtClean="0"/>
              <a:t>递推练习</a:t>
            </a:r>
            <a:r>
              <a:rPr lang="en-US" altLang="zh-CN" sz="1600" b="1" dirty="0" smtClean="0"/>
              <a:t>】</a:t>
            </a:r>
            <a:r>
              <a:rPr lang="zh-CN" altLang="en-US" sz="1600" b="1" dirty="0" smtClean="0"/>
              <a:t>数塔问题</a:t>
            </a:r>
          </a:p>
          <a:p>
            <a:r>
              <a:rPr lang="en-US" altLang="zh-CN" sz="1600" b="1" dirty="0" smtClean="0"/>
              <a:t>Description</a:t>
            </a:r>
          </a:p>
          <a:p>
            <a:r>
              <a:rPr lang="zh-CN" altLang="en-US" sz="1600" dirty="0" smtClean="0"/>
              <a:t>　　如下所示一个数字三角形。 请编一个程序计算从顶至底的某处的一条路径，使该路径所经过的数字的总和最大。</a:t>
            </a:r>
            <a:br>
              <a:rPr lang="zh-CN" altLang="en-US" sz="1600" dirty="0" smtClean="0"/>
            </a:br>
            <a:r>
              <a:rPr lang="zh-CN" altLang="en-US" sz="1600" dirty="0" smtClean="0"/>
              <a:t>　　●每一步可沿左斜线向下或右斜线向下走；</a:t>
            </a:r>
            <a:br>
              <a:rPr lang="zh-CN" altLang="en-US" sz="1600" dirty="0" smtClean="0"/>
            </a:br>
            <a:r>
              <a:rPr lang="zh-CN" altLang="en-US" sz="1600" dirty="0" smtClean="0"/>
              <a:t>　　●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＜三角形行数≤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；</a:t>
            </a:r>
            <a:br>
              <a:rPr lang="zh-CN" altLang="en-US" sz="1600" dirty="0" smtClean="0"/>
            </a:br>
            <a:r>
              <a:rPr lang="zh-CN" altLang="en-US" sz="1600" dirty="0" smtClean="0"/>
              <a:t>　　●三角形中的数字为整数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…99</a:t>
            </a:r>
            <a:r>
              <a:rPr lang="zh-CN" altLang="en-US" sz="1600" dirty="0" smtClean="0"/>
              <a:t>；</a:t>
            </a:r>
            <a:br>
              <a:rPr lang="zh-CN" altLang="en-US" sz="1600" dirty="0" smtClean="0"/>
            </a:br>
            <a:r>
              <a:rPr lang="zh-CN" altLang="en-US" sz="1600" dirty="0" smtClean="0"/>
              <a:t>　　</a:t>
            </a:r>
            <a:r>
              <a:rPr lang="en-US" altLang="zh-CN" sz="1600" dirty="0" smtClean="0"/>
              <a:t>5</a:t>
            </a:r>
            <a:br>
              <a:rPr lang="en-US" altLang="zh-CN" sz="1600" dirty="0" smtClean="0"/>
            </a:br>
            <a:r>
              <a:rPr lang="zh-CN" altLang="en-US" sz="1600" dirty="0" smtClean="0"/>
              <a:t>　　</a:t>
            </a:r>
            <a:r>
              <a:rPr lang="en-US" altLang="zh-CN" sz="1600" dirty="0" smtClean="0"/>
              <a:t>7</a:t>
            </a:r>
            <a:br>
              <a:rPr lang="en-US" altLang="zh-CN" sz="1600" dirty="0" smtClean="0"/>
            </a:br>
            <a:r>
              <a:rPr lang="zh-CN" altLang="en-US" sz="1600" dirty="0" smtClean="0"/>
              <a:t>　　</a:t>
            </a:r>
            <a:r>
              <a:rPr lang="en-US" altLang="zh-CN" sz="1600" dirty="0" smtClean="0"/>
              <a:t>3 8</a:t>
            </a:r>
            <a:br>
              <a:rPr lang="en-US" altLang="zh-CN" sz="1600" dirty="0" smtClean="0"/>
            </a:br>
            <a:r>
              <a:rPr lang="zh-CN" altLang="en-US" sz="1600" dirty="0" smtClean="0"/>
              <a:t>　　</a:t>
            </a:r>
            <a:r>
              <a:rPr lang="en-US" altLang="zh-CN" sz="1600" dirty="0" smtClean="0"/>
              <a:t>8 1 0</a:t>
            </a:r>
            <a:br>
              <a:rPr lang="en-US" altLang="zh-CN" sz="1600" dirty="0" smtClean="0"/>
            </a:br>
            <a:r>
              <a:rPr lang="zh-CN" altLang="en-US" sz="1600" dirty="0" smtClean="0"/>
              <a:t>　　</a:t>
            </a:r>
            <a:r>
              <a:rPr lang="en-US" altLang="zh-CN" sz="1600" dirty="0" smtClean="0"/>
              <a:t>2 7 4 4</a:t>
            </a:r>
            <a:br>
              <a:rPr lang="en-US" altLang="zh-CN" sz="1600" dirty="0" smtClean="0"/>
            </a:br>
            <a:r>
              <a:rPr lang="zh-CN" altLang="en-US" sz="1600" dirty="0" smtClean="0"/>
              <a:t>　　</a:t>
            </a:r>
            <a:r>
              <a:rPr lang="en-US" altLang="zh-CN" sz="1600" dirty="0" smtClean="0"/>
              <a:t>4 5 2 6 5</a:t>
            </a:r>
          </a:p>
          <a:p>
            <a:r>
              <a:rPr lang="en-US" altLang="zh-CN" sz="1600" b="1" dirty="0" smtClean="0"/>
              <a:t>Input</a:t>
            </a:r>
          </a:p>
          <a:p>
            <a:r>
              <a:rPr lang="zh-CN" altLang="en-US" sz="1600" dirty="0" smtClean="0"/>
              <a:t>　　输入第一行为一个自然数，表示数字三角形的行数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，接下来的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行表示一个数字三角形．</a:t>
            </a:r>
            <a:endParaRPr lang="en-US" altLang="zh-CN" sz="1600" dirty="0" smtClean="0"/>
          </a:p>
          <a:p>
            <a:r>
              <a:rPr lang="en-US" altLang="zh-CN" sz="1600" b="1" dirty="0" smtClean="0"/>
              <a:t>Sample Input</a:t>
            </a:r>
          </a:p>
          <a:p>
            <a:r>
              <a:rPr lang="en-US" altLang="zh-CN" sz="1600" dirty="0" smtClean="0"/>
              <a:t>5</a:t>
            </a:r>
          </a:p>
          <a:p>
            <a:r>
              <a:rPr lang="en-US" altLang="zh-CN" sz="1600" dirty="0" smtClean="0"/>
              <a:t>7</a:t>
            </a:r>
          </a:p>
          <a:p>
            <a:r>
              <a:rPr lang="en-US" altLang="zh-CN" sz="1600" dirty="0" smtClean="0"/>
              <a:t>3 8</a:t>
            </a:r>
          </a:p>
          <a:p>
            <a:r>
              <a:rPr lang="en-US" altLang="zh-CN" sz="1600" dirty="0" smtClean="0"/>
              <a:t>8 1 0</a:t>
            </a:r>
          </a:p>
          <a:p>
            <a:r>
              <a:rPr lang="en-US" altLang="zh-CN" sz="1600" dirty="0" smtClean="0"/>
              <a:t>2 7 4 4</a:t>
            </a:r>
          </a:p>
          <a:p>
            <a:r>
              <a:rPr lang="en-US" altLang="zh-CN" sz="1600" dirty="0" smtClean="0"/>
              <a:t>4 5 2 6 5</a:t>
            </a:r>
          </a:p>
          <a:p>
            <a:r>
              <a:rPr lang="en-US" altLang="zh-CN" sz="1600" b="1" dirty="0" smtClean="0"/>
              <a:t>Sample Output</a:t>
            </a:r>
          </a:p>
          <a:p>
            <a:r>
              <a:rPr lang="en-US" altLang="zh-CN" sz="1600" dirty="0" smtClean="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133" y="1237896"/>
            <a:ext cx="53054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3"/>
          <a:srcRect t="6162"/>
          <a:stretch>
            <a:fillRect/>
          </a:stretch>
        </p:blipFill>
        <p:spPr bwMode="auto">
          <a:xfrm>
            <a:off x="6965245" y="1004711"/>
            <a:ext cx="4876800" cy="458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>
            <a:off x="5802489" y="2404533"/>
            <a:ext cx="925689" cy="136595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5020" y="67734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 smtClean="0"/>
              <a:t>题解：</a:t>
            </a:r>
            <a:endParaRPr lang="en-US" altLang="zh-CN" dirty="0" smtClean="0"/>
          </a:p>
          <a:p>
            <a:r>
              <a:rPr lang="zh-CN" altLang="en-US" b="1" dirty="0" smtClean="0"/>
              <a:t>思路一：</a:t>
            </a:r>
            <a:r>
              <a:rPr lang="zh-CN" altLang="en-US" dirty="0" smtClean="0"/>
              <a:t>记忆化存储（由顶至底），，构造一个二位矩阵</a:t>
            </a:r>
            <a:r>
              <a:rPr lang="en-US" altLang="zh-CN" dirty="0" smtClean="0"/>
              <a:t>a[n][n],</a:t>
            </a:r>
            <a:r>
              <a:rPr lang="zh-CN" altLang="en-US" dirty="0" smtClean="0"/>
              <a:t>先存原始数据，然后模拟线路用来记忆化存值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][j]+=max(a[i-1][j],a[i-1][j-1]);</a:t>
            </a:r>
          </a:p>
          <a:p>
            <a:r>
              <a:rPr lang="zh-CN" altLang="en-US" dirty="0" smtClean="0"/>
              <a:t>最后答案，即最后一行的最大值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2445" y="1667935"/>
            <a:ext cx="6096000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1400" dirty="0" smtClean="0"/>
              <a:t>using namespace std;</a:t>
            </a:r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n,i,j,a</a:t>
            </a:r>
            <a:r>
              <a:rPr lang="en-US" altLang="zh-CN" sz="1400" dirty="0" smtClean="0"/>
              <a:t>[1001][1001],b[1001][1001],</a:t>
            </a:r>
            <a:r>
              <a:rPr lang="en-US" altLang="zh-CN" sz="1400" dirty="0" err="1" smtClean="0"/>
              <a:t>maxx</a:t>
            </a:r>
            <a:r>
              <a:rPr lang="en-US" altLang="zh-CN" sz="1400" dirty="0" smtClean="0"/>
              <a:t>=-0x7ffffff;</a:t>
            </a:r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main(){</a:t>
            </a:r>
          </a:p>
          <a:p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("%</a:t>
            </a:r>
            <a:r>
              <a:rPr lang="en-US" altLang="zh-CN" sz="1400" dirty="0" err="1" smtClean="0"/>
              <a:t>d",&amp;n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    for(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=1;i&lt;=</a:t>
            </a:r>
            <a:r>
              <a:rPr lang="en-US" altLang="zh-CN" sz="1400" dirty="0" err="1" smtClean="0"/>
              <a:t>n;i</a:t>
            </a:r>
            <a:r>
              <a:rPr lang="en-US" altLang="zh-CN" sz="1400" dirty="0" smtClean="0"/>
              <a:t>++){</a:t>
            </a:r>
          </a:p>
          <a:p>
            <a:r>
              <a:rPr lang="en-US" altLang="zh-CN" sz="1400" dirty="0" smtClean="0"/>
              <a:t>        for(j=1;j&lt;=</a:t>
            </a:r>
            <a:r>
              <a:rPr lang="en-US" altLang="zh-CN" sz="1400" dirty="0" err="1" smtClean="0"/>
              <a:t>i;j</a:t>
            </a:r>
            <a:r>
              <a:rPr lang="en-US" altLang="zh-CN" sz="1400" dirty="0" smtClean="0"/>
              <a:t>++){</a:t>
            </a:r>
          </a:p>
          <a:p>
            <a:r>
              <a:rPr lang="en-US" altLang="zh-CN" sz="1400" dirty="0" smtClean="0"/>
              <a:t>            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("%</a:t>
            </a:r>
            <a:r>
              <a:rPr lang="en-US" altLang="zh-CN" sz="1400" dirty="0" err="1" smtClean="0"/>
              <a:t>d",&amp;a</a:t>
            </a: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][j]);</a:t>
            </a:r>
          </a:p>
          <a:p>
            <a:r>
              <a:rPr lang="en-US" altLang="zh-CN" sz="1400" dirty="0" smtClean="0"/>
              <a:t>        }</a:t>
            </a:r>
          </a:p>
          <a:p>
            <a:r>
              <a:rPr lang="en-US" altLang="zh-CN" sz="1400" dirty="0" smtClean="0"/>
              <a:t>    }</a:t>
            </a:r>
          </a:p>
          <a:p>
            <a:r>
              <a:rPr lang="en-US" altLang="zh-CN" sz="1400" dirty="0" smtClean="0"/>
              <a:t>    for(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=1;i&lt;=</a:t>
            </a:r>
            <a:r>
              <a:rPr lang="en-US" altLang="zh-CN" sz="1400" dirty="0" err="1" smtClean="0"/>
              <a:t>n;i</a:t>
            </a:r>
            <a:r>
              <a:rPr lang="en-US" altLang="zh-CN" sz="1400" dirty="0" smtClean="0"/>
              <a:t>++){</a:t>
            </a:r>
          </a:p>
          <a:p>
            <a:r>
              <a:rPr lang="en-US" altLang="zh-CN" sz="1400" dirty="0" smtClean="0"/>
              <a:t>        for(j=1;j&lt;=</a:t>
            </a:r>
            <a:r>
              <a:rPr lang="en-US" altLang="zh-CN" sz="1400" dirty="0" err="1" smtClean="0"/>
              <a:t>i;j</a:t>
            </a:r>
            <a:r>
              <a:rPr lang="en-US" altLang="zh-CN" sz="1400" dirty="0" smtClean="0"/>
              <a:t>++){</a:t>
            </a:r>
          </a:p>
          <a:p>
            <a:r>
              <a:rPr lang="en-US" altLang="zh-CN" sz="1400" dirty="0" smtClean="0"/>
              <a:t>        	a[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][j]+=max(a[i-1][j],a[i-1][j-1]);            </a:t>
            </a:r>
          </a:p>
          <a:p>
            <a:r>
              <a:rPr lang="en-US" altLang="zh-CN" sz="1400" dirty="0" smtClean="0"/>
              <a:t>        }</a:t>
            </a:r>
          </a:p>
          <a:p>
            <a:r>
              <a:rPr lang="en-US" altLang="zh-CN" sz="1400" dirty="0" smtClean="0"/>
              <a:t>    }</a:t>
            </a:r>
          </a:p>
          <a:p>
            <a:r>
              <a:rPr lang="en-US" altLang="zh-CN" sz="1400" dirty="0" smtClean="0"/>
              <a:t>    for(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j=1;j&lt;=</a:t>
            </a:r>
            <a:r>
              <a:rPr lang="en-US" altLang="zh-CN" sz="1400" dirty="0" err="1" smtClean="0"/>
              <a:t>n;j</a:t>
            </a:r>
            <a:r>
              <a:rPr lang="en-US" altLang="zh-CN" sz="1400" dirty="0" smtClean="0"/>
              <a:t>++)</a:t>
            </a:r>
          </a:p>
          <a:p>
            <a:r>
              <a:rPr lang="en-US" altLang="zh-CN" sz="1400" dirty="0" smtClean="0"/>
              <a:t>    {</a:t>
            </a:r>
          </a:p>
          <a:p>
            <a:r>
              <a:rPr lang="en-US" altLang="zh-CN" sz="1400" dirty="0" smtClean="0"/>
              <a:t>    	</a:t>
            </a:r>
            <a:r>
              <a:rPr lang="en-US" altLang="zh-CN" sz="1400" dirty="0" err="1" smtClean="0"/>
              <a:t>maxx</a:t>
            </a:r>
            <a:r>
              <a:rPr lang="en-US" altLang="zh-CN" sz="1400" dirty="0" smtClean="0"/>
              <a:t>=max(</a:t>
            </a:r>
            <a:r>
              <a:rPr lang="en-US" altLang="zh-CN" sz="1400" dirty="0" err="1" smtClean="0"/>
              <a:t>maxx,a</a:t>
            </a:r>
            <a:r>
              <a:rPr lang="en-US" altLang="zh-CN" sz="1400" dirty="0" smtClean="0"/>
              <a:t>[n][j]); </a:t>
            </a:r>
          </a:p>
          <a:p>
            <a:r>
              <a:rPr lang="en-US" altLang="zh-CN" sz="1400" dirty="0" smtClean="0"/>
              <a:t>	}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("%</a:t>
            </a:r>
            <a:r>
              <a:rPr lang="en-US" altLang="zh-CN" sz="1400" dirty="0" err="1" smtClean="0"/>
              <a:t>d",maxx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    return 0;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/>
          <a:srcRect t="6238"/>
          <a:stretch>
            <a:fillRect/>
          </a:stretch>
        </p:blipFill>
        <p:spPr bwMode="auto">
          <a:xfrm>
            <a:off x="7811909" y="93046"/>
            <a:ext cx="3657601" cy="343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1097" y="3623731"/>
            <a:ext cx="3694296" cy="315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4710" y="846666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 smtClean="0"/>
              <a:t>题解：</a:t>
            </a:r>
            <a:endParaRPr lang="en-US" altLang="zh-CN" dirty="0" smtClean="0"/>
          </a:p>
          <a:p>
            <a:r>
              <a:rPr lang="zh-CN" altLang="en-US" b="1" dirty="0" smtClean="0"/>
              <a:t>思路二：</a:t>
            </a:r>
            <a:r>
              <a:rPr lang="zh-CN" altLang="en-US" dirty="0" smtClean="0"/>
              <a:t>记忆化存储</a:t>
            </a:r>
            <a:r>
              <a:rPr lang="en-US" altLang="zh-CN" dirty="0" smtClean="0"/>
              <a:t>+</a:t>
            </a:r>
            <a:r>
              <a:rPr lang="zh-CN" altLang="en-US" dirty="0" smtClean="0"/>
              <a:t>贪心策略（由底至顶），，构造一个二位矩阵</a:t>
            </a:r>
            <a:r>
              <a:rPr lang="en-US" altLang="zh-CN" dirty="0" smtClean="0"/>
              <a:t>a[n][n],</a:t>
            </a:r>
            <a:r>
              <a:rPr lang="zh-CN" altLang="en-US" dirty="0" smtClean="0"/>
              <a:t>先存原始数据，然后模拟线路用来记忆化存值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][j]+=max(a[i+1][j],a[i+1][j+1]);</a:t>
            </a:r>
          </a:p>
          <a:p>
            <a:r>
              <a:rPr lang="zh-CN" altLang="en-US" dirty="0" smtClean="0"/>
              <a:t>最后答案，即输出</a:t>
            </a:r>
            <a:r>
              <a:rPr lang="en-US" altLang="zh-CN" dirty="0" smtClean="0"/>
              <a:t>a[1][1]</a:t>
            </a:r>
            <a:r>
              <a:rPr lang="zh-CN" altLang="en-US" dirty="0" smtClean="0"/>
              <a:t>就行</a:t>
            </a:r>
            <a:endParaRPr lang="zh-CN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2144" y="2737027"/>
            <a:ext cx="49244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74700" y="1088672"/>
            <a:ext cx="10762545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1272 -- 【</a:t>
            </a:r>
            <a:r>
              <a:rPr lang="zh-CN" altLang="en-US" b="1" dirty="0" smtClean="0">
                <a:latin typeface="+mj-ea"/>
                <a:ea typeface="+mj-ea"/>
              </a:rPr>
              <a:t>递推练习</a:t>
            </a:r>
            <a:r>
              <a:rPr lang="en-US" altLang="zh-CN" b="1" dirty="0" smtClean="0">
                <a:latin typeface="+mj-ea"/>
                <a:ea typeface="+mj-ea"/>
              </a:rPr>
              <a:t>】</a:t>
            </a:r>
            <a:r>
              <a:rPr lang="zh-CN" altLang="en-US" b="1" dirty="0" smtClean="0">
                <a:latin typeface="+mj-ea"/>
                <a:ea typeface="+mj-ea"/>
              </a:rPr>
              <a:t>路径计数</a:t>
            </a:r>
            <a:r>
              <a:rPr lang="en-US" altLang="zh-CN" b="1" dirty="0" smtClean="0">
                <a:latin typeface="+mj-ea"/>
                <a:ea typeface="+mj-ea"/>
              </a:rPr>
              <a:t>1</a:t>
            </a:r>
          </a:p>
          <a:p>
            <a:r>
              <a:rPr lang="en-US" altLang="zh-CN" b="1" dirty="0" smtClean="0">
                <a:latin typeface="+mj-ea"/>
                <a:ea typeface="+mj-ea"/>
              </a:rPr>
              <a:t>Description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　　给一个</a:t>
            </a:r>
            <a:r>
              <a:rPr lang="en-US" altLang="zh-CN" dirty="0" smtClean="0">
                <a:latin typeface="+mj-ea"/>
                <a:ea typeface="+mj-ea"/>
              </a:rPr>
              <a:t>N*N</a:t>
            </a:r>
            <a:r>
              <a:rPr lang="zh-CN" altLang="en-US" dirty="0" smtClean="0">
                <a:latin typeface="+mj-ea"/>
                <a:ea typeface="+mj-ea"/>
              </a:rPr>
              <a:t>的网格，你一开始在</a:t>
            </a:r>
            <a:r>
              <a:rPr lang="en-US" altLang="zh-CN" dirty="0" smtClean="0">
                <a:latin typeface="+mj-ea"/>
                <a:ea typeface="+mj-ea"/>
              </a:rPr>
              <a:t>(1, 1)</a:t>
            </a:r>
            <a:r>
              <a:rPr lang="zh-CN" altLang="en-US" dirty="0" smtClean="0">
                <a:latin typeface="+mj-ea"/>
                <a:ea typeface="+mj-ea"/>
              </a:rPr>
              <a:t>，即左上角的那个格子，你需要到达</a:t>
            </a:r>
            <a:r>
              <a:rPr lang="en-US" altLang="zh-CN" dirty="0" smtClean="0">
                <a:latin typeface="+mj-ea"/>
                <a:ea typeface="+mj-ea"/>
              </a:rPr>
              <a:t>(N, N)</a:t>
            </a:r>
            <a:r>
              <a:rPr lang="zh-CN" altLang="en-US" dirty="0" smtClean="0">
                <a:latin typeface="+mj-ea"/>
                <a:ea typeface="+mj-ea"/>
              </a:rPr>
              <a:t>，即右下角。你每次只能向下或向右移动，问有多少种方案。你只需要输出答案</a:t>
            </a:r>
            <a:r>
              <a:rPr lang="en-US" altLang="zh-CN" dirty="0" smtClean="0">
                <a:latin typeface="+mj-ea"/>
                <a:ea typeface="+mj-ea"/>
              </a:rPr>
              <a:t>mod 100003</a:t>
            </a:r>
            <a:r>
              <a:rPr lang="zh-CN" altLang="en-US" dirty="0" smtClean="0">
                <a:latin typeface="+mj-ea"/>
                <a:ea typeface="+mj-ea"/>
              </a:rPr>
              <a:t>后的结果即可。</a:t>
            </a:r>
          </a:p>
          <a:p>
            <a:r>
              <a:rPr lang="en-US" altLang="zh-CN" b="1" dirty="0" smtClean="0">
                <a:latin typeface="+mj-ea"/>
                <a:ea typeface="+mj-ea"/>
              </a:rPr>
              <a:t>Input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　　第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行只有一个正整数，为</a:t>
            </a:r>
            <a:r>
              <a:rPr lang="en-US" altLang="zh-CN" dirty="0" smtClean="0">
                <a:latin typeface="+mj-ea"/>
                <a:ea typeface="+mj-ea"/>
              </a:rPr>
              <a:t>N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</a:p>
          <a:p>
            <a:r>
              <a:rPr lang="en-US" altLang="zh-CN" b="1" dirty="0" smtClean="0">
                <a:latin typeface="+mj-ea"/>
                <a:ea typeface="+mj-ea"/>
              </a:rPr>
              <a:t>Output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　　包括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只有一个正整数，为答案</a:t>
            </a:r>
            <a:r>
              <a:rPr lang="en-US" altLang="zh-CN" dirty="0" smtClean="0">
                <a:latin typeface="+mj-ea"/>
                <a:ea typeface="+mj-ea"/>
              </a:rPr>
              <a:t>mod 100003</a:t>
            </a:r>
            <a:r>
              <a:rPr lang="zh-CN" altLang="en-US" dirty="0" smtClean="0">
                <a:latin typeface="+mj-ea"/>
                <a:ea typeface="+mj-ea"/>
              </a:rPr>
              <a:t>后的结果。</a:t>
            </a:r>
          </a:p>
          <a:p>
            <a:r>
              <a:rPr lang="en-US" altLang="zh-CN" b="1" dirty="0" smtClean="0">
                <a:latin typeface="+mj-ea"/>
                <a:ea typeface="+mj-ea"/>
              </a:rPr>
              <a:t>Sample Input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3</a:t>
            </a:r>
          </a:p>
          <a:p>
            <a:r>
              <a:rPr lang="en-US" altLang="zh-CN" b="1" dirty="0" smtClean="0">
                <a:latin typeface="+mj-ea"/>
                <a:ea typeface="+mj-ea"/>
              </a:rPr>
              <a:t>Sample Output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6</a:t>
            </a:r>
          </a:p>
          <a:p>
            <a:r>
              <a:rPr lang="en-US" altLang="zh-CN" b="1" dirty="0" smtClean="0">
                <a:latin typeface="+mj-ea"/>
                <a:ea typeface="+mj-ea"/>
              </a:rPr>
              <a:t>Hint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【</a:t>
            </a:r>
            <a:r>
              <a:rPr lang="zh-CN" altLang="en-US" dirty="0" smtClean="0">
                <a:latin typeface="+mj-ea"/>
                <a:ea typeface="+mj-ea"/>
              </a:rPr>
              <a:t>数据规模</a:t>
            </a:r>
            <a:r>
              <a:rPr lang="en-US" altLang="zh-CN" dirty="0" smtClean="0">
                <a:latin typeface="+mj-ea"/>
                <a:ea typeface="+mj-ea"/>
              </a:rPr>
              <a:t>】</a:t>
            </a:r>
            <a:br>
              <a:rPr lang="en-US" altLang="zh-CN" dirty="0" smtClean="0">
                <a:latin typeface="+mj-ea"/>
                <a:ea typeface="+mj-ea"/>
              </a:rPr>
            </a:br>
            <a:r>
              <a:rPr lang="zh-CN" altLang="en-US" dirty="0" smtClean="0">
                <a:latin typeface="+mj-ea"/>
                <a:ea typeface="+mj-ea"/>
              </a:rPr>
              <a:t>　　对于</a:t>
            </a:r>
            <a:r>
              <a:rPr lang="en-US" altLang="zh-CN" dirty="0" smtClean="0">
                <a:latin typeface="+mj-ea"/>
                <a:ea typeface="+mj-ea"/>
              </a:rPr>
              <a:t>100%</a:t>
            </a:r>
            <a:r>
              <a:rPr lang="zh-CN" altLang="en-US" dirty="0" smtClean="0">
                <a:latin typeface="+mj-ea"/>
                <a:ea typeface="+mj-ea"/>
              </a:rPr>
              <a:t>的数据，</a:t>
            </a:r>
            <a:r>
              <a:rPr lang="en-US" altLang="zh-CN" dirty="0" smtClean="0">
                <a:latin typeface="+mj-ea"/>
                <a:ea typeface="+mj-ea"/>
              </a:rPr>
              <a:t>n≤1000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867" y="692150"/>
            <a:ext cx="10947400" cy="9350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一、递推概念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1" y="1782763"/>
            <a:ext cx="10972800" cy="431006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sz="2800" b="1" smtClean="0"/>
              <a:t>给定一个数的序列</a:t>
            </a:r>
            <a:r>
              <a:rPr lang="en-US" altLang="zh-CN" sz="2800" b="1" smtClean="0"/>
              <a:t>H</a:t>
            </a:r>
            <a:r>
              <a:rPr lang="en-US" altLang="zh-CN" sz="2800" b="1" baseline="-25000" smtClean="0"/>
              <a:t>0</a:t>
            </a:r>
            <a:r>
              <a:rPr lang="en-US" altLang="zh-CN" sz="2800" b="1" smtClean="0"/>
              <a:t>,H</a:t>
            </a:r>
            <a:r>
              <a:rPr lang="en-US" altLang="zh-CN" sz="2800" b="1" baseline="-25000" smtClean="0"/>
              <a:t>1</a:t>
            </a:r>
            <a:r>
              <a:rPr lang="en-US" altLang="zh-CN" sz="2800" b="1" smtClean="0"/>
              <a:t>,</a:t>
            </a:r>
            <a:r>
              <a:rPr lang="en-US" altLang="zh-CN" sz="2800" b="1" smtClean="0">
                <a:latin typeface="Arial" charset="0"/>
              </a:rPr>
              <a:t>…</a:t>
            </a:r>
            <a:r>
              <a:rPr lang="en-US" altLang="zh-CN" sz="2800" b="1" smtClean="0"/>
              <a:t>,H</a:t>
            </a:r>
            <a:r>
              <a:rPr lang="en-US" altLang="zh-CN" sz="2800" b="1" baseline="-25000" smtClean="0"/>
              <a:t>n</a:t>
            </a:r>
            <a:r>
              <a:rPr lang="en-US" altLang="zh-CN" sz="2800" b="1" smtClean="0"/>
              <a:t>,</a:t>
            </a:r>
            <a:r>
              <a:rPr lang="en-US" altLang="zh-CN" sz="2800" b="1" smtClean="0">
                <a:latin typeface="Arial" charset="0"/>
              </a:rPr>
              <a:t>…</a:t>
            </a:r>
            <a:r>
              <a:rPr lang="zh-CN" altLang="en-US" sz="2800" b="1" smtClean="0"/>
              <a:t>若存在整数</a:t>
            </a:r>
            <a:r>
              <a:rPr lang="en-US" altLang="zh-CN" sz="2800" b="1" smtClean="0"/>
              <a:t>n</a:t>
            </a:r>
            <a:r>
              <a:rPr lang="en-US" altLang="zh-CN" sz="2800" b="1" baseline="-25000" smtClean="0"/>
              <a:t>0</a:t>
            </a:r>
            <a:r>
              <a:rPr lang="zh-CN" altLang="en-US" sz="2800" b="1" smtClean="0"/>
              <a:t>，使当</a:t>
            </a:r>
            <a:r>
              <a:rPr lang="en-US" altLang="zh-CN" sz="2800" b="1" smtClean="0"/>
              <a:t>n&gt;n</a:t>
            </a:r>
            <a:r>
              <a:rPr lang="en-US" altLang="zh-CN" sz="2800" b="1" baseline="-25000" smtClean="0"/>
              <a:t>0</a:t>
            </a:r>
            <a:r>
              <a:rPr lang="zh-CN" altLang="en-US" sz="2800" b="1" smtClean="0"/>
              <a:t>时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可以用等号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或大于号、小于号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将</a:t>
            </a:r>
            <a:r>
              <a:rPr lang="en-US" altLang="zh-CN" sz="2800" b="1" smtClean="0"/>
              <a:t>H</a:t>
            </a:r>
            <a:r>
              <a:rPr lang="en-US" altLang="zh-CN" sz="2800" b="1" baseline="-25000" smtClean="0"/>
              <a:t>n</a:t>
            </a:r>
            <a:r>
              <a:rPr lang="zh-CN" altLang="en-US" sz="2800" b="1" smtClean="0"/>
              <a:t>与其前面的某些项</a:t>
            </a:r>
            <a:r>
              <a:rPr lang="en-US" altLang="zh-CN" sz="2800" b="1" smtClean="0"/>
              <a:t>H</a:t>
            </a:r>
            <a:r>
              <a:rPr lang="en-US" altLang="zh-CN" sz="2800" b="1" baseline="-25000" smtClean="0"/>
              <a:t>i</a:t>
            </a:r>
            <a:r>
              <a:rPr lang="en-US" altLang="zh-CN" sz="2800" b="1" smtClean="0"/>
              <a:t>(0&lt;i&lt;n)</a:t>
            </a:r>
            <a:r>
              <a:rPr lang="zh-CN" altLang="en-US" sz="2800" b="1" smtClean="0"/>
              <a:t>联系起来，这样的式子就叫做递推关系。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1778" y="383191"/>
            <a:ext cx="9595556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1273 -- 【</a:t>
            </a:r>
            <a:r>
              <a:rPr lang="zh-CN" altLang="en-US" b="1" dirty="0" smtClean="0"/>
              <a:t>递推练习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路径计数</a:t>
            </a:r>
            <a:r>
              <a:rPr lang="en-US" altLang="zh-CN" b="1" dirty="0" smtClean="0"/>
              <a:t>2</a:t>
            </a:r>
          </a:p>
          <a:p>
            <a:r>
              <a:rPr lang="en-US" altLang="zh-CN" b="1" dirty="0" smtClean="0"/>
              <a:t>Description</a:t>
            </a:r>
          </a:p>
          <a:p>
            <a:r>
              <a:rPr lang="zh-CN" altLang="en-US" dirty="0" smtClean="0"/>
              <a:t>　　一个</a:t>
            </a:r>
            <a:r>
              <a:rPr lang="en-US" altLang="zh-CN" dirty="0" smtClean="0"/>
              <a:t>N×N</a:t>
            </a:r>
            <a:r>
              <a:rPr lang="zh-CN" altLang="en-US" dirty="0" smtClean="0"/>
              <a:t>的网格，你一开始在</a:t>
            </a:r>
            <a:r>
              <a:rPr lang="en-US" altLang="zh-CN" dirty="0" smtClean="0"/>
              <a:t>(1, 1)</a:t>
            </a:r>
            <a:r>
              <a:rPr lang="zh-CN" altLang="en-US" dirty="0" smtClean="0"/>
              <a:t>，即左上角。每次只能移动到下方相邻的格子或者右方相邻的格子，问到达</a:t>
            </a:r>
            <a:r>
              <a:rPr lang="en-US" altLang="zh-CN" dirty="0" smtClean="0"/>
              <a:t>(N, N)</a:t>
            </a:r>
            <a:r>
              <a:rPr lang="zh-CN" altLang="en-US" dirty="0" smtClean="0"/>
              <a:t>，即右下角有多少种方法。</a:t>
            </a:r>
            <a:br>
              <a:rPr lang="zh-CN" altLang="en-US" dirty="0" smtClean="0"/>
            </a:br>
            <a:r>
              <a:rPr lang="zh-CN" altLang="en-US" dirty="0" smtClean="0"/>
              <a:t>　　但是这个问题太简单了，所以现在有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个格子上有障碍，即不能走到这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个格子上。</a:t>
            </a:r>
          </a:p>
          <a:p>
            <a:r>
              <a:rPr lang="en-US" altLang="zh-CN" b="1" dirty="0" smtClean="0"/>
              <a:t>Input</a:t>
            </a:r>
          </a:p>
          <a:p>
            <a:r>
              <a:rPr lang="zh-CN" altLang="en-US" dirty="0" smtClean="0"/>
              <a:t>　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行包含两个非负整数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，表示了网格的边长与障碍数。</a:t>
            </a:r>
            <a:br>
              <a:rPr lang="zh-CN" altLang="en-US" dirty="0" smtClean="0"/>
            </a:br>
            <a:r>
              <a:rPr lang="zh-CN" altLang="en-US" dirty="0" smtClean="0"/>
              <a:t>　　接下来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行，每行两个不大于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的正整数</a:t>
            </a:r>
            <a:r>
              <a:rPr lang="en-US" altLang="zh-CN" dirty="0" smtClean="0"/>
              <a:t>x, y</a:t>
            </a:r>
            <a:r>
              <a:rPr lang="zh-CN" altLang="en-US" dirty="0" smtClean="0"/>
              <a:t>。表示坐标</a:t>
            </a:r>
            <a:r>
              <a:rPr lang="en-US" altLang="zh-CN" dirty="0" smtClean="0"/>
              <a:t>(x, y)</a:t>
            </a:r>
            <a:r>
              <a:rPr lang="zh-CN" altLang="en-US" dirty="0" smtClean="0"/>
              <a:t>上有障碍不能通过，且有</a:t>
            </a:r>
            <a:r>
              <a:rPr lang="en-US" altLang="zh-CN" dirty="0" smtClean="0"/>
              <a:t>1≤x, </a:t>
            </a:r>
            <a:r>
              <a:rPr lang="en-US" altLang="zh-CN" dirty="0" err="1" smtClean="0"/>
              <a:t>y≤n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x, y</a:t>
            </a:r>
            <a:r>
              <a:rPr lang="zh-CN" altLang="en-US" dirty="0" smtClean="0"/>
              <a:t>至少有一个大于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，并请注意障碍坐标有可能相同。</a:t>
            </a:r>
          </a:p>
          <a:p>
            <a:r>
              <a:rPr lang="en-US" altLang="zh-CN" b="1" dirty="0" smtClean="0"/>
              <a:t>Output</a:t>
            </a:r>
          </a:p>
          <a:p>
            <a:r>
              <a:rPr lang="zh-CN" altLang="en-US" dirty="0" smtClean="0"/>
              <a:t>　　包含一个非负整数，为答案</a:t>
            </a:r>
            <a:r>
              <a:rPr lang="en-US" altLang="zh-CN" dirty="0" smtClean="0"/>
              <a:t>mod 100003</a:t>
            </a:r>
            <a:r>
              <a:rPr lang="zh-CN" altLang="en-US" dirty="0" smtClean="0"/>
              <a:t>后的结果。</a:t>
            </a:r>
          </a:p>
          <a:p>
            <a:r>
              <a:rPr lang="en-US" altLang="zh-CN" b="1" dirty="0" smtClean="0"/>
              <a:t>Sample Input</a:t>
            </a:r>
          </a:p>
          <a:p>
            <a:r>
              <a:rPr lang="en-US" altLang="zh-CN" dirty="0" smtClean="0"/>
              <a:t>3 1 3 1</a:t>
            </a:r>
          </a:p>
          <a:p>
            <a:r>
              <a:rPr lang="en-US" altLang="zh-CN" b="1" dirty="0" smtClean="0"/>
              <a:t>Sample Output</a:t>
            </a:r>
          </a:p>
          <a:p>
            <a:r>
              <a:rPr lang="en-US" altLang="zh-CN" dirty="0" smtClean="0"/>
              <a:t>5</a:t>
            </a:r>
          </a:p>
          <a:p>
            <a:r>
              <a:rPr lang="en-US" altLang="zh-CN" b="1" dirty="0" smtClean="0"/>
              <a:t>Hint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数据规模与约定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zh-CN" altLang="en-US" dirty="0" smtClean="0"/>
              <a:t>　　对于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的数据，有</a:t>
            </a:r>
            <a:r>
              <a:rPr lang="en-US" altLang="zh-CN" dirty="0" smtClean="0"/>
              <a:t>N≤3</a:t>
            </a:r>
            <a:r>
              <a:rPr lang="zh-CN" altLang="en-US" dirty="0" smtClean="0"/>
              <a:t>；</a:t>
            </a:r>
            <a:br>
              <a:rPr lang="zh-CN" altLang="en-US" dirty="0" smtClean="0"/>
            </a:br>
            <a:r>
              <a:rPr lang="zh-CN" altLang="en-US" dirty="0" smtClean="0"/>
              <a:t>　　对于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的数据，有</a:t>
            </a:r>
            <a:r>
              <a:rPr lang="en-US" altLang="zh-CN" dirty="0" smtClean="0"/>
              <a:t>N≤100</a:t>
            </a:r>
            <a:r>
              <a:rPr lang="zh-CN" altLang="en-US" dirty="0" smtClean="0"/>
              <a:t>；</a:t>
            </a:r>
            <a:br>
              <a:rPr lang="zh-CN" altLang="en-US" dirty="0" smtClean="0"/>
            </a:br>
            <a:r>
              <a:rPr lang="zh-CN" altLang="en-US" dirty="0" smtClean="0"/>
              <a:t>　　对于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的数据，有</a:t>
            </a:r>
            <a:r>
              <a:rPr lang="en-US" altLang="zh-CN" dirty="0" smtClean="0"/>
              <a:t>M=0</a:t>
            </a:r>
            <a:r>
              <a:rPr lang="zh-CN" altLang="en-US" dirty="0" smtClean="0"/>
              <a:t>；</a:t>
            </a:r>
            <a:br>
              <a:rPr lang="zh-CN" altLang="en-US" dirty="0" smtClean="0"/>
            </a:br>
            <a:r>
              <a:rPr lang="zh-CN" altLang="en-US" dirty="0" smtClean="0"/>
              <a:t>　　对于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的数据，有</a:t>
            </a:r>
            <a:r>
              <a:rPr lang="en-US" altLang="zh-CN" dirty="0" smtClean="0"/>
              <a:t>N≤1000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M≤100000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65" cy="1846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Arial" pitchFamily="34" charset="0"/>
              <a:ea typeface="Helvetica Neue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444" y="259643"/>
            <a:ext cx="11198578" cy="64940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latin typeface="+mj-ea"/>
                <a:ea typeface="+mj-ea"/>
                <a:cs typeface="宋体" pitchFamily="2" charset="-122"/>
              </a:rPr>
              <a:t>1226 -- 【NOIP1997</a:t>
            </a:r>
            <a:r>
              <a:rPr lang="zh-CN" altLang="en-US" sz="1600" b="1" dirty="0" smtClean="0">
                <a:latin typeface="+mj-ea"/>
                <a:ea typeface="+mj-ea"/>
                <a:cs typeface="宋体" pitchFamily="2" charset="-122"/>
              </a:rPr>
              <a:t>普及组</a:t>
            </a:r>
            <a:r>
              <a:rPr lang="zh-CN" altLang="zh-CN" sz="1600" b="1" dirty="0" smtClean="0">
                <a:latin typeface="+mj-ea"/>
                <a:ea typeface="+mj-ea"/>
                <a:cs typeface="宋体" pitchFamily="2" charset="-122"/>
              </a:rPr>
              <a:t>T3】</a:t>
            </a:r>
            <a:r>
              <a:rPr lang="zh-CN" altLang="en-US" sz="1600" b="1" dirty="0" smtClean="0">
                <a:latin typeface="+mj-ea"/>
                <a:ea typeface="+mj-ea"/>
                <a:cs typeface="宋体" pitchFamily="2" charset="-122"/>
              </a:rPr>
              <a:t>街道问题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latin typeface="+mj-ea"/>
                <a:ea typeface="+mj-ea"/>
                <a:cs typeface="宋体" pitchFamily="2" charset="-122"/>
              </a:rPr>
              <a:t>Description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设有一个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N*M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（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l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＜＝ 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N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＜＝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30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， 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l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＜＝ 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M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＜＝ 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30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）的街道（如图一）：                                                                    </a:t>
            </a:r>
            <a:b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规定行人从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A(1,1)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出发，在街道上只能向东或北方向行走。</a:t>
            </a:r>
            <a:b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图二为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N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＝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3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，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M=3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的街道图，从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A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出发到达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B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共有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6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条可供行走的路径：                  </a:t>
            </a:r>
            <a:b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1. A-A1-A2-A5-B</a:t>
            </a:r>
            <a:b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2. A-A1-A4-A5-B</a:t>
            </a:r>
            <a:b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3. A-A1-A4-A7-B</a:t>
            </a:r>
            <a:b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4. A-A3-A4-A5-B</a:t>
            </a:r>
            <a:b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5. A-A3-A4-A7-B</a:t>
            </a:r>
            <a:b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6. A-A3-A6-A7-B</a:t>
            </a:r>
            <a:b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若在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N*M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的街道中，设置一个矩形障碍区域（包括围住该区域的的街道）不让行人通行，如图一中用“*”表示的部分。</a:t>
            </a:r>
            <a:b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此矩形障碍区域用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2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对顶点坐标给出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,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图一中的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2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对顶点坐标为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:(2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，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2),(8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，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4),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此时从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A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出发到达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B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的路径仅有两条。</a:t>
            </a:r>
            <a:b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程序要求</a:t>
            </a:r>
            <a:b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任务一：给出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N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，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M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后，求出所有从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A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出发到达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B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的路径的条数。</a:t>
            </a:r>
            <a:b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任务二：给出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N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，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M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，同时再给出此街道中的矩形障碍区域的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2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对顶点坐标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(X1,Y1),</a:t>
            </a:r>
            <a:b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</a:b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（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X2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，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Y2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），然后求出此种情况下所有从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A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出发到达</a:t>
            </a:r>
            <a:r>
              <a:rPr lang="zh-CN" altLang="zh-CN" sz="1600" dirty="0" smtClean="0">
                <a:latin typeface="+mj-ea"/>
                <a:ea typeface="+mj-ea"/>
                <a:cs typeface="宋体" pitchFamily="2" charset="-122"/>
              </a:rPr>
              <a:t>B</a:t>
            </a:r>
            <a:r>
              <a:rPr lang="zh-CN" altLang="en-US" sz="1600" dirty="0" smtClean="0">
                <a:latin typeface="+mj-ea"/>
                <a:ea typeface="+mj-ea"/>
                <a:cs typeface="宋体" pitchFamily="2" charset="-122"/>
              </a:rPr>
              <a:t>的路径的条数。</a:t>
            </a:r>
            <a:endParaRPr lang="en-US" altLang="zh-CN" sz="1600" dirty="0" smtClean="0">
              <a:latin typeface="+mj-ea"/>
              <a:ea typeface="+mj-ea"/>
              <a:cs typeface="宋体" pitchFamily="2" charset="-122"/>
            </a:endParaRPr>
          </a:p>
          <a:p>
            <a:r>
              <a:rPr lang="en-US" altLang="zh-CN" sz="1600" b="1" dirty="0" smtClean="0"/>
              <a:t>Input</a:t>
            </a:r>
          </a:p>
          <a:p>
            <a:r>
              <a:rPr lang="zh-CN" altLang="en-US" sz="1600" dirty="0" smtClean="0"/>
              <a:t>输入：第一行若为</a:t>
            </a:r>
            <a:r>
              <a:rPr lang="en-US" altLang="zh-CN" sz="1600" dirty="0" smtClean="0"/>
              <a:t>1,</a:t>
            </a:r>
            <a:r>
              <a:rPr lang="zh-CN" altLang="en-US" sz="1600" dirty="0" smtClean="0"/>
              <a:t>表示执行任务一，然后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；若为</a:t>
            </a:r>
            <a:r>
              <a:rPr lang="en-US" altLang="zh-CN" sz="1600" dirty="0" smtClean="0"/>
              <a:t>2,</a:t>
            </a:r>
            <a:r>
              <a:rPr lang="zh-CN" altLang="en-US" sz="1600" dirty="0" smtClean="0"/>
              <a:t>表示执行任务二，然后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M,</a:t>
            </a:r>
            <a:r>
              <a:rPr lang="zh-CN" altLang="en-US" sz="1600" dirty="0" smtClean="0"/>
              <a:t>第</a:t>
            </a:r>
            <a:r>
              <a:rPr lang="en-US" altLang="zh-CN" sz="1600" dirty="0" smtClean="0"/>
              <a:t>2,3</a:t>
            </a:r>
            <a:r>
              <a:rPr lang="zh-CN" altLang="en-US" sz="1600" dirty="0" smtClean="0"/>
              <a:t>行，分别为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对顶点坐标，用空格分开。</a:t>
            </a:r>
          </a:p>
          <a:p>
            <a:r>
              <a:rPr lang="en-US" altLang="zh-CN" sz="1600" b="1" dirty="0" smtClean="0"/>
              <a:t>Output</a:t>
            </a:r>
          </a:p>
          <a:p>
            <a:r>
              <a:rPr lang="zh-CN" altLang="en-US" sz="1600" dirty="0" smtClean="0"/>
              <a:t>输出相应的结果</a:t>
            </a:r>
          </a:p>
          <a:p>
            <a:r>
              <a:rPr lang="en-US" altLang="zh-CN" sz="1600" b="1" dirty="0" smtClean="0"/>
              <a:t>Sample Input</a:t>
            </a:r>
          </a:p>
          <a:p>
            <a:r>
              <a:rPr lang="en-US" altLang="zh-CN" sz="1600" dirty="0" smtClean="0"/>
              <a:t>1 2 2</a:t>
            </a:r>
          </a:p>
          <a:p>
            <a:r>
              <a:rPr lang="en-US" altLang="zh-CN" sz="1600" b="1" dirty="0" smtClean="0"/>
              <a:t>Sample Output</a:t>
            </a:r>
          </a:p>
          <a:p>
            <a:r>
              <a:rPr lang="en-US" altLang="zh-CN" sz="1600" dirty="0" smtClean="0"/>
              <a:t>2</a:t>
            </a:r>
          </a:p>
        </p:txBody>
      </p:sp>
      <p:pic>
        <p:nvPicPr>
          <p:cNvPr id="70662" name="Picture 6" descr="https://oj.bashu.com.cn/images/p1226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1290" y="190031"/>
            <a:ext cx="2731910" cy="2705126"/>
          </a:xfrm>
          <a:prstGeom prst="rect">
            <a:avLst/>
          </a:prstGeom>
          <a:noFill/>
        </p:spPr>
      </p:pic>
      <p:pic>
        <p:nvPicPr>
          <p:cNvPr id="70663" name="Picture 7" descr="https://oj.bashu.com.cn/images/p1226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5751" y="1931811"/>
            <a:ext cx="962025" cy="105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6089" y="394692"/>
            <a:ext cx="5542844" cy="6186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求解从矩形</a:t>
            </a:r>
            <a:r>
              <a:rPr lang="zh-CN" altLang="en-US" b="1" dirty="0" smtClean="0">
                <a:solidFill>
                  <a:srgbClr val="FF0000"/>
                </a:solidFill>
              </a:rPr>
              <a:t>左下角到右上角</a:t>
            </a:r>
            <a:r>
              <a:rPr lang="zh-CN" altLang="en-US" dirty="0" smtClean="0"/>
              <a:t>的方案数。  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、我们发现，初始在（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）的位置，然后第一步走出的位置可以为：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），其坐标之和为</a:t>
            </a:r>
            <a:r>
              <a:rPr lang="en-US" altLang="zh-CN" dirty="0" smtClean="0"/>
              <a:t>3   </a:t>
            </a:r>
            <a:r>
              <a:rPr lang="zh-CN" altLang="en-US" dirty="0" smtClean="0"/>
              <a:t>以此类推，第二步到达的点坐标之和为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，第三步到达的点坐标之和为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。。。   我们用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表示从起点到达（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）的方案数，则有：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][j]=f[i-1][j]+f[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][j-1];   flag[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点能否通过。   </a:t>
            </a:r>
            <a:endParaRPr lang="en-US" altLang="zh-CN" dirty="0" smtClean="0"/>
          </a:p>
          <a:p>
            <a:r>
              <a:rPr lang="zh-CN" altLang="en-US" dirty="0" smtClean="0"/>
              <a:t>于是得到递推式：   </a:t>
            </a:r>
            <a:endParaRPr lang="en-US" altLang="zh-CN" dirty="0" smtClean="0"/>
          </a:p>
          <a:p>
            <a:r>
              <a:rPr lang="nn-NO" altLang="zh-CN" dirty="0" smtClean="0"/>
              <a:t> for(i=1;i&lt;=n;i++)</a:t>
            </a:r>
          </a:p>
          <a:p>
            <a:r>
              <a:rPr lang="nn-NO" altLang="zh-CN" dirty="0" smtClean="0"/>
              <a:t>        for(j=1;j&lt;=m;j++)</a:t>
            </a:r>
          </a:p>
          <a:p>
            <a:r>
              <a:rPr lang="nn-NO" altLang="zh-CN" dirty="0" smtClean="0"/>
              <a:t>        {</a:t>
            </a:r>
          </a:p>
          <a:p>
            <a:r>
              <a:rPr lang="nn-NO" altLang="zh-CN" dirty="0" smtClean="0"/>
              <a:t>	f[i][j]=f[i][j-1]+f[i-1][j];</a:t>
            </a:r>
          </a:p>
          <a:p>
            <a:r>
              <a:rPr lang="nn-NO" altLang="zh-CN" dirty="0" smtClean="0"/>
              <a:t>}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障碍区域处理</a:t>
            </a:r>
            <a:r>
              <a:rPr lang="zh-CN" altLang="en-US" dirty="0" smtClean="0"/>
              <a:t>：遇到障碍区域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][j]=0,</a:t>
            </a:r>
            <a:r>
              <a:rPr lang="zh-CN" altLang="en-US" dirty="0" smtClean="0"/>
              <a:t>本题的第二个难点。</a:t>
            </a:r>
            <a:endParaRPr lang="en-US" altLang="zh-CN" dirty="0" smtClean="0"/>
          </a:p>
          <a:p>
            <a:r>
              <a:rPr lang="en-US" altLang="zh-CN" dirty="0" smtClean="0"/>
              <a:t>if(flag==2)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      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&gt;=x1&amp;&amp;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&lt;=x2&amp;&amp;j&gt;=y1&amp;&amp;j&lt;=y2)</a:t>
            </a:r>
          </a:p>
          <a:p>
            <a:r>
              <a:rPr lang="en-US" altLang="zh-CN" dirty="0" smtClean="0"/>
              <a:t>                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][j]=0;continue;}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0" y="428978"/>
            <a:ext cx="5915378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f[51][51]={0},n,m,x1,y1,x2,y2,i,j,flag;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&gt;&gt;flag&gt;&gt;n&gt;&gt;m;</a:t>
            </a:r>
          </a:p>
          <a:p>
            <a:r>
              <a:rPr lang="en-US" altLang="zh-CN" dirty="0" smtClean="0"/>
              <a:t>    if(flag==2)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&gt;&gt;x1&gt;&gt;y1&gt;&gt;x2&gt;&gt;y2;</a:t>
            </a:r>
          </a:p>
          <a:p>
            <a:r>
              <a:rPr lang="en-US" altLang="zh-CN" dirty="0" smtClean="0"/>
              <a:t>    f[0][1]=1;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for(j=1;j&lt;=</a:t>
            </a:r>
            <a:r>
              <a:rPr lang="en-US" altLang="zh-CN" dirty="0" err="1" smtClean="0"/>
              <a:t>m;j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		    if(flag==2)</a:t>
            </a:r>
          </a:p>
          <a:p>
            <a:r>
              <a:rPr lang="en-US" altLang="zh-CN" dirty="0" smtClean="0"/>
              <a:t>			{</a:t>
            </a:r>
          </a:p>
          <a:p>
            <a:r>
              <a:rPr lang="en-US" altLang="zh-CN" dirty="0" smtClean="0"/>
              <a:t>                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&gt;=x1&amp;&amp;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&lt;=x2&amp;&amp;j&gt;=y1&amp;&amp;j&lt;=y2)</a:t>
            </a:r>
          </a:p>
          <a:p>
            <a:r>
              <a:rPr lang="en-US" altLang="zh-CN" dirty="0" smtClean="0"/>
              <a:t>                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][j]=0;continue;}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            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][j-1]+f[i-1][j];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&lt;&lt;f[n][m];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844" y="341913"/>
            <a:ext cx="10126134" cy="6186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1287 -- 【</a:t>
            </a:r>
            <a:r>
              <a:rPr lang="zh-CN" altLang="en-US" b="1" dirty="0" smtClean="0"/>
              <a:t>递推练习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流感传染</a:t>
            </a:r>
          </a:p>
          <a:p>
            <a:r>
              <a:rPr lang="en-US" b="1" dirty="0" smtClean="0"/>
              <a:t>Description</a:t>
            </a:r>
          </a:p>
          <a:p>
            <a:r>
              <a:rPr lang="en-US" dirty="0" smtClean="0"/>
              <a:t>　　</a:t>
            </a:r>
            <a:r>
              <a:rPr lang="zh-CN" altLang="en-US" dirty="0" smtClean="0"/>
              <a:t>有一批易感人群住在网格状的宿舍区内，宿舍区为</a:t>
            </a:r>
            <a:r>
              <a:rPr lang="en-US" dirty="0" smtClean="0"/>
              <a:t>n*n</a:t>
            </a:r>
            <a:r>
              <a:rPr lang="zh-CN" altLang="en-US" dirty="0" smtClean="0"/>
              <a:t>的矩阵，每个格点为一个房间，房间里可能住人，也可能空着。在第一天，有些房间里的人得了流感，以后每天，得流感的人会使其邻居传染上流感，（已经得病的不变），空房间不会传染。请输出第</a:t>
            </a:r>
            <a:r>
              <a:rPr lang="en-US" dirty="0" smtClean="0"/>
              <a:t>m</a:t>
            </a:r>
            <a:r>
              <a:rPr lang="zh-CN" altLang="en-US" dirty="0" smtClean="0"/>
              <a:t>天得流感的人数。</a:t>
            </a:r>
          </a:p>
          <a:p>
            <a:r>
              <a:rPr lang="en-US" b="1" dirty="0" smtClean="0"/>
              <a:t>Input</a:t>
            </a:r>
          </a:p>
          <a:p>
            <a:r>
              <a:rPr lang="en-US" dirty="0" smtClean="0"/>
              <a:t>　　</a:t>
            </a:r>
            <a:r>
              <a:rPr lang="zh-CN" altLang="en-US" dirty="0" smtClean="0"/>
              <a:t>第一行一个数字</a:t>
            </a:r>
            <a:r>
              <a:rPr lang="en-US" dirty="0" err="1" smtClean="0"/>
              <a:t>n，n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，表示有</a:t>
            </a:r>
            <a:r>
              <a:rPr lang="en-US" dirty="0" smtClean="0"/>
              <a:t>n*n</a:t>
            </a:r>
            <a:r>
              <a:rPr lang="zh-CN" altLang="en-US" dirty="0" smtClean="0"/>
              <a:t>的宿舍房间。</a:t>
            </a:r>
            <a:br>
              <a:rPr lang="zh-CN" altLang="en-US" dirty="0" smtClean="0"/>
            </a:br>
            <a:r>
              <a:rPr lang="zh-CN" altLang="en-US" dirty="0" smtClean="0"/>
              <a:t>　　接下来的</a:t>
            </a:r>
            <a:r>
              <a:rPr lang="en-US" dirty="0" smtClean="0"/>
              <a:t>n</a:t>
            </a:r>
            <a:r>
              <a:rPr lang="zh-CN" altLang="en-US" dirty="0" smtClean="0"/>
              <a:t>行，每行</a:t>
            </a:r>
            <a:r>
              <a:rPr lang="en-US" dirty="0" smtClean="0"/>
              <a:t>n</a:t>
            </a:r>
            <a:r>
              <a:rPr lang="zh-CN" altLang="en-US" dirty="0" smtClean="0"/>
              <a:t>个字符，’</a:t>
            </a:r>
            <a:r>
              <a:rPr lang="en-US" altLang="zh-CN" dirty="0" smtClean="0"/>
              <a:t>.’</a:t>
            </a:r>
            <a:r>
              <a:rPr lang="zh-CN" altLang="en-US" dirty="0" smtClean="0"/>
              <a:t>表示第一天该房间住着健康的人，’</a:t>
            </a:r>
            <a:r>
              <a:rPr lang="en-US" altLang="zh-CN" dirty="0" smtClean="0"/>
              <a:t>#’</a:t>
            </a:r>
            <a:r>
              <a:rPr lang="zh-CN" altLang="en-US" dirty="0" smtClean="0"/>
              <a:t>表示该房间空着，’</a:t>
            </a:r>
            <a:r>
              <a:rPr lang="en-US" altLang="zh-CN" dirty="0" smtClean="0"/>
              <a:t>@’</a:t>
            </a:r>
            <a:r>
              <a:rPr lang="zh-CN" altLang="en-US" dirty="0" smtClean="0"/>
              <a:t>表示第一天该房间住着得流感的人。</a:t>
            </a:r>
            <a:br>
              <a:rPr lang="zh-CN" altLang="en-US" dirty="0" smtClean="0"/>
            </a:br>
            <a:r>
              <a:rPr lang="zh-CN" altLang="en-US" dirty="0" smtClean="0"/>
              <a:t>　　接下来的一行是一个整数</a:t>
            </a:r>
            <a:r>
              <a:rPr lang="en-US" dirty="0" err="1" smtClean="0"/>
              <a:t>m，m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。</a:t>
            </a:r>
          </a:p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　　</a:t>
            </a:r>
            <a:r>
              <a:rPr lang="zh-CN" altLang="en-US" dirty="0" smtClean="0"/>
              <a:t>输出第</a:t>
            </a:r>
            <a:r>
              <a:rPr lang="en-US" dirty="0" smtClean="0"/>
              <a:t>m</a:t>
            </a:r>
            <a:r>
              <a:rPr lang="zh-CN" altLang="en-US" dirty="0" smtClean="0"/>
              <a:t>天，得流感的人数。</a:t>
            </a:r>
          </a:p>
          <a:p>
            <a:r>
              <a:rPr lang="en-US" b="1" dirty="0" smtClean="0"/>
              <a:t>Sample Input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....#</a:t>
            </a:r>
          </a:p>
          <a:p>
            <a:r>
              <a:rPr lang="en-US" dirty="0" smtClean="0"/>
              <a:t>.#.@.</a:t>
            </a:r>
          </a:p>
          <a:p>
            <a:r>
              <a:rPr lang="en-US" dirty="0" smtClean="0"/>
              <a:t>.#@..</a:t>
            </a:r>
          </a:p>
          <a:p>
            <a:r>
              <a:rPr lang="en-US" dirty="0" smtClean="0"/>
              <a:t>#....</a:t>
            </a:r>
          </a:p>
          <a:p>
            <a:r>
              <a:rPr lang="en-US" dirty="0" smtClean="0"/>
              <a:t>.....</a:t>
            </a:r>
          </a:p>
          <a:p>
            <a:r>
              <a:rPr lang="en-US" dirty="0" smtClean="0"/>
              <a:t>4 </a:t>
            </a:r>
          </a:p>
          <a:p>
            <a:r>
              <a:rPr lang="en-US" b="1" dirty="0" smtClean="0"/>
              <a:t>Sample Output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91733" y="421270"/>
            <a:ext cx="8229599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【</a:t>
            </a:r>
            <a:r>
              <a:rPr lang="zh-CN" altLang="en-US" b="1" dirty="0" smtClean="0">
                <a:latin typeface="+mj-ea"/>
                <a:ea typeface="+mj-ea"/>
              </a:rPr>
              <a:t>题解</a:t>
            </a:r>
            <a:r>
              <a:rPr lang="en-US" altLang="zh-CN" b="1" dirty="0" smtClean="0">
                <a:latin typeface="+mj-ea"/>
                <a:ea typeface="+mj-ea"/>
              </a:rPr>
              <a:t>】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本题是一个坐标系的递推，利用记忆化存储。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en-US" dirty="0" smtClean="0">
                <a:latin typeface="+mj-ea"/>
                <a:ea typeface="+mj-ea"/>
              </a:rPr>
              <a:t>根据题意，字符数组</a:t>
            </a:r>
            <a:r>
              <a:rPr lang="zh-CN" altLang="en-US" dirty="0" smtClean="0">
                <a:latin typeface="+mj-ea"/>
                <a:ea typeface="+mj-ea"/>
              </a:rPr>
              <a:t>存储原始数组原始字符数组</a:t>
            </a:r>
            <a:r>
              <a:rPr lang="en-US" altLang="zh-CN" dirty="0" smtClean="0">
                <a:latin typeface="+mj-ea"/>
                <a:ea typeface="+mj-ea"/>
              </a:rPr>
              <a:t>a[][]</a:t>
            </a:r>
            <a:r>
              <a:rPr lang="zh-CN" altLang="en-US" dirty="0" smtClean="0">
                <a:latin typeface="+mj-ea"/>
                <a:ea typeface="+mj-ea"/>
              </a:rPr>
              <a:t>转换成数组</a:t>
            </a:r>
            <a:r>
              <a:rPr lang="en-US" altLang="zh-CN" dirty="0" err="1" smtClean="0">
                <a:latin typeface="+mj-ea"/>
                <a:ea typeface="+mj-ea"/>
              </a:rPr>
              <a:t>bj</a:t>
            </a:r>
            <a:r>
              <a:rPr lang="en-US" altLang="zh-CN" dirty="0" smtClean="0">
                <a:latin typeface="+mj-ea"/>
                <a:ea typeface="+mj-ea"/>
              </a:rPr>
              <a:t>[][] 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、相对位移数组</a:t>
            </a:r>
            <a:r>
              <a:rPr lang="en-US" altLang="zh-CN" dirty="0" err="1" smtClean="0">
                <a:latin typeface="+mj-ea"/>
                <a:ea typeface="+mj-ea"/>
              </a:rPr>
              <a:t>int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dx</a:t>
            </a:r>
            <a:r>
              <a:rPr lang="en-US" altLang="zh-CN" dirty="0" smtClean="0">
                <a:latin typeface="+mj-ea"/>
                <a:ea typeface="+mj-ea"/>
              </a:rPr>
              <a:t>[]={0,0,1,-1},</a:t>
            </a:r>
            <a:r>
              <a:rPr lang="en-US" altLang="zh-CN" dirty="0" err="1" smtClean="0">
                <a:latin typeface="+mj-ea"/>
                <a:ea typeface="+mj-ea"/>
              </a:rPr>
              <a:t>dy</a:t>
            </a:r>
            <a:r>
              <a:rPr lang="en-US" altLang="zh-CN" dirty="0" smtClean="0">
                <a:latin typeface="+mj-ea"/>
                <a:ea typeface="+mj-ea"/>
              </a:rPr>
              <a:t>[]={1,-1,0,0</a:t>
            </a:r>
            <a:r>
              <a:rPr lang="en-US" altLang="zh-CN" dirty="0" smtClean="0">
                <a:latin typeface="+mj-ea"/>
                <a:ea typeface="+mj-ea"/>
              </a:rPr>
              <a:t>};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、暴力枚举 每天的传染情况 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955" y="2180822"/>
            <a:ext cx="5396089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=1;i&lt;=</a:t>
            </a:r>
            <a:r>
              <a:rPr lang="en-US" altLang="zh-CN" sz="1200" dirty="0" err="1" smtClean="0"/>
              <a:t>n;i</a:t>
            </a:r>
            <a:r>
              <a:rPr lang="en-US" altLang="zh-CN" sz="1200" dirty="0" smtClean="0"/>
              <a:t>++){  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smtClean="0"/>
              <a:t>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j=1;j&lt;=</a:t>
            </a:r>
            <a:r>
              <a:rPr lang="en-US" altLang="zh-CN" sz="1200" dirty="0" err="1" smtClean="0"/>
              <a:t>n;j</a:t>
            </a:r>
            <a:r>
              <a:rPr lang="en-US" altLang="zh-CN" sz="1200" dirty="0" smtClean="0"/>
              <a:t>++){ //</a:t>
            </a:r>
            <a:r>
              <a:rPr lang="zh-CN" altLang="en-US" sz="1200" dirty="0" smtClean="0"/>
              <a:t>原始字符数组</a:t>
            </a:r>
            <a:r>
              <a:rPr lang="en-US" altLang="zh-CN" sz="1200" dirty="0" smtClean="0"/>
              <a:t>a[][]</a:t>
            </a:r>
            <a:r>
              <a:rPr lang="zh-CN" altLang="en-US" sz="1200" dirty="0" smtClean="0"/>
              <a:t>转换成数组</a:t>
            </a:r>
            <a:r>
              <a:rPr lang="en-US" altLang="zh-CN" sz="1200" dirty="0" err="1" smtClean="0"/>
              <a:t>bj</a:t>
            </a:r>
            <a:r>
              <a:rPr lang="en-US" altLang="zh-CN" sz="1200" dirty="0" smtClean="0"/>
              <a:t>[][] 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cin</a:t>
            </a:r>
            <a:r>
              <a:rPr lang="en-US" altLang="zh-CN" sz="1200" dirty="0" smtClean="0"/>
              <a:t>&gt;&gt;a[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][j];</a:t>
            </a:r>
          </a:p>
          <a:p>
            <a:r>
              <a:rPr lang="en-US" altLang="zh-CN" sz="1200" dirty="0" smtClean="0"/>
              <a:t>			if(a[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][j]=='.')</a:t>
            </a:r>
            <a:r>
              <a:rPr lang="en-US" altLang="zh-CN" sz="1200" dirty="0" err="1" smtClean="0"/>
              <a:t>bj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][j]=0;</a:t>
            </a:r>
          </a:p>
          <a:p>
            <a:r>
              <a:rPr lang="en-US" altLang="zh-CN" sz="1200" dirty="0" smtClean="0"/>
              <a:t>			else if(a[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][j]=='@'){</a:t>
            </a:r>
          </a:p>
          <a:p>
            <a:r>
              <a:rPr lang="en-US" altLang="zh-CN" sz="1200" dirty="0" smtClean="0"/>
              <a:t>				</a:t>
            </a:r>
            <a:r>
              <a:rPr lang="en-US" altLang="zh-CN" sz="1200" dirty="0" err="1" smtClean="0"/>
              <a:t>bj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][j]=1;</a:t>
            </a:r>
          </a:p>
          <a:p>
            <a:r>
              <a:rPr lang="en-US" altLang="zh-CN" sz="1200" dirty="0" smtClean="0"/>
              <a:t>				num++;</a:t>
            </a:r>
          </a:p>
          <a:p>
            <a:r>
              <a:rPr lang="en-US" altLang="zh-CN" sz="1200" dirty="0" smtClean="0"/>
              <a:t>			}</a:t>
            </a:r>
          </a:p>
          <a:p>
            <a:r>
              <a:rPr lang="en-US" altLang="zh-CN" sz="1200" dirty="0" smtClean="0"/>
              <a:t>			else </a:t>
            </a:r>
            <a:r>
              <a:rPr lang="en-US" altLang="zh-CN" sz="1200" dirty="0" err="1" smtClean="0"/>
              <a:t>bj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][j]=-1;</a:t>
            </a:r>
          </a:p>
          <a:p>
            <a:r>
              <a:rPr lang="en-US" altLang="zh-CN" sz="1200" dirty="0" smtClean="0"/>
              <a:t>		}</a:t>
            </a:r>
          </a:p>
          <a:p>
            <a:r>
              <a:rPr lang="en-US" altLang="zh-CN" sz="1200" dirty="0" smtClean="0"/>
              <a:t>	}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("%</a:t>
            </a:r>
            <a:r>
              <a:rPr lang="en-US" altLang="zh-CN" sz="1200" dirty="0" err="1" smtClean="0"/>
              <a:t>d",&amp;m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870222" y="2149019"/>
            <a:ext cx="6096000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1200" dirty="0" smtClean="0"/>
              <a:t>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t=1;t&lt;</a:t>
            </a:r>
            <a:r>
              <a:rPr lang="en-US" altLang="zh-CN" sz="1200" dirty="0" err="1" smtClean="0"/>
              <a:t>m;t</a:t>
            </a:r>
            <a:r>
              <a:rPr lang="en-US" altLang="zh-CN" sz="1200" dirty="0" smtClean="0"/>
              <a:t>++){  //</a:t>
            </a:r>
            <a:r>
              <a:rPr lang="zh-CN" altLang="en-US" sz="1200" dirty="0" smtClean="0"/>
              <a:t>暴力枚举 每天的传染情况 </a:t>
            </a:r>
          </a:p>
          <a:p>
            <a:r>
              <a:rPr lang="zh-CN" altLang="en-US" sz="1200" dirty="0" smtClean="0"/>
              <a:t>		</a:t>
            </a:r>
            <a:r>
              <a:rPr lang="en-US" altLang="zh-CN" sz="1200" dirty="0" smtClean="0"/>
              <a:t>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=1;i&lt;=</a:t>
            </a:r>
            <a:r>
              <a:rPr lang="en-US" altLang="zh-CN" sz="1200" dirty="0" err="1" smtClean="0"/>
              <a:t>n;i</a:t>
            </a:r>
            <a:r>
              <a:rPr lang="en-US" altLang="zh-CN" sz="1200" dirty="0" smtClean="0"/>
              <a:t>++){</a:t>
            </a:r>
          </a:p>
          <a:p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j=1;j&lt;=</a:t>
            </a:r>
            <a:r>
              <a:rPr lang="en-US" altLang="zh-CN" sz="1200" dirty="0" err="1" smtClean="0"/>
              <a:t>n;j</a:t>
            </a:r>
            <a:r>
              <a:rPr lang="en-US" altLang="zh-CN" sz="1200" dirty="0" smtClean="0"/>
              <a:t>++){</a:t>
            </a:r>
          </a:p>
          <a:p>
            <a:r>
              <a:rPr lang="en-US" altLang="zh-CN" sz="1200" dirty="0" smtClean="0"/>
              <a:t>				if(</a:t>
            </a:r>
            <a:r>
              <a:rPr lang="en-US" altLang="zh-CN" sz="1200" dirty="0" err="1" smtClean="0"/>
              <a:t>bj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][j]==t){</a:t>
            </a:r>
          </a:p>
          <a:p>
            <a:r>
              <a:rPr lang="en-US" altLang="zh-CN" sz="1200" dirty="0" smtClean="0"/>
              <a:t>		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k=0;k&lt;=3;k++)</a:t>
            </a:r>
          </a:p>
          <a:p>
            <a:r>
              <a:rPr lang="en-US" altLang="zh-CN" sz="1200" dirty="0" smtClean="0"/>
              <a:t>					{</a:t>
            </a:r>
          </a:p>
          <a:p>
            <a:r>
              <a:rPr lang="en-US" altLang="zh-CN" sz="1200" dirty="0" smtClean="0"/>
              <a:t>					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ddx</a:t>
            </a:r>
            <a:r>
              <a:rPr lang="en-US" altLang="zh-CN" sz="1200" dirty="0" smtClean="0"/>
              <a:t>=</a:t>
            </a:r>
            <a:r>
              <a:rPr lang="en-US" altLang="zh-CN" sz="1200" dirty="0" err="1" smtClean="0"/>
              <a:t>i+dx</a:t>
            </a:r>
            <a:r>
              <a:rPr lang="en-US" altLang="zh-CN" sz="1200" dirty="0" smtClean="0"/>
              <a:t>[k];</a:t>
            </a:r>
          </a:p>
          <a:p>
            <a:r>
              <a:rPr lang="en-US" altLang="zh-CN" sz="1200" dirty="0" smtClean="0"/>
              <a:t>					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ddy</a:t>
            </a:r>
            <a:r>
              <a:rPr lang="en-US" altLang="zh-CN" sz="1200" dirty="0" smtClean="0"/>
              <a:t>=</a:t>
            </a:r>
            <a:r>
              <a:rPr lang="en-US" altLang="zh-CN" sz="1200" dirty="0" err="1" smtClean="0"/>
              <a:t>j+dy</a:t>
            </a:r>
            <a:r>
              <a:rPr lang="en-US" altLang="zh-CN" sz="1200" dirty="0" smtClean="0"/>
              <a:t>[k];</a:t>
            </a:r>
          </a:p>
          <a:p>
            <a:r>
              <a:rPr lang="en-US" altLang="zh-CN" sz="1200" dirty="0" smtClean="0"/>
              <a:t>						if(</a:t>
            </a:r>
            <a:r>
              <a:rPr lang="en-US" altLang="zh-CN" sz="1200" dirty="0" err="1" smtClean="0"/>
              <a:t>bj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ddx</a:t>
            </a:r>
            <a:r>
              <a:rPr lang="en-US" altLang="zh-CN" sz="1200" dirty="0" smtClean="0"/>
              <a:t>][</a:t>
            </a:r>
            <a:r>
              <a:rPr lang="en-US" altLang="zh-CN" sz="1200" dirty="0" err="1" smtClean="0"/>
              <a:t>ddy</a:t>
            </a:r>
            <a:r>
              <a:rPr lang="en-US" altLang="zh-CN" sz="1200" dirty="0" smtClean="0"/>
              <a:t>]==0&amp;&amp;</a:t>
            </a:r>
            <a:r>
              <a:rPr lang="en-US" altLang="zh-CN" sz="1200" dirty="0" err="1" smtClean="0"/>
              <a:t>ddx</a:t>
            </a:r>
            <a:r>
              <a:rPr lang="en-US" altLang="zh-CN" sz="1200" dirty="0" smtClean="0"/>
              <a:t>&gt;=1&amp;&amp;</a:t>
            </a:r>
            <a:r>
              <a:rPr lang="en-US" altLang="zh-CN" sz="1200" dirty="0" err="1" smtClean="0"/>
              <a:t>ddx</a:t>
            </a:r>
            <a:r>
              <a:rPr lang="en-US" altLang="zh-CN" sz="1200" dirty="0" smtClean="0"/>
              <a:t>&lt;=n&amp;&amp;</a:t>
            </a:r>
            <a:r>
              <a:rPr lang="en-US" altLang="zh-CN" sz="1200" dirty="0" err="1" smtClean="0"/>
              <a:t>ddy</a:t>
            </a:r>
            <a:r>
              <a:rPr lang="en-US" altLang="zh-CN" sz="1200" dirty="0" smtClean="0"/>
              <a:t>&gt;=1&amp;&amp;</a:t>
            </a:r>
            <a:r>
              <a:rPr lang="en-US" altLang="zh-CN" sz="1200" dirty="0" err="1" smtClean="0"/>
              <a:t>ddy</a:t>
            </a:r>
            <a:r>
              <a:rPr lang="en-US" altLang="zh-CN" sz="1200" dirty="0" smtClean="0"/>
              <a:t>&lt;=n)//</a:t>
            </a:r>
            <a:r>
              <a:rPr lang="zh-CN" altLang="en-US" sz="1200" dirty="0" smtClean="0"/>
              <a:t>判定边界和是否可以传染 </a:t>
            </a:r>
          </a:p>
          <a:p>
            <a:r>
              <a:rPr lang="zh-CN" altLang="en-US" sz="1200" dirty="0" smtClean="0"/>
              <a:t>						</a:t>
            </a:r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							</a:t>
            </a:r>
            <a:r>
              <a:rPr lang="en-US" altLang="zh-CN" sz="1200" dirty="0" err="1" smtClean="0"/>
              <a:t>bj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ddx</a:t>
            </a:r>
            <a:r>
              <a:rPr lang="en-US" altLang="zh-CN" sz="1200" dirty="0" smtClean="0"/>
              <a:t>][</a:t>
            </a:r>
            <a:r>
              <a:rPr lang="en-US" altLang="zh-CN" sz="1200" dirty="0" err="1" smtClean="0"/>
              <a:t>ddy</a:t>
            </a:r>
            <a:r>
              <a:rPr lang="en-US" altLang="zh-CN" sz="1200" dirty="0" smtClean="0"/>
              <a:t>]=t+1;</a:t>
            </a:r>
          </a:p>
          <a:p>
            <a:r>
              <a:rPr lang="en-US" altLang="zh-CN" sz="1200" dirty="0" smtClean="0"/>
              <a:t>							num++;</a:t>
            </a:r>
          </a:p>
          <a:p>
            <a:r>
              <a:rPr lang="en-US" altLang="zh-CN" sz="1200" dirty="0" smtClean="0"/>
              <a:t>						}</a:t>
            </a:r>
          </a:p>
          <a:p>
            <a:r>
              <a:rPr lang="en-US" altLang="zh-CN" sz="1200" dirty="0" smtClean="0"/>
              <a:t>					}</a:t>
            </a:r>
          </a:p>
          <a:p>
            <a:r>
              <a:rPr lang="en-US" altLang="zh-CN" sz="1200" dirty="0" smtClean="0"/>
              <a:t>				}</a:t>
            </a:r>
          </a:p>
          <a:p>
            <a:r>
              <a:rPr lang="en-US" altLang="zh-CN" sz="1200" dirty="0" smtClean="0"/>
              <a:t>			}</a:t>
            </a:r>
          </a:p>
          <a:p>
            <a:r>
              <a:rPr lang="en-US" altLang="zh-CN" sz="1200" dirty="0" smtClean="0"/>
              <a:t>		}</a:t>
            </a:r>
          </a:p>
          <a:p>
            <a:r>
              <a:rPr lang="en-US" altLang="zh-CN" sz="1200" dirty="0" smtClean="0"/>
              <a:t>	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https://oj.bashu.com.cn/images/p128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11" y="1153403"/>
            <a:ext cx="6820958" cy="4553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370667" y="3499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/>
              <a:t>1289 -- 【</a:t>
            </a:r>
            <a:r>
              <a:rPr lang="zh-CN" altLang="en-US" b="1" dirty="0" smtClean="0"/>
              <a:t>递推练习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移动路线</a:t>
            </a:r>
          </a:p>
        </p:txBody>
      </p:sp>
      <p:sp>
        <p:nvSpPr>
          <p:cNvPr id="7" name="矩形 6"/>
          <p:cNvSpPr/>
          <p:nvPr/>
        </p:nvSpPr>
        <p:spPr>
          <a:xfrm>
            <a:off x="7415063" y="1157245"/>
            <a:ext cx="473004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ea"/>
                <a:ea typeface="+mj-ea"/>
              </a:rPr>
              <a:t>Input</a:t>
            </a:r>
          </a:p>
          <a:p>
            <a:r>
              <a:rPr lang="en-US" dirty="0" smtClean="0">
                <a:latin typeface="+mj-ea"/>
                <a:ea typeface="+mj-ea"/>
              </a:rPr>
              <a:t>　　</a:t>
            </a:r>
            <a:r>
              <a:rPr lang="zh-CN" altLang="en-US" dirty="0" smtClean="0">
                <a:latin typeface="+mj-ea"/>
                <a:ea typeface="+mj-ea"/>
              </a:rPr>
              <a:t>输入只有一行，包括两个整数</a:t>
            </a:r>
            <a:r>
              <a:rPr lang="en-US" dirty="0" smtClean="0">
                <a:latin typeface="+mj-ea"/>
                <a:ea typeface="+mj-ea"/>
              </a:rPr>
              <a:t>m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dirty="0" smtClean="0">
                <a:latin typeface="+mj-ea"/>
                <a:ea typeface="+mj-ea"/>
              </a:rPr>
              <a:t>n（0 &lt; </a:t>
            </a:r>
            <a:r>
              <a:rPr lang="en-US" dirty="0" err="1" smtClean="0">
                <a:latin typeface="+mj-ea"/>
                <a:ea typeface="+mj-ea"/>
              </a:rPr>
              <a:t>m+n</a:t>
            </a:r>
            <a:r>
              <a:rPr lang="en-US" dirty="0" smtClean="0">
                <a:latin typeface="+mj-ea"/>
                <a:ea typeface="+mj-ea"/>
              </a:rPr>
              <a:t> &lt;= 20），</a:t>
            </a:r>
            <a:r>
              <a:rPr lang="zh-CN" altLang="en-US" dirty="0" smtClean="0">
                <a:latin typeface="+mj-ea"/>
                <a:ea typeface="+mj-ea"/>
              </a:rPr>
              <a:t>代表方格矩阵的行数和列数，</a:t>
            </a:r>
            <a:r>
              <a:rPr lang="en-US" dirty="0" err="1" smtClean="0">
                <a:latin typeface="+mj-ea"/>
                <a:ea typeface="+mj-ea"/>
              </a:rPr>
              <a:t>m、n</a:t>
            </a:r>
            <a:r>
              <a:rPr lang="zh-CN" altLang="en-US" dirty="0" smtClean="0">
                <a:latin typeface="+mj-ea"/>
                <a:ea typeface="+mj-ea"/>
              </a:rPr>
              <a:t>之间用空格隔开。</a:t>
            </a:r>
          </a:p>
          <a:p>
            <a:r>
              <a:rPr lang="en-US" b="1" dirty="0" smtClean="0">
                <a:latin typeface="+mj-ea"/>
                <a:ea typeface="+mj-ea"/>
              </a:rPr>
              <a:t>Output</a:t>
            </a:r>
          </a:p>
          <a:p>
            <a:r>
              <a:rPr lang="en-US" dirty="0" smtClean="0">
                <a:latin typeface="+mj-ea"/>
                <a:ea typeface="+mj-ea"/>
              </a:rPr>
              <a:t>　　</a:t>
            </a:r>
            <a:r>
              <a:rPr lang="zh-CN" altLang="en-US" dirty="0" smtClean="0">
                <a:latin typeface="+mj-ea"/>
                <a:ea typeface="+mj-ea"/>
              </a:rPr>
              <a:t>输出只有一行，为不同的移动路线的数目。</a:t>
            </a:r>
          </a:p>
          <a:p>
            <a:r>
              <a:rPr lang="en-US" b="1" dirty="0" smtClean="0">
                <a:latin typeface="+mj-ea"/>
                <a:ea typeface="+mj-ea"/>
              </a:rPr>
              <a:t>Sample Input</a:t>
            </a:r>
          </a:p>
          <a:p>
            <a:r>
              <a:rPr lang="en-US" dirty="0" smtClean="0">
                <a:latin typeface="+mj-ea"/>
                <a:ea typeface="+mj-ea"/>
              </a:rPr>
              <a:t>　　2 3</a:t>
            </a:r>
          </a:p>
          <a:p>
            <a:r>
              <a:rPr lang="en-US" b="1" dirty="0" smtClean="0">
                <a:latin typeface="+mj-ea"/>
                <a:ea typeface="+mj-ea"/>
              </a:rPr>
              <a:t>Sample Output</a:t>
            </a:r>
          </a:p>
          <a:p>
            <a:r>
              <a:rPr lang="en-US" dirty="0" smtClean="0">
                <a:latin typeface="+mj-ea"/>
                <a:ea typeface="+mj-ea"/>
              </a:rPr>
              <a:t>　　3</a:t>
            </a:r>
            <a:endParaRPr 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5911" y="455136"/>
            <a:ext cx="822959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【</a:t>
            </a:r>
            <a:r>
              <a:rPr lang="zh-CN" altLang="en-US" b="1" dirty="0" smtClean="0">
                <a:latin typeface="+mj-ea"/>
                <a:ea typeface="+mj-ea"/>
              </a:rPr>
              <a:t>题解</a:t>
            </a:r>
            <a:r>
              <a:rPr lang="en-US" altLang="zh-CN" b="1" dirty="0" smtClean="0">
                <a:latin typeface="+mj-ea"/>
                <a:ea typeface="+mj-ea"/>
              </a:rPr>
              <a:t>】</a:t>
            </a:r>
            <a:r>
              <a:rPr lang="zh-CN" altLang="en-US" dirty="0" smtClean="0">
                <a:latin typeface="+mj-ea"/>
                <a:ea typeface="+mj-ea"/>
              </a:rPr>
              <a:t>蚂蚁只能向上或向右，所以最左端一列的路线是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，同理，最下一列也是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，首先赋给这两咧值，到达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dirty="0" err="1" smtClean="0">
                <a:latin typeface="+mj-ea"/>
                <a:ea typeface="+mj-ea"/>
              </a:rPr>
              <a:t>m,n</a:t>
            </a:r>
            <a:r>
              <a:rPr lang="en-US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点的路线与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dirty="0" smtClean="0">
                <a:latin typeface="+mj-ea"/>
                <a:ea typeface="+mj-ea"/>
              </a:rPr>
              <a:t>m-1,n)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dirty="0" smtClean="0">
                <a:latin typeface="+mj-ea"/>
                <a:ea typeface="+mj-ea"/>
              </a:rPr>
              <a:t>m,n-1)</a:t>
            </a:r>
            <a:r>
              <a:rPr lang="zh-CN" altLang="en-US" dirty="0" smtClean="0">
                <a:latin typeface="+mj-ea"/>
                <a:ea typeface="+mj-ea"/>
              </a:rPr>
              <a:t>有关，也就是</a:t>
            </a:r>
            <a:br>
              <a:rPr lang="zh-CN" altLang="en-US" dirty="0" smtClean="0">
                <a:latin typeface="+mj-ea"/>
                <a:ea typeface="+mj-ea"/>
              </a:rPr>
            </a:br>
            <a:r>
              <a:rPr lang="zh-CN" altLang="en-US" dirty="0" smtClean="0">
                <a:latin typeface="+mj-ea"/>
                <a:ea typeface="+mj-ea"/>
              </a:rPr>
              <a:t> </a:t>
            </a:r>
            <a:r>
              <a:rPr lang="en-US" dirty="0" smtClean="0">
                <a:latin typeface="+mj-ea"/>
                <a:ea typeface="+mj-ea"/>
              </a:rPr>
              <a:t>a[</a:t>
            </a:r>
            <a:r>
              <a:rPr lang="en-US" dirty="0" err="1" smtClean="0">
                <a:latin typeface="+mj-ea"/>
                <a:ea typeface="+mj-ea"/>
              </a:rPr>
              <a:t>i</a:t>
            </a:r>
            <a:r>
              <a:rPr lang="en-US" dirty="0" smtClean="0">
                <a:latin typeface="+mj-ea"/>
                <a:ea typeface="+mj-ea"/>
              </a:rPr>
              <a:t>][j]=a[i-1][j]+a[</a:t>
            </a:r>
            <a:r>
              <a:rPr lang="en-US" dirty="0" err="1" smtClean="0">
                <a:latin typeface="+mj-ea"/>
                <a:ea typeface="+mj-ea"/>
              </a:rPr>
              <a:t>i</a:t>
            </a:r>
            <a:r>
              <a:rPr lang="en-US" dirty="0" smtClean="0">
                <a:latin typeface="+mj-ea"/>
                <a:ea typeface="+mj-ea"/>
              </a:rPr>
              <a:t>][j-1]</a:t>
            </a:r>
            <a:r>
              <a:rPr lang="zh-CN" altLang="en-US" dirty="0" smtClean="0">
                <a:latin typeface="+mj-ea"/>
                <a:ea typeface="+mj-ea"/>
              </a:rPr>
              <a:t>，初始化</a:t>
            </a:r>
            <a:r>
              <a:rPr lang="en-US" altLang="zh-CN" dirty="0" smtClean="0">
                <a:latin typeface="+mj-ea"/>
                <a:ea typeface="+mj-ea"/>
              </a:rPr>
              <a:t>a[0][1]=1;</a:t>
            </a:r>
            <a:r>
              <a:rPr lang="en-US" dirty="0" smtClean="0">
                <a:latin typeface="+mj-ea"/>
                <a:ea typeface="+mj-ea"/>
              </a:rPr>
              <a:t/>
            </a:r>
            <a:br>
              <a:rPr lang="en-US" dirty="0" smtClean="0">
                <a:latin typeface="+mj-ea"/>
                <a:ea typeface="+mj-ea"/>
              </a:rPr>
            </a:br>
            <a:r>
              <a:rPr lang="en-US" dirty="0" smtClean="0">
                <a:latin typeface="+mj-ea"/>
                <a:ea typeface="+mj-ea"/>
              </a:rPr>
              <a:t>a[m][n]</a:t>
            </a:r>
            <a:r>
              <a:rPr lang="zh-CN" altLang="en-US" dirty="0" smtClean="0">
                <a:latin typeface="+mj-ea"/>
                <a:ea typeface="+mj-ea"/>
              </a:rPr>
              <a:t>就是所求的最优解。 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1067" y="2056474"/>
            <a:ext cx="6096000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i,j,m,n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a[100][100]={0};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&gt;&gt;m&gt;&gt;n;</a:t>
            </a:r>
          </a:p>
          <a:p>
            <a:r>
              <a:rPr lang="en-US" altLang="zh-CN" dirty="0" smtClean="0"/>
              <a:t> 	a[0][1]=1;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for(j=1;j&lt;=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][j]=a[i-1][j]+a[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&lt;&lt;a[m][n]&lt;&lt;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https://oj.bashu.com.cn/images/p129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5" y="1246363"/>
            <a:ext cx="9134475" cy="3781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021718" y="568868"/>
            <a:ext cx="34034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1294 -- 【</a:t>
            </a:r>
            <a:r>
              <a:rPr lang="zh-CN" altLang="en-US" b="1" dirty="0" smtClean="0"/>
              <a:t>递推练习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骨牌铺法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7599" y="190268"/>
            <a:ext cx="868115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j-ea"/>
              </a:rPr>
              <a:t>【</a:t>
            </a:r>
            <a:r>
              <a:rPr lang="zh-CN" altLang="en-US" b="1" dirty="0" smtClean="0">
                <a:latin typeface="+mj-ea"/>
              </a:rPr>
              <a:t>题解</a:t>
            </a:r>
            <a:r>
              <a:rPr lang="en-US" altLang="zh-CN" b="1" dirty="0" smtClean="0">
                <a:latin typeface="+mj-ea"/>
              </a:rPr>
              <a:t>】</a:t>
            </a:r>
            <a:r>
              <a:rPr lang="zh-CN" altLang="en-US" dirty="0" smtClean="0">
                <a:latin typeface="+mj-ea"/>
              </a:rPr>
              <a:t>本题和上台阶类似</a:t>
            </a:r>
            <a:r>
              <a:rPr lang="zh-CN" altLang="en-US" b="1" dirty="0" smtClean="0">
                <a:latin typeface="+mj-ea"/>
              </a:rPr>
              <a:t>，</a:t>
            </a:r>
            <a:r>
              <a:rPr lang="zh-CN" altLang="en-US" dirty="0" smtClean="0"/>
              <a:t>找规律</a:t>
            </a:r>
            <a:r>
              <a:rPr lang="en-US" altLang="zh-CN" dirty="0" smtClean="0"/>
              <a:t>;</a:t>
            </a:r>
            <a:r>
              <a:rPr lang="en-US" dirty="0" smtClean="0"/>
              <a:t>f[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表示在</a:t>
            </a:r>
            <a:r>
              <a:rPr lang="en-US" altLang="zh-CN" dirty="0" smtClean="0"/>
              <a:t>1</a:t>
            </a:r>
            <a:r>
              <a:rPr lang="en-US" dirty="0" smtClean="0"/>
              <a:t>Xn</a:t>
            </a:r>
            <a:r>
              <a:rPr lang="zh-CN" altLang="en-US" dirty="0" smtClean="0"/>
              <a:t>中铺排方案</a:t>
            </a:r>
          </a:p>
          <a:p>
            <a:r>
              <a:rPr lang="en-US" dirty="0" smtClean="0"/>
              <a:t>f[1]=1;f[2]=2;f[3]=4;f[4]=7;f[5]=13```</a:t>
            </a:r>
          </a:p>
          <a:p>
            <a:r>
              <a:rPr lang="zh-CN" altLang="en-US" dirty="0" smtClean="0"/>
              <a:t>可以看出：</a:t>
            </a:r>
            <a:r>
              <a:rPr lang="en-US" dirty="0" smtClean="0"/>
              <a:t>f[</a:t>
            </a:r>
            <a:r>
              <a:rPr lang="en-US" dirty="0" err="1" smtClean="0"/>
              <a:t>i</a:t>
            </a:r>
            <a:r>
              <a:rPr lang="en-US" dirty="0" smtClean="0"/>
              <a:t>]=f[i-1]+f[i-2]+f[i-3];</a:t>
            </a:r>
          </a:p>
          <a:p>
            <a:r>
              <a:rPr lang="zh-CN" altLang="en-US" dirty="0" smtClean="0"/>
              <a:t>可以理解比如</a:t>
            </a:r>
            <a:r>
              <a:rPr lang="en-US" altLang="zh-CN" dirty="0" smtClean="0"/>
              <a:t>f[4]</a:t>
            </a:r>
            <a:r>
              <a:rPr lang="zh-CN" altLang="en-US" dirty="0" smtClean="0"/>
              <a:t>可以有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f[3]</a:t>
            </a:r>
            <a:r>
              <a:rPr lang="zh-CN" altLang="en-US" dirty="0" smtClean="0"/>
              <a:t>的基础上面铺一个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的到达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f[2]</a:t>
            </a:r>
            <a:r>
              <a:rPr lang="zh-CN" altLang="en-US" dirty="0" smtClean="0"/>
              <a:t>的基础上面铺一个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的到达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f[1]</a:t>
            </a:r>
            <a:r>
              <a:rPr lang="zh-CN" altLang="en-US" dirty="0" smtClean="0"/>
              <a:t>的基础上面铺一个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的到达</a:t>
            </a:r>
            <a:endParaRPr lang="en-US" altLang="zh-CN" dirty="0" smtClean="0"/>
          </a:p>
          <a:p>
            <a:r>
              <a:rPr lang="zh-CN" altLang="en-US" dirty="0" smtClean="0"/>
              <a:t>代码有：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577" y="3499556"/>
            <a:ext cx="4210757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dirty="0" smtClean="0"/>
              <a:t>        a[1]=1;</a:t>
            </a:r>
          </a:p>
          <a:p>
            <a:r>
              <a:rPr lang="pt-BR" altLang="zh-CN" dirty="0" smtClean="0"/>
              <a:t>        a[2]=2;</a:t>
            </a:r>
          </a:p>
          <a:p>
            <a:r>
              <a:rPr lang="pt-BR" altLang="zh-CN" dirty="0" smtClean="0"/>
              <a:t>        a[3]=4</a:t>
            </a:r>
          </a:p>
          <a:p>
            <a:r>
              <a:rPr lang="pt-BR" altLang="zh-CN" dirty="0" smtClean="0"/>
              <a:t>        for(i=4;i&lt;=n;i++)</a:t>
            </a:r>
          </a:p>
          <a:p>
            <a:r>
              <a:rPr lang="pt-BR" altLang="zh-CN" dirty="0" smtClean="0"/>
              <a:t>        {</a:t>
            </a:r>
          </a:p>
          <a:p>
            <a:r>
              <a:rPr lang="pt-BR" altLang="zh-CN" dirty="0" smtClean="0"/>
              <a:t>            a[i]=a[i-1]+a[i-2]+a[i-3];</a:t>
            </a:r>
          </a:p>
          <a:p>
            <a:r>
              <a:rPr lang="pt-BR" altLang="zh-CN" dirty="0" smtClean="0"/>
              <a:t>        }</a:t>
            </a:r>
          </a:p>
        </p:txBody>
      </p:sp>
      <p:sp>
        <p:nvSpPr>
          <p:cNvPr id="6" name="矩形 5"/>
          <p:cNvSpPr/>
          <p:nvPr/>
        </p:nvSpPr>
        <p:spPr>
          <a:xfrm>
            <a:off x="6485465" y="2720622"/>
            <a:ext cx="53001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dirty="0" smtClean="0"/>
              <a:t>a[1]=1;</a:t>
            </a:r>
          </a:p>
          <a:p>
            <a:r>
              <a:rPr lang="pt-BR" altLang="zh-CN" dirty="0" smtClean="0"/>
              <a:t>        a[2]=2;</a:t>
            </a:r>
          </a:p>
          <a:p>
            <a:r>
              <a:rPr lang="pt-BR" altLang="zh-CN" dirty="0" smtClean="0"/>
              <a:t>        a[3]=4;</a:t>
            </a:r>
          </a:p>
          <a:p>
            <a:r>
              <a:rPr lang="pt-BR" altLang="zh-CN" dirty="0" smtClean="0"/>
              <a:t>        for(i=4;i&lt;=n;i++)</a:t>
            </a:r>
          </a:p>
          <a:p>
            <a:r>
              <a:rPr lang="pt-BR" altLang="zh-CN" dirty="0" smtClean="0"/>
              <a:t>        {</a:t>
            </a:r>
          </a:p>
          <a:p>
            <a:r>
              <a:rPr lang="pt-BR" altLang="zh-CN" dirty="0" smtClean="0"/>
              <a:t>            a[4]=a[1]+a[2]+a[3];</a:t>
            </a:r>
          </a:p>
          <a:p>
            <a:r>
              <a:rPr lang="pt-BR" altLang="zh-CN" dirty="0" smtClean="0"/>
              <a:t>            a[1]=a[2];a[2]=a[3];a[3]=a[4];</a:t>
            </a:r>
          </a:p>
          <a:p>
            <a:r>
              <a:rPr lang="pt-BR" altLang="zh-CN" dirty="0" smtClean="0"/>
              <a:t>        }</a:t>
            </a:r>
          </a:p>
          <a:p>
            <a:r>
              <a:rPr lang="pt-BR" altLang="zh-CN" dirty="0" smtClean="0"/>
              <a:t>        if(n==1) cout&lt;&lt;a[1];</a:t>
            </a:r>
          </a:p>
          <a:p>
            <a:r>
              <a:rPr lang="pt-BR" altLang="zh-CN" dirty="0" smtClean="0"/>
              <a:t>        if(n==2) cout&lt;&lt;a[2];</a:t>
            </a:r>
          </a:p>
          <a:p>
            <a:r>
              <a:rPr lang="pt-BR" altLang="zh-CN" dirty="0" smtClean="0"/>
              <a:t>        if(n==3) cout&lt;&lt;a[3];</a:t>
            </a:r>
          </a:p>
          <a:p>
            <a:r>
              <a:rPr lang="pt-BR" altLang="zh-CN" dirty="0" smtClean="0"/>
              <a:t>        if(n&gt;3) cout&lt;&lt;a[4];</a:t>
            </a:r>
          </a:p>
        </p:txBody>
      </p:sp>
      <p:sp>
        <p:nvSpPr>
          <p:cNvPr id="7" name="矩形 6"/>
          <p:cNvSpPr/>
          <p:nvPr/>
        </p:nvSpPr>
        <p:spPr>
          <a:xfrm>
            <a:off x="417689" y="28123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由于数组存储的数目和长度都有限，那么可以用辗转迭代，</a:t>
            </a:r>
            <a:endParaRPr lang="en-US" altLang="zh-CN" dirty="0" smtClean="0"/>
          </a:p>
          <a:p>
            <a:r>
              <a:rPr lang="zh-CN" altLang="en-US" dirty="0" smtClean="0"/>
              <a:t>即滚动数组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978400" y="3894667"/>
            <a:ext cx="1365956" cy="1151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https://oj.bashu.com.cn/images/p129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1886" y="1820861"/>
            <a:ext cx="9153525" cy="3838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841097" y="109944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1295 -- 【</a:t>
            </a:r>
            <a:r>
              <a:rPr lang="zh-CN" altLang="en-US" b="1" dirty="0" smtClean="0"/>
              <a:t>递推练习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蜜蜂路线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6"/>
          <p:cNvSpPr>
            <a:spLocks noGrp="1" noChangeArrowheads="1"/>
          </p:cNvSpPr>
          <p:nvPr>
            <p:ph type="title" idx="4294967295"/>
          </p:nvPr>
        </p:nvSpPr>
        <p:spPr>
          <a:xfrm>
            <a:off x="719667" y="476250"/>
            <a:ext cx="10947400" cy="935038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二、解决递推问题的一般步骤</a:t>
            </a:r>
            <a:r>
              <a:rPr lang="zh-CN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147" name="Rectangle 1037"/>
          <p:cNvSpPr>
            <a:spLocks noGrp="1" noChangeArrowheads="1"/>
          </p:cNvSpPr>
          <p:nvPr>
            <p:ph type="body" idx="4294967295"/>
          </p:nvPr>
        </p:nvSpPr>
        <p:spPr>
          <a:xfrm>
            <a:off x="1435101" y="1700214"/>
            <a:ext cx="9844617" cy="26749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b="1" smtClean="0"/>
              <a:t> 建立递推关系式</a:t>
            </a: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b="1" smtClean="0"/>
              <a:t> 确定边界条件</a:t>
            </a: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b="1" smtClean="0"/>
              <a:t> 递推求解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8888" y="393468"/>
            <a:ext cx="868115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j-ea"/>
              </a:rPr>
              <a:t>【</a:t>
            </a:r>
            <a:r>
              <a:rPr lang="zh-CN" altLang="en-US" b="1" dirty="0" smtClean="0">
                <a:latin typeface="+mj-ea"/>
              </a:rPr>
              <a:t>题解</a:t>
            </a:r>
            <a:r>
              <a:rPr lang="en-US" altLang="zh-CN" b="1" dirty="0" smtClean="0">
                <a:latin typeface="+mj-ea"/>
              </a:rPr>
              <a:t>】</a:t>
            </a:r>
            <a:r>
              <a:rPr lang="zh-CN" altLang="en-US" dirty="0" smtClean="0">
                <a:latin typeface="+mj-ea"/>
              </a:rPr>
              <a:t>本题和上台阶类似</a:t>
            </a:r>
            <a:r>
              <a:rPr lang="zh-CN" altLang="en-US" b="1" dirty="0" smtClean="0">
                <a:latin typeface="+mj-ea"/>
              </a:rPr>
              <a:t>，</a:t>
            </a:r>
            <a:r>
              <a:rPr lang="zh-CN" altLang="en-US" dirty="0" smtClean="0"/>
              <a:t>找规律</a:t>
            </a:r>
            <a:r>
              <a:rPr lang="en-US" altLang="zh-CN" dirty="0" smtClean="0"/>
              <a:t>;</a:t>
            </a:r>
            <a:r>
              <a:rPr lang="en-US" altLang="zh-CN" dirty="0" smtClean="0"/>
              <a:t>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表示</a:t>
            </a:r>
            <a:r>
              <a:rPr lang="zh-CN" altLang="en-US" dirty="0" smtClean="0"/>
              <a:t>在方案数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、其递推通项式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]=s[i-1]+s[i-2]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、数据较大，需要高精度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185333" y="1805240"/>
            <a:ext cx="6096000" cy="4770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1600" dirty="0" smtClean="0"/>
              <a:t>#include&lt;</a:t>
            </a:r>
            <a:r>
              <a:rPr lang="en-US" altLang="zh-CN" sz="1600" dirty="0" err="1" smtClean="0"/>
              <a:t>iostream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using namespace std;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b[233]={1,1},s[233]={1,1},c[233];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main(){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n,m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&gt;&gt;n&gt;&gt;m;</a:t>
            </a:r>
          </a:p>
          <a:p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=3;i&lt;=m-n+1;i++){</a:t>
            </a:r>
          </a:p>
          <a:p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=0;i&lt;=s[0];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++)c[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]=s[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j=1;j&lt;=s[0];j++){</a:t>
            </a:r>
          </a:p>
          <a:p>
            <a:r>
              <a:rPr lang="en-US" altLang="zh-CN" sz="1600" dirty="0" smtClean="0"/>
              <a:t>		s[j]+=b[j];</a:t>
            </a:r>
          </a:p>
          <a:p>
            <a:r>
              <a:rPr lang="en-US" altLang="zh-CN" sz="1600" dirty="0" smtClean="0"/>
              <a:t>		s[j+1]+=s[j]/10;</a:t>
            </a:r>
          </a:p>
          <a:p>
            <a:r>
              <a:rPr lang="en-US" altLang="zh-CN" sz="1600" dirty="0" smtClean="0"/>
              <a:t>		s[j]%=10;	</a:t>
            </a:r>
          </a:p>
          <a:p>
            <a:r>
              <a:rPr lang="en-US" altLang="zh-CN" sz="1600" dirty="0" smtClean="0"/>
              <a:t>		}</a:t>
            </a:r>
          </a:p>
          <a:p>
            <a:r>
              <a:rPr lang="en-US" altLang="zh-CN" sz="1600" dirty="0" smtClean="0"/>
              <a:t>		if(s[s[0]+1]&gt;0)s[0]++;</a:t>
            </a:r>
          </a:p>
          <a:p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=0;i&lt;=c[0];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++)b[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]=c[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r>
              <a:rPr lang="en-US" altLang="zh-CN" sz="1600" dirty="0" smtClean="0"/>
              <a:t>	}</a:t>
            </a:r>
          </a:p>
          <a:p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=s[0];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&gt;=1;i--)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&lt;&lt;s[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r>
              <a:rPr lang="en-US" altLang="zh-CN" sz="1600" dirty="0" smtClean="0"/>
              <a:t>	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0080" y="422493"/>
            <a:ext cx="11033760" cy="5847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/>
              <a:t>1297 -- 【</a:t>
            </a:r>
            <a:r>
              <a:rPr lang="zh-CN" altLang="en-US" sz="2200" b="1" dirty="0" smtClean="0"/>
              <a:t>递推练习</a:t>
            </a:r>
            <a:r>
              <a:rPr lang="en-US" altLang="zh-CN" sz="2200" b="1" dirty="0" smtClean="0"/>
              <a:t>】</a:t>
            </a:r>
            <a:r>
              <a:rPr lang="zh-CN" altLang="en-US" sz="2200" b="1" dirty="0" smtClean="0"/>
              <a:t>上下车问题</a:t>
            </a:r>
          </a:p>
          <a:p>
            <a:r>
              <a:rPr lang="en-US" altLang="zh-CN" sz="2200" b="1" dirty="0" smtClean="0"/>
              <a:t>Description</a:t>
            </a:r>
          </a:p>
          <a:p>
            <a:r>
              <a:rPr lang="zh-CN" altLang="en-US" sz="2200" dirty="0" smtClean="0"/>
              <a:t>　　火车从始发站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称为第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站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开出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在始发站上车的人数为</a:t>
            </a:r>
            <a:r>
              <a:rPr lang="en-US" altLang="zh-CN" sz="2200" dirty="0" smtClean="0"/>
              <a:t>a,</a:t>
            </a:r>
            <a:r>
              <a:rPr lang="zh-CN" altLang="en-US" sz="2200" dirty="0" smtClean="0"/>
              <a:t>然后到达第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站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在第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站有人上、下车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但上、下车的人数相同，因此在第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站开出时（即在到达第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站之前）车上的人数保持为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人。从第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站起（包括第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站）上、下车的人数有一定的规律：上车的人数都是前两站上车人数之和，而下车人数等于上一站上车人数，一直到终点站的前一站（第</a:t>
            </a:r>
            <a:r>
              <a:rPr lang="en-US" altLang="zh-CN" sz="2200" dirty="0" smtClean="0"/>
              <a:t>n-1</a:t>
            </a:r>
            <a:r>
              <a:rPr lang="zh-CN" altLang="en-US" sz="2200" dirty="0" smtClean="0"/>
              <a:t>站），都满足此规律。现给出的条件是：共有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个车站，始发站上车的人数为</a:t>
            </a:r>
            <a:r>
              <a:rPr lang="en-US" altLang="zh-CN" sz="2200" dirty="0" smtClean="0"/>
              <a:t>a,</a:t>
            </a:r>
            <a:r>
              <a:rPr lang="zh-CN" altLang="en-US" sz="2200" dirty="0" smtClean="0"/>
              <a:t>最后一站下车的人数是</a:t>
            </a:r>
            <a:r>
              <a:rPr lang="en-US" altLang="zh-CN" sz="2200" dirty="0" smtClean="0"/>
              <a:t>m</a:t>
            </a:r>
            <a:r>
              <a:rPr lang="zh-CN" altLang="en-US" sz="2200" dirty="0" smtClean="0"/>
              <a:t>（全部下车）。试问从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站开出时车上的人数是多少？</a:t>
            </a:r>
          </a:p>
          <a:p>
            <a:r>
              <a:rPr lang="en-US" altLang="zh-CN" sz="2200" b="1" dirty="0" smtClean="0"/>
              <a:t>Input</a:t>
            </a:r>
          </a:p>
          <a:p>
            <a:r>
              <a:rPr lang="zh-CN" altLang="en-US" sz="2200" dirty="0" smtClean="0"/>
              <a:t>　　</a:t>
            </a:r>
            <a:r>
              <a:rPr lang="en-US" altLang="zh-CN" sz="2200" dirty="0" err="1" smtClean="0"/>
              <a:t>a,n,m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x</a:t>
            </a:r>
          </a:p>
          <a:p>
            <a:r>
              <a:rPr lang="en-US" altLang="zh-CN" sz="2200" b="1" dirty="0" smtClean="0"/>
              <a:t>Output</a:t>
            </a:r>
          </a:p>
          <a:p>
            <a:r>
              <a:rPr lang="zh-CN" altLang="en-US" sz="2200" dirty="0" smtClean="0"/>
              <a:t>　　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站开出时车上的人数</a:t>
            </a:r>
          </a:p>
          <a:p>
            <a:r>
              <a:rPr lang="en-US" altLang="zh-CN" sz="2200" b="1" dirty="0" smtClean="0"/>
              <a:t>Sample Input</a:t>
            </a:r>
          </a:p>
          <a:p>
            <a:r>
              <a:rPr lang="en-US" altLang="zh-CN" sz="2200" dirty="0" smtClean="0"/>
              <a:t>1 6 7 3</a:t>
            </a:r>
          </a:p>
          <a:p>
            <a:r>
              <a:rPr lang="en-US" altLang="zh-CN" sz="2200" b="1" dirty="0" smtClean="0"/>
              <a:t>Sample Output</a:t>
            </a:r>
          </a:p>
          <a:p>
            <a:r>
              <a:rPr lang="en-US" altLang="zh-CN" sz="2200" dirty="0" smtClean="0"/>
              <a:t>2</a:t>
            </a:r>
          </a:p>
          <a:p>
            <a:r>
              <a:rPr lang="en-US" altLang="zh-CN" sz="2200" b="1" dirty="0" smtClean="0"/>
              <a:t>Source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8888" y="393468"/>
            <a:ext cx="10103556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j-ea"/>
              </a:rPr>
              <a:t>【</a:t>
            </a:r>
            <a:r>
              <a:rPr lang="zh-CN" altLang="en-US" sz="2400" b="1" dirty="0" smtClean="0">
                <a:latin typeface="+mj-ea"/>
              </a:rPr>
              <a:t>题解</a:t>
            </a:r>
            <a:r>
              <a:rPr lang="en-US" altLang="zh-CN" sz="2400" b="1" dirty="0" smtClean="0">
                <a:latin typeface="+mj-ea"/>
              </a:rPr>
              <a:t>】</a:t>
            </a:r>
            <a:r>
              <a:rPr lang="zh-CN" altLang="en-US" sz="2400" dirty="0" smtClean="0">
                <a:latin typeface="+mj-ea"/>
              </a:rPr>
              <a:t>分析：</a:t>
            </a:r>
            <a:br>
              <a:rPr lang="zh-CN" altLang="en-US" sz="2400" dirty="0" smtClean="0">
                <a:latin typeface="+mj-ea"/>
              </a:rPr>
            </a:br>
            <a:r>
              <a:rPr lang="zh-CN" altLang="en-US" sz="2400" dirty="0" smtClean="0">
                <a:latin typeface="+mj-ea"/>
              </a:rPr>
              <a:t>设</a:t>
            </a:r>
            <a:r>
              <a:rPr lang="en-US" altLang="zh-CN" sz="2400" dirty="0" smtClean="0">
                <a:latin typeface="+mj-ea"/>
              </a:rPr>
              <a:t>up[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en-US" altLang="zh-CN" sz="2400" dirty="0" smtClean="0">
                <a:latin typeface="+mj-ea"/>
              </a:rPr>
              <a:t>]</a:t>
            </a:r>
            <a:r>
              <a:rPr lang="zh-CN" altLang="en-US" sz="2400" dirty="0" smtClean="0">
                <a:latin typeface="+mj-ea"/>
              </a:rPr>
              <a:t>为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zh-CN" altLang="en-US" sz="2400" dirty="0" smtClean="0">
                <a:latin typeface="+mj-ea"/>
              </a:rPr>
              <a:t>站的上车人数、</a:t>
            </a:r>
            <a:r>
              <a:rPr lang="en-US" altLang="zh-CN" sz="2400" dirty="0" smtClean="0">
                <a:latin typeface="+mj-ea"/>
              </a:rPr>
              <a:t>down[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en-US" altLang="zh-CN" sz="2400" dirty="0" smtClean="0">
                <a:latin typeface="+mj-ea"/>
              </a:rPr>
              <a:t>]</a:t>
            </a:r>
            <a:r>
              <a:rPr lang="zh-CN" altLang="en-US" sz="2400" dirty="0" smtClean="0">
                <a:latin typeface="+mj-ea"/>
              </a:rPr>
              <a:t>为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zh-CN" altLang="en-US" sz="2400" dirty="0" smtClean="0">
                <a:latin typeface="+mj-ea"/>
              </a:rPr>
              <a:t>站的下车人数、</a:t>
            </a:r>
            <a:r>
              <a:rPr lang="en-US" altLang="zh-CN" sz="2400" dirty="0" smtClean="0">
                <a:latin typeface="+mj-ea"/>
              </a:rPr>
              <a:t>p[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en-US" altLang="zh-CN" sz="2400" dirty="0" smtClean="0">
                <a:latin typeface="+mj-ea"/>
              </a:rPr>
              <a:t>]</a:t>
            </a:r>
            <a:r>
              <a:rPr lang="zh-CN" altLang="en-US" sz="2400" dirty="0" smtClean="0">
                <a:latin typeface="+mj-ea"/>
              </a:rPr>
              <a:t>为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zh-CN" altLang="en-US" sz="2400" dirty="0" smtClean="0">
                <a:latin typeface="+mj-ea"/>
              </a:rPr>
              <a:t>站开出时车上的人数（</a:t>
            </a:r>
            <a:r>
              <a:rPr lang="en-US" altLang="zh-CN" sz="2400" dirty="0" smtClean="0">
                <a:latin typeface="+mj-ea"/>
              </a:rPr>
              <a:t>1≤i≤n</a:t>
            </a:r>
            <a:r>
              <a:rPr lang="zh-CN" altLang="en-US" sz="2400" dirty="0" smtClean="0">
                <a:latin typeface="+mj-ea"/>
              </a:rPr>
              <a:t>）</a:t>
            </a:r>
            <a:r>
              <a:rPr lang="zh-CN" altLang="en-US" sz="2400" dirty="0" smtClean="0">
                <a:latin typeface="+mj-ea"/>
              </a:rPr>
              <a:t>。</a:t>
            </a:r>
            <a:endParaRPr lang="en-US" altLang="zh-CN" sz="2400" dirty="0" smtClean="0">
              <a:latin typeface="+mj-ea"/>
            </a:endParaRPr>
          </a:p>
          <a:p>
            <a:r>
              <a:rPr lang="zh-CN" altLang="en-US" sz="2400" dirty="0" smtClean="0">
                <a:latin typeface="+mj-ea"/>
              </a:rPr>
              <a:t>初始</a:t>
            </a:r>
            <a:r>
              <a:rPr lang="zh-CN" altLang="en-US" sz="2400" dirty="0" smtClean="0">
                <a:latin typeface="+mj-ea"/>
              </a:rPr>
              <a:t>时</a:t>
            </a:r>
            <a:r>
              <a:rPr lang="en-US" altLang="zh-CN" sz="2400" dirty="0" smtClean="0">
                <a:latin typeface="+mj-ea"/>
              </a:rPr>
              <a:t>up[1]=p[1]=a</a:t>
            </a:r>
            <a:r>
              <a:rPr lang="zh-CN" altLang="en-US" sz="2400" dirty="0" smtClean="0">
                <a:latin typeface="+mj-ea"/>
              </a:rPr>
              <a:t>，</a:t>
            </a:r>
            <a:r>
              <a:rPr lang="en-US" altLang="zh-CN" sz="2400" dirty="0" smtClean="0">
                <a:latin typeface="+mj-ea"/>
              </a:rPr>
              <a:t>down[1]=0</a:t>
            </a:r>
            <a:r>
              <a:rPr lang="zh-CN" altLang="en-US" sz="2400" dirty="0" smtClean="0">
                <a:latin typeface="+mj-ea"/>
              </a:rPr>
              <a:t>。</a:t>
            </a:r>
            <a:br>
              <a:rPr lang="zh-CN" altLang="en-US" sz="2400" dirty="0" smtClean="0">
                <a:latin typeface="+mj-ea"/>
              </a:rPr>
            </a:br>
            <a:r>
              <a:rPr lang="zh-CN" altLang="en-US" sz="2400" dirty="0" smtClean="0">
                <a:latin typeface="+mj-ea"/>
              </a:rPr>
              <a:t>①依次枚举第</a:t>
            </a:r>
            <a:r>
              <a:rPr lang="en-US" altLang="zh-CN" sz="2400" dirty="0" smtClean="0">
                <a:latin typeface="+mj-ea"/>
              </a:rPr>
              <a:t>2</a:t>
            </a:r>
            <a:r>
              <a:rPr lang="zh-CN" altLang="en-US" sz="2400" dirty="0" smtClean="0">
                <a:latin typeface="+mj-ea"/>
              </a:rPr>
              <a:t>站的上车人数为</a:t>
            </a:r>
            <a:r>
              <a:rPr lang="en-US" altLang="zh-CN" sz="2400" dirty="0" smtClean="0">
                <a:latin typeface="+mj-ea"/>
              </a:rPr>
              <a:t>1</a:t>
            </a:r>
            <a:r>
              <a:rPr lang="zh-CN" altLang="en-US" sz="2400" dirty="0" smtClean="0">
                <a:latin typeface="+mj-ea"/>
              </a:rPr>
              <a:t>，</a:t>
            </a:r>
            <a:r>
              <a:rPr lang="en-US" altLang="zh-CN" sz="2400" dirty="0" smtClean="0">
                <a:latin typeface="+mj-ea"/>
              </a:rPr>
              <a:t>2</a:t>
            </a:r>
            <a:r>
              <a:rPr lang="zh-CN" altLang="en-US" sz="2400" dirty="0" smtClean="0">
                <a:latin typeface="+mj-ea"/>
              </a:rPr>
              <a:t>，</a:t>
            </a:r>
            <a:r>
              <a:rPr lang="en-US" altLang="zh-CN" sz="2400" dirty="0" smtClean="0">
                <a:latin typeface="+mj-ea"/>
              </a:rPr>
              <a:t>……</a:t>
            </a:r>
            <a:br>
              <a:rPr lang="en-US" altLang="zh-CN" sz="2400" dirty="0" smtClean="0">
                <a:latin typeface="+mj-ea"/>
              </a:rPr>
            </a:br>
            <a:r>
              <a:rPr lang="zh-CN" altLang="en-US" sz="2400" dirty="0" smtClean="0">
                <a:latin typeface="+mj-ea"/>
              </a:rPr>
              <a:t>设第</a:t>
            </a:r>
            <a:r>
              <a:rPr lang="en-US" altLang="zh-CN" sz="2400" dirty="0" smtClean="0">
                <a:latin typeface="+mj-ea"/>
              </a:rPr>
              <a:t>2</a:t>
            </a:r>
            <a:r>
              <a:rPr lang="zh-CN" altLang="en-US" sz="2400" dirty="0" smtClean="0">
                <a:latin typeface="+mj-ea"/>
              </a:rPr>
              <a:t>站的上车人数为</a:t>
            </a:r>
            <a:r>
              <a:rPr lang="en-US" altLang="zh-CN" sz="2400" dirty="0" smtClean="0">
                <a:latin typeface="+mj-ea"/>
              </a:rPr>
              <a:t>k</a:t>
            </a:r>
            <a:br>
              <a:rPr lang="en-US" altLang="zh-CN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up[2]=down[2]=k</a:t>
            </a:r>
            <a:r>
              <a:rPr lang="zh-CN" altLang="en-US" sz="2400" dirty="0" smtClean="0">
                <a:latin typeface="+mj-ea"/>
              </a:rPr>
              <a:t>，</a:t>
            </a:r>
            <a:r>
              <a:rPr lang="en-US" altLang="zh-CN" sz="2400" dirty="0" smtClean="0">
                <a:latin typeface="+mj-ea"/>
              </a:rPr>
              <a:t>p[2]=p[1]+up[2]-down[2]=a</a:t>
            </a:r>
            <a:br>
              <a:rPr lang="en-US" altLang="zh-CN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②</a:t>
            </a:r>
            <a:r>
              <a:rPr lang="zh-CN" altLang="en-US" sz="2400" dirty="0" smtClean="0">
                <a:latin typeface="+mj-ea"/>
              </a:rPr>
              <a:t>按照下式递推第</a:t>
            </a: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站</a:t>
            </a:r>
            <a:r>
              <a:rPr lang="en-US" altLang="zh-CN" sz="2400" dirty="0" smtClean="0">
                <a:latin typeface="+mj-ea"/>
              </a:rPr>
              <a:t>…</a:t>
            </a:r>
            <a:r>
              <a:rPr lang="zh-CN" altLang="en-US" sz="2400" dirty="0" smtClean="0">
                <a:latin typeface="+mj-ea"/>
              </a:rPr>
              <a:t>第</a:t>
            </a:r>
            <a:r>
              <a:rPr lang="en-US" altLang="zh-CN" sz="2400" dirty="0" smtClean="0">
                <a:latin typeface="+mj-ea"/>
              </a:rPr>
              <a:t>n-1</a:t>
            </a:r>
            <a:r>
              <a:rPr lang="zh-CN" altLang="en-US" sz="2400" dirty="0" smtClean="0">
                <a:latin typeface="+mj-ea"/>
              </a:rPr>
              <a:t>站的车上人数</a:t>
            </a:r>
            <a:br>
              <a:rPr lang="zh-CN" altLang="en-US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up[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en-US" altLang="zh-CN" sz="2400" dirty="0" smtClean="0">
                <a:latin typeface="+mj-ea"/>
              </a:rPr>
              <a:t>]=up[i-1]+up[i-2]</a:t>
            </a:r>
            <a:br>
              <a:rPr lang="en-US" altLang="zh-CN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down[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en-US" altLang="zh-CN" sz="2400" dirty="0" smtClean="0">
                <a:latin typeface="+mj-ea"/>
              </a:rPr>
              <a:t>]=up[i-1]</a:t>
            </a:r>
            <a:br>
              <a:rPr lang="en-US" altLang="zh-CN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p[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en-US" altLang="zh-CN" sz="2400" dirty="0" smtClean="0">
                <a:latin typeface="+mj-ea"/>
              </a:rPr>
              <a:t>]=p[i-1]+up[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en-US" altLang="zh-CN" sz="2400" dirty="0" smtClean="0">
                <a:latin typeface="+mj-ea"/>
              </a:rPr>
              <a:t>]-down[</a:t>
            </a:r>
            <a:r>
              <a:rPr lang="en-US" altLang="zh-CN" sz="2400" dirty="0" err="1" smtClean="0">
                <a:latin typeface="+mj-ea"/>
              </a:rPr>
              <a:t>i</a:t>
            </a:r>
            <a:r>
              <a:rPr lang="en-US" altLang="zh-CN" sz="2400" dirty="0" smtClean="0">
                <a:latin typeface="+mj-ea"/>
              </a:rPr>
              <a:t>]=p[i-1]+up[i-2] (3≤i≤n-1)</a:t>
            </a:r>
            <a:br>
              <a:rPr lang="en-US" altLang="zh-CN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③</a:t>
            </a:r>
            <a:r>
              <a:rPr lang="zh-CN" altLang="en-US" sz="2400" dirty="0" smtClean="0">
                <a:latin typeface="+mj-ea"/>
              </a:rPr>
              <a:t>计算从</a:t>
            </a:r>
            <a:r>
              <a:rPr lang="en-US" altLang="zh-CN" sz="2400" dirty="0" smtClean="0">
                <a:latin typeface="+mj-ea"/>
              </a:rPr>
              <a:t>x</a:t>
            </a:r>
            <a:r>
              <a:rPr lang="zh-CN" altLang="en-US" sz="2400" dirty="0" smtClean="0">
                <a:latin typeface="+mj-ea"/>
              </a:rPr>
              <a:t>站开出时车上的人数</a:t>
            </a:r>
            <a:br>
              <a:rPr lang="zh-CN" altLang="en-US" sz="2400" dirty="0" smtClean="0">
                <a:latin typeface="+mj-ea"/>
              </a:rPr>
            </a:br>
            <a:r>
              <a:rPr lang="zh-CN" altLang="en-US" sz="2400" dirty="0" smtClean="0">
                <a:latin typeface="+mj-ea"/>
              </a:rPr>
              <a:t>若</a:t>
            </a:r>
            <a:r>
              <a:rPr lang="en-US" altLang="zh-CN" sz="2400" dirty="0" smtClean="0">
                <a:latin typeface="+mj-ea"/>
              </a:rPr>
              <a:t>p[n-1]=m</a:t>
            </a:r>
            <a:r>
              <a:rPr lang="zh-CN" altLang="en-US" sz="2400" dirty="0" smtClean="0">
                <a:latin typeface="+mj-ea"/>
              </a:rPr>
              <a:t>，则输出</a:t>
            </a:r>
            <a:r>
              <a:rPr lang="en-US" altLang="zh-CN" sz="2400" dirty="0" smtClean="0">
                <a:latin typeface="+mj-ea"/>
              </a:rPr>
              <a:t>p[x]</a:t>
            </a:r>
            <a:r>
              <a:rPr lang="zh-CN" altLang="en-US" sz="2400" dirty="0" smtClean="0">
                <a:latin typeface="+mj-ea"/>
              </a:rPr>
              <a:t>；否则</a:t>
            </a:r>
            <a:r>
              <a:rPr lang="en-US" altLang="zh-CN" sz="2400" dirty="0" smtClean="0">
                <a:latin typeface="+mj-ea"/>
              </a:rPr>
              <a:t>k←k+1</a:t>
            </a:r>
            <a:r>
              <a:rPr lang="zh-CN" altLang="en-US" sz="2400" dirty="0" smtClean="0">
                <a:latin typeface="+mj-ea"/>
              </a:rPr>
              <a:t>，返回①</a:t>
            </a:r>
            <a:r>
              <a:rPr lang="en-US" altLang="zh-CN" sz="2400" dirty="0" smtClean="0">
                <a:latin typeface="+mj-ea"/>
              </a:rPr>
              <a:t>…</a:t>
            </a:r>
            <a:r>
              <a:rPr lang="zh-CN" altLang="en-US" sz="2400" dirty="0" smtClean="0">
                <a:latin typeface="+mj-ea"/>
              </a:rPr>
              <a:t>，直至</a:t>
            </a:r>
            <a:r>
              <a:rPr lang="en-US" altLang="zh-CN" sz="2400" dirty="0" smtClean="0">
                <a:latin typeface="+mj-ea"/>
              </a:rPr>
              <a:t>p[n-1]&gt;m</a:t>
            </a:r>
            <a:r>
              <a:rPr lang="zh-CN" altLang="en-US" sz="2400" dirty="0" smtClean="0">
                <a:latin typeface="+mj-ea"/>
              </a:rPr>
              <a:t>为止。因为</a:t>
            </a:r>
            <a:r>
              <a:rPr lang="en-US" altLang="zh-CN" sz="2400" dirty="0" smtClean="0">
                <a:latin typeface="+mj-ea"/>
              </a:rPr>
              <a:t>p</a:t>
            </a:r>
            <a:r>
              <a:rPr lang="zh-CN" altLang="en-US" sz="2400" dirty="0" smtClean="0">
                <a:latin typeface="+mj-ea"/>
              </a:rPr>
              <a:t>相对</a:t>
            </a:r>
            <a:r>
              <a:rPr lang="en-US" altLang="zh-CN" sz="2400" dirty="0" smtClean="0">
                <a:latin typeface="+mj-ea"/>
              </a:rPr>
              <a:t>k</a:t>
            </a:r>
            <a:r>
              <a:rPr lang="zh-CN" altLang="en-US" sz="2400" dirty="0" smtClean="0">
                <a:latin typeface="+mj-ea"/>
              </a:rPr>
              <a:t>是递增的，因此在当前</a:t>
            </a:r>
            <a:r>
              <a:rPr lang="en-US" altLang="zh-CN" sz="2400" dirty="0" smtClean="0">
                <a:latin typeface="+mj-ea"/>
              </a:rPr>
              <a:t>p[n-1]&gt;m</a:t>
            </a:r>
            <a:r>
              <a:rPr lang="zh-CN" altLang="en-US" sz="2400" dirty="0" smtClean="0">
                <a:latin typeface="+mj-ea"/>
              </a:rPr>
              <a:t>的情况下，无论</a:t>
            </a:r>
            <a:r>
              <a:rPr lang="en-US" altLang="zh-CN" sz="2400" dirty="0" smtClean="0">
                <a:latin typeface="+mj-ea"/>
              </a:rPr>
              <a:t>k</a:t>
            </a:r>
            <a:r>
              <a:rPr lang="zh-CN" altLang="en-US" sz="2400" dirty="0" smtClean="0">
                <a:latin typeface="+mj-ea"/>
              </a:rPr>
              <a:t>值怎样增加也不会使得</a:t>
            </a:r>
            <a:r>
              <a:rPr lang="en-US" altLang="zh-CN" sz="2400" dirty="0" smtClean="0">
                <a:latin typeface="+mj-ea"/>
              </a:rPr>
              <a:t>p[n-1]=m</a:t>
            </a:r>
            <a:r>
              <a:rPr lang="zh-CN" altLang="en-US" sz="2400" dirty="0" smtClean="0">
                <a:latin typeface="+mj-ea"/>
              </a:rPr>
              <a:t>的。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11680" y="546527"/>
            <a:ext cx="7970520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main(){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scanf</a:t>
            </a:r>
            <a:r>
              <a:rPr lang="en-US" altLang="zh-CN" sz="1600" dirty="0" smtClean="0"/>
              <a:t>("%</a:t>
            </a:r>
            <a:r>
              <a:rPr lang="en-US" altLang="zh-CN" sz="1600" dirty="0" err="1" smtClean="0"/>
              <a:t>d%d%d%d",&amp;a,&amp;n,&amp;m,&amp;x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	up[1]=</a:t>
            </a:r>
            <a:r>
              <a:rPr lang="en-US" altLang="zh-CN" sz="1600" dirty="0" err="1" smtClean="0"/>
              <a:t>a;down</a:t>
            </a:r>
            <a:r>
              <a:rPr lang="en-US" altLang="zh-CN" sz="1600" dirty="0" smtClean="0"/>
              <a:t>[1]=0;p[1]=a;</a:t>
            </a:r>
          </a:p>
          <a:p>
            <a:r>
              <a:rPr lang="en-US" altLang="zh-CN" sz="1600" dirty="0" smtClean="0"/>
              <a:t>	k=1;n=n-1;</a:t>
            </a:r>
          </a:p>
          <a:p>
            <a:r>
              <a:rPr lang="en-US" altLang="zh-CN" sz="1600" dirty="0" smtClean="0"/>
              <a:t>	do{</a:t>
            </a:r>
          </a:p>
          <a:p>
            <a:r>
              <a:rPr lang="en-US" altLang="zh-CN" sz="1600" dirty="0" smtClean="0"/>
              <a:t>		up[2]=</a:t>
            </a:r>
            <a:r>
              <a:rPr lang="en-US" altLang="zh-CN" sz="1600" dirty="0" err="1" smtClean="0"/>
              <a:t>k;down</a:t>
            </a:r>
            <a:r>
              <a:rPr lang="en-US" altLang="zh-CN" sz="1600" dirty="0" smtClean="0"/>
              <a:t>[2]=</a:t>
            </a:r>
            <a:r>
              <a:rPr lang="en-US" altLang="zh-CN" sz="1600" dirty="0" err="1" smtClean="0"/>
              <a:t>k;p</a:t>
            </a:r>
            <a:r>
              <a:rPr lang="en-US" altLang="zh-CN" sz="1600" dirty="0" smtClean="0"/>
              <a:t>[2]=p[1];</a:t>
            </a:r>
          </a:p>
          <a:p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=3;i&lt;=</a:t>
            </a:r>
            <a:r>
              <a:rPr lang="en-US" altLang="zh-CN" sz="1600" dirty="0" err="1" smtClean="0"/>
              <a:t>n;i</a:t>
            </a:r>
            <a:r>
              <a:rPr lang="en-US" altLang="zh-CN" sz="1600" dirty="0" smtClean="0"/>
              <a:t>++)</a:t>
            </a:r>
          </a:p>
          <a:p>
            <a:r>
              <a:rPr lang="en-US" altLang="zh-CN" sz="1600" dirty="0" smtClean="0"/>
              <a:t>		{</a:t>
            </a:r>
          </a:p>
          <a:p>
            <a:r>
              <a:rPr lang="en-US" altLang="zh-CN" sz="1600" dirty="0" smtClean="0"/>
              <a:t>			up[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]=up[i-1]+up[i-2];</a:t>
            </a:r>
          </a:p>
          <a:p>
            <a:r>
              <a:rPr lang="en-US" altLang="zh-CN" sz="1600" dirty="0" smtClean="0"/>
              <a:t>			down[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]=up[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r>
              <a:rPr lang="en-US" altLang="zh-CN" sz="1600" dirty="0" smtClean="0"/>
              <a:t>			p[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]=p[i-1]+up[i-2];			</a:t>
            </a:r>
          </a:p>
          <a:p>
            <a:r>
              <a:rPr lang="en-US" altLang="zh-CN" sz="1600" dirty="0" smtClean="0"/>
              <a:t>		}</a:t>
            </a:r>
          </a:p>
          <a:p>
            <a:r>
              <a:rPr lang="en-US" altLang="zh-CN" sz="1600" dirty="0" smtClean="0"/>
              <a:t>		if(p[n]==m)</a:t>
            </a:r>
          </a:p>
          <a:p>
            <a:r>
              <a:rPr lang="en-US" altLang="zh-CN" sz="1600" dirty="0" smtClean="0"/>
              <a:t>		{</a:t>
            </a:r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("%</a:t>
            </a:r>
            <a:r>
              <a:rPr lang="en-US" altLang="zh-CN" sz="1600" dirty="0" err="1" smtClean="0"/>
              <a:t>d",p</a:t>
            </a:r>
            <a:r>
              <a:rPr lang="en-US" altLang="zh-CN" sz="1600" dirty="0" smtClean="0"/>
              <a:t>[x]);</a:t>
            </a:r>
          </a:p>
          <a:p>
            <a:r>
              <a:rPr lang="en-US" altLang="zh-CN" sz="1600" dirty="0" smtClean="0"/>
              <a:t>			return 0;</a:t>
            </a:r>
          </a:p>
          <a:p>
            <a:r>
              <a:rPr lang="en-US" altLang="zh-CN" sz="1600" dirty="0" smtClean="0"/>
              <a:t>		}</a:t>
            </a:r>
          </a:p>
          <a:p>
            <a:r>
              <a:rPr lang="en-US" altLang="zh-CN" sz="1600" dirty="0" smtClean="0"/>
              <a:t>		k++;</a:t>
            </a:r>
          </a:p>
          <a:p>
            <a:r>
              <a:rPr lang="en-US" altLang="zh-CN" sz="1600" dirty="0" smtClean="0"/>
              <a:t>		</a:t>
            </a:r>
          </a:p>
          <a:p>
            <a:r>
              <a:rPr lang="en-US" altLang="zh-CN" sz="1600" dirty="0" smtClean="0"/>
              <a:t>	}while(p[n]&lt;m);</a:t>
            </a:r>
          </a:p>
          <a:p>
            <a:r>
              <a:rPr lang="en-US" altLang="zh-CN" sz="1600" dirty="0" smtClean="0"/>
              <a:t>	if(p[n]&gt;m)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("no answer");</a:t>
            </a:r>
          </a:p>
          <a:p>
            <a:r>
              <a:rPr lang="en-US" altLang="zh-CN" sz="1600" dirty="0" smtClean="0"/>
              <a:t>	return 0;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8755" y="1102142"/>
            <a:ext cx="7665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递推是一种用若干步可重复运算来描述复杂问题的方法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递推的关键是想出递推公式，一般递推公式是从后面向前推，当然也有很多是从中间或者从前向后推。做这些题目主要是找其中规律，比较简单的思路就是列出前几项，找其中的规律，以此推到后面，而且很多题目都需要和数学知识进行联系。但感觉比较难的题目，很多时候就像老师说的，需要灵感。对此，也没有什么特别好的办法，主要还是通过做题积累经验吧。</a:t>
            </a:r>
          </a:p>
        </p:txBody>
      </p:sp>
      <p:sp>
        <p:nvSpPr>
          <p:cNvPr id="5" name="矩形 4"/>
          <p:cNvSpPr/>
          <p:nvPr/>
        </p:nvSpPr>
        <p:spPr>
          <a:xfrm>
            <a:off x="2257778" y="3641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http://acm.hdu.edu.cn/search.php?field=problem&amp;key=%B5%DD%CD%C6%C7%F3%BD%E2%D7%A8%CC%E2%C1%B7%CF%B0%A3%A8For+Beginner%A3%A9&amp;source=1&amp;searchmode=source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867" y="549275"/>
            <a:ext cx="9922933" cy="781050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三、递推的两种形式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334434" y="2349500"/>
          <a:ext cx="11425767" cy="3313113"/>
        </p:xfrm>
        <a:graphic>
          <a:graphicData uri="http://schemas.openxmlformats.org/presentationml/2006/ole">
            <p:oleObj spid="_x0000_s7170" r:id="rId3" imgW="5830114" imgH="2114845" progId="PBrush">
              <p:embed/>
            </p:oleObj>
          </a:graphicData>
        </a:graphic>
      </p:graphicFrame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527052" y="1497013"/>
            <a:ext cx="10331449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顺推法和倒推法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6"/>
          <p:cNvSpPr>
            <a:spLocks noGrp="1" noChangeArrowheads="1"/>
          </p:cNvSpPr>
          <p:nvPr>
            <p:ph type="title" idx="4294967295"/>
          </p:nvPr>
        </p:nvSpPr>
        <p:spPr>
          <a:xfrm>
            <a:off x="541867" y="476250"/>
            <a:ext cx="10947400" cy="935038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四、递推的应用分类</a:t>
            </a:r>
            <a:r>
              <a:rPr lang="zh-CN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195" name="Rectangle 1037"/>
          <p:cNvSpPr>
            <a:spLocks noGrp="1" noChangeArrowheads="1"/>
          </p:cNvSpPr>
          <p:nvPr>
            <p:ph type="body" idx="4294967295"/>
          </p:nvPr>
        </p:nvSpPr>
        <p:spPr>
          <a:xfrm>
            <a:off x="774701" y="1700213"/>
            <a:ext cx="8777817" cy="4114800"/>
          </a:xfrm>
        </p:spPr>
        <p:txBody>
          <a:bodyPr/>
          <a:lstStyle/>
          <a:p>
            <a:pPr eaLnBrk="1" hangingPunct="1">
              <a:buClr>
                <a:srgbClr val="000099"/>
              </a:buClr>
              <a:buSzPct val="80000"/>
              <a:buFont typeface="Wingdings" pitchFamily="2" charset="2"/>
              <a:buChar char="n"/>
            </a:pPr>
            <a:r>
              <a:rPr lang="zh-CN" altLang="en-US" b="1" smtClean="0"/>
              <a:t> 一般递推问题</a:t>
            </a:r>
            <a:endParaRPr lang="en-US" b="1" smtClean="0"/>
          </a:p>
          <a:p>
            <a:pPr eaLnBrk="1" hangingPunct="1">
              <a:buClr>
                <a:srgbClr val="000099"/>
              </a:buClr>
              <a:buSzPct val="80000"/>
              <a:buFont typeface="Wingdings" pitchFamily="2" charset="2"/>
              <a:buChar char="n"/>
            </a:pPr>
            <a:r>
              <a:rPr lang="zh-CN" altLang="en-US" b="1" smtClean="0"/>
              <a:t> 组合计数类问题</a:t>
            </a:r>
            <a:endParaRPr lang="en-US" b="1" smtClean="0"/>
          </a:p>
          <a:p>
            <a:pPr eaLnBrk="1" hangingPunct="1">
              <a:buClr>
                <a:srgbClr val="000099"/>
              </a:buClr>
              <a:buSzPct val="80000"/>
              <a:buFont typeface="Wingdings" pitchFamily="2" charset="2"/>
              <a:buChar char="n"/>
            </a:pPr>
            <a:r>
              <a:rPr lang="zh-CN" altLang="en-US" b="1" smtClean="0"/>
              <a:t> 一类博弈问题的求解</a:t>
            </a:r>
            <a:endParaRPr lang="en-US" b="1" smtClean="0"/>
          </a:p>
          <a:p>
            <a:pPr eaLnBrk="1" hangingPunct="1">
              <a:buClr>
                <a:srgbClr val="000099"/>
              </a:buClr>
              <a:buSzPct val="80000"/>
              <a:buFont typeface="Wingdings" pitchFamily="2" charset="2"/>
              <a:buChar char="n"/>
            </a:pPr>
            <a:r>
              <a:rPr lang="zh-CN" altLang="en-US" b="1" smtClean="0"/>
              <a:t> 动态规划问题的递推关系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1" y="1412875"/>
            <a:ext cx="10947400" cy="935038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例题</a:t>
            </a:r>
            <a:r>
              <a:rPr lang="en-US" altLang="zh-CN" sz="3200" b="1" dirty="0" smtClean="0"/>
              <a:t>1</a:t>
            </a:r>
            <a:r>
              <a:rPr lang="zh-CN" altLang="en-US" sz="3200" b="1" smtClean="0"/>
              <a:t>：</a:t>
            </a:r>
            <a:r>
              <a:rPr lang="en-US" altLang="zh-CN" sz="3200" b="1" smtClean="0"/>
              <a:t>faibonacci</a:t>
            </a:r>
            <a:r>
              <a:rPr lang="zh-CN" altLang="en-US" sz="3200" b="1" dirty="0" smtClean="0"/>
              <a:t>数列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450" y="2349501"/>
            <a:ext cx="11902017" cy="1800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  【</a:t>
            </a:r>
            <a:r>
              <a:rPr lang="zh-CN" altLang="en-US" b="1" dirty="0" smtClean="0"/>
              <a:t>问题描述</a:t>
            </a:r>
            <a:r>
              <a:rPr lang="en-US" altLang="zh-CN" b="1" dirty="0" smtClean="0"/>
              <a:t>】</a:t>
            </a:r>
            <a:r>
              <a:rPr lang="zh-CN" altLang="en-US" smtClean="0"/>
              <a:t>已知</a:t>
            </a:r>
            <a:r>
              <a:rPr lang="en-US" altLang="zh-CN" smtClean="0"/>
              <a:t>faibonacci</a:t>
            </a:r>
            <a:r>
              <a:rPr lang="zh-CN" altLang="en-US" dirty="0" smtClean="0"/>
              <a:t>数列的前几个数分别为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Arial" charset="0"/>
              </a:rPr>
              <a:t>……</a:t>
            </a:r>
            <a:r>
              <a:rPr lang="zh-CN" altLang="en-US" dirty="0" smtClean="0"/>
              <a:t>编程求出此数列的第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项。（</a:t>
            </a:r>
            <a:r>
              <a:rPr lang="en-US" altLang="zh-CN" dirty="0" smtClean="0"/>
              <a:t>n&lt;=60</a:t>
            </a:r>
            <a:r>
              <a:rPr lang="zh-CN" altLang="en-US" dirty="0" smtClean="0"/>
              <a:t>）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43934" y="549276"/>
            <a:ext cx="104775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（一）递推的应用（一般递推问题）</a:t>
            </a:r>
            <a:endParaRPr lang="zh-CN" altLang="en-US" sz="32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27051" y="5445125"/>
            <a:ext cx="59891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思考：当</a:t>
            </a: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n&lt;=10</a:t>
            </a:r>
            <a:r>
              <a:rPr lang="en-US" sz="3200" b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时，如何求解</a:t>
            </a: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12284" y="4211638"/>
            <a:ext cx="69012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800" b="1" dirty="0"/>
              <a:t> a[1]=0;a[2]=1;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sz="2800" b="1"/>
              <a:t> </a:t>
            </a:r>
            <a:r>
              <a:rPr lang="en-US" altLang="zh-CN" sz="2800" b="1" smtClean="0"/>
              <a:t>for(i=3;i</a:t>
            </a:r>
            <a:r>
              <a:rPr lang="en-US" altLang="zh-CN" sz="2800" b="1" dirty="0"/>
              <a:t>&lt;=</a:t>
            </a:r>
            <a:r>
              <a:rPr lang="en-US" altLang="zh-CN" sz="2800" b="1" dirty="0" err="1"/>
              <a:t>n;i</a:t>
            </a:r>
            <a:r>
              <a:rPr lang="en-US" altLang="zh-CN" sz="2800" b="1" dirty="0"/>
              <a:t>++)a[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]=a[i-2]+a[i-1];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4311" y="496712"/>
            <a:ext cx="8590844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1267 -- 【</a:t>
            </a:r>
            <a:r>
              <a:rPr lang="zh-CN" altLang="en-US" sz="2400" b="1" dirty="0" smtClean="0"/>
              <a:t>递推练习</a:t>
            </a:r>
            <a:r>
              <a:rPr lang="en-US" altLang="zh-CN" sz="2400" b="1" dirty="0" smtClean="0"/>
              <a:t>】</a:t>
            </a:r>
            <a:r>
              <a:rPr lang="zh-CN" altLang="en-US" sz="2400" b="1" dirty="0" smtClean="0"/>
              <a:t>铺磁砖问题</a:t>
            </a:r>
          </a:p>
          <a:p>
            <a:r>
              <a:rPr lang="en-US" sz="2400" b="1" smtClean="0"/>
              <a:t>Description</a:t>
            </a:r>
            <a:endParaRPr lang="en-US" sz="2400" b="1" dirty="0" smtClean="0"/>
          </a:p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1 </a:t>
            </a:r>
            <a:r>
              <a:rPr lang="en-US" sz="2400" dirty="0" smtClean="0"/>
              <a:t>x 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 </a:t>
            </a:r>
            <a:r>
              <a:rPr lang="en-US" sz="2400" dirty="0" smtClean="0"/>
              <a:t>x 2</a:t>
            </a:r>
            <a:r>
              <a:rPr lang="zh-CN" altLang="en-US" sz="2400" dirty="0" smtClean="0"/>
              <a:t>的磁砖不重叠地铺满</a:t>
            </a:r>
            <a:r>
              <a:rPr lang="en-US" sz="2400" dirty="0" smtClean="0"/>
              <a:t>N x 3</a:t>
            </a:r>
            <a:r>
              <a:rPr lang="zh-CN" altLang="en-US" sz="2400" dirty="0" smtClean="0"/>
              <a:t>的地板，共有多少种方案？</a:t>
            </a:r>
          </a:p>
          <a:p>
            <a:r>
              <a:rPr lang="en-US" sz="2400" b="1" dirty="0" smtClean="0"/>
              <a:t>Input</a:t>
            </a:r>
          </a:p>
          <a:p>
            <a:r>
              <a:rPr lang="zh-CN" altLang="en-US" sz="2400" dirty="0" smtClean="0"/>
              <a:t>输入一个整数</a:t>
            </a:r>
            <a:r>
              <a:rPr lang="en-US" sz="2400" dirty="0" smtClean="0"/>
              <a:t>n</a:t>
            </a:r>
          </a:p>
          <a:p>
            <a:r>
              <a:rPr lang="en-US" sz="2400" b="1" smtClean="0"/>
              <a:t>Output</a:t>
            </a:r>
            <a:endParaRPr lang="en-US" sz="2400" b="1" dirty="0" smtClean="0"/>
          </a:p>
          <a:p>
            <a:r>
              <a:rPr lang="zh-CN" altLang="en-US" sz="2400" dirty="0" smtClean="0"/>
              <a:t>输出方案数，由于结果可能很大，你只需要输出这个</a:t>
            </a:r>
            <a:r>
              <a:rPr lang="zh-CN" altLang="en-US" sz="2400" smtClean="0"/>
              <a:t>答案</a:t>
            </a:r>
            <a:r>
              <a:rPr lang="en-US" sz="2400" smtClean="0"/>
              <a:t>mod </a:t>
            </a:r>
            <a:r>
              <a:rPr lang="en-US" sz="2400" dirty="0" smtClean="0"/>
              <a:t>12345</a:t>
            </a:r>
            <a:r>
              <a:rPr lang="zh-CN" altLang="en-US" sz="2400" dirty="0" smtClean="0"/>
              <a:t>的值。</a:t>
            </a:r>
          </a:p>
          <a:p>
            <a:r>
              <a:rPr lang="en-US" sz="2400" b="1" dirty="0" smtClean="0"/>
              <a:t>Sample Input</a:t>
            </a:r>
          </a:p>
          <a:p>
            <a:r>
              <a:rPr lang="en-US" sz="2400" dirty="0" smtClean="0"/>
              <a:t>2</a:t>
            </a:r>
          </a:p>
          <a:p>
            <a:r>
              <a:rPr lang="en-US" sz="2400" b="1" smtClean="0"/>
              <a:t>Sample Output</a:t>
            </a:r>
            <a:endParaRPr lang="en-US" sz="2400" b="1" dirty="0" smtClean="0"/>
          </a:p>
          <a:p>
            <a:r>
              <a:rPr lang="en-US" sz="2400" dirty="0" smtClean="0"/>
              <a:t>3</a:t>
            </a:r>
          </a:p>
          <a:p>
            <a:r>
              <a:rPr lang="en-US" sz="2400" b="1" dirty="0" smtClean="0"/>
              <a:t>Hint</a:t>
            </a:r>
          </a:p>
          <a:p>
            <a:r>
              <a:rPr lang="en-US" sz="2400" dirty="0" smtClean="0"/>
              <a:t>1&lt;=N&lt;=1000。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r="8847"/>
          <a:stretch>
            <a:fillRect/>
          </a:stretch>
        </p:blipFill>
        <p:spPr bwMode="auto">
          <a:xfrm>
            <a:off x="203202" y="1375368"/>
            <a:ext cx="3440649" cy="3217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 r="6429"/>
          <a:stretch>
            <a:fillRect/>
          </a:stretch>
        </p:blipFill>
        <p:spPr bwMode="auto">
          <a:xfrm>
            <a:off x="8235404" y="1365956"/>
            <a:ext cx="3609211" cy="32286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 r="8069"/>
          <a:stretch>
            <a:fillRect/>
          </a:stretch>
        </p:blipFill>
        <p:spPr bwMode="auto">
          <a:xfrm>
            <a:off x="4222046" y="1394073"/>
            <a:ext cx="3392461" cy="3195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777067" y="5091289"/>
            <a:ext cx="566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f[4]=f[3]+2*f[2]</a:t>
            </a:r>
          </a:p>
          <a:p>
            <a:r>
              <a:rPr lang="en-US" altLang="zh-CN" sz="4000" dirty="0" smtClean="0"/>
              <a:t>f[n]=f[n-1]+2*f[n-2]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6000" y="484284"/>
            <a:ext cx="10487377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1266 -- 【</a:t>
            </a:r>
            <a:r>
              <a:rPr lang="zh-CN" altLang="en-US" sz="2400" b="1" dirty="0" smtClean="0"/>
              <a:t>递推练习</a:t>
            </a:r>
            <a:r>
              <a:rPr lang="en-US" altLang="zh-CN" sz="2400" b="1" dirty="0" smtClean="0"/>
              <a:t>】</a:t>
            </a:r>
            <a:r>
              <a:rPr lang="zh-CN" altLang="en-US" sz="2400" b="1" dirty="0" smtClean="0"/>
              <a:t>位数问题</a:t>
            </a:r>
          </a:p>
          <a:p>
            <a:r>
              <a:rPr lang="en-US" altLang="zh-CN" sz="2400" b="1" smtClean="0"/>
              <a:t>Description</a:t>
            </a:r>
            <a:endParaRPr lang="en-US" altLang="zh-CN" sz="2400" b="1" dirty="0" smtClean="0"/>
          </a:p>
          <a:p>
            <a:r>
              <a:rPr lang="zh-CN" altLang="en-US" sz="2400" dirty="0" smtClean="0"/>
              <a:t>在所有的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位数中，有多少个数中有偶数个数字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？由于结果可能很大，你只需要输出这个</a:t>
            </a:r>
            <a:r>
              <a:rPr lang="zh-CN" altLang="en-US" sz="2400" smtClean="0"/>
              <a:t>答案</a:t>
            </a:r>
            <a:r>
              <a:rPr lang="en-US" altLang="zh-CN" sz="2400" smtClean="0"/>
              <a:t>mod </a:t>
            </a:r>
            <a:r>
              <a:rPr lang="en-US" altLang="zh-CN" sz="2400" dirty="0" smtClean="0"/>
              <a:t>12345</a:t>
            </a:r>
            <a:r>
              <a:rPr lang="zh-CN" altLang="en-US" sz="2400" dirty="0" smtClean="0"/>
              <a:t>的值。</a:t>
            </a:r>
          </a:p>
          <a:p>
            <a:r>
              <a:rPr lang="en-US" altLang="zh-CN" sz="2400" b="1" dirty="0" smtClean="0"/>
              <a:t>Input</a:t>
            </a:r>
          </a:p>
          <a:p>
            <a:r>
              <a:rPr lang="zh-CN" altLang="en-US" sz="2400" dirty="0" smtClean="0"/>
              <a:t>输入一个整数</a:t>
            </a:r>
            <a:r>
              <a:rPr lang="en-US" altLang="zh-CN" sz="2400" dirty="0" smtClean="0"/>
              <a:t>N</a:t>
            </a:r>
          </a:p>
          <a:p>
            <a:r>
              <a:rPr lang="en-US" altLang="zh-CN" sz="2400" b="1" smtClean="0"/>
              <a:t>Output</a:t>
            </a:r>
            <a:endParaRPr lang="en-US" altLang="zh-CN" sz="2400" b="1" dirty="0" smtClean="0"/>
          </a:p>
          <a:p>
            <a:r>
              <a:rPr lang="zh-CN" altLang="en-US" sz="2400" dirty="0" smtClean="0"/>
              <a:t>输出有多少个数中有偶数个数字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。</a:t>
            </a:r>
          </a:p>
          <a:p>
            <a:r>
              <a:rPr lang="en-US" altLang="zh-CN" sz="2400" b="1" dirty="0" smtClean="0"/>
              <a:t>Sample Input</a:t>
            </a:r>
          </a:p>
          <a:p>
            <a:r>
              <a:rPr lang="en-US" altLang="zh-CN" sz="2400" dirty="0" smtClean="0"/>
              <a:t>2</a:t>
            </a:r>
          </a:p>
          <a:p>
            <a:r>
              <a:rPr lang="en-US" altLang="zh-CN" sz="2400" b="1" smtClean="0"/>
              <a:t>Sample Output</a:t>
            </a:r>
            <a:endParaRPr lang="en-US" altLang="zh-CN" sz="2400" b="1" dirty="0" smtClean="0"/>
          </a:p>
          <a:p>
            <a:r>
              <a:rPr lang="en-US" altLang="zh-CN" sz="2400" dirty="0" smtClean="0"/>
              <a:t>73</a:t>
            </a:r>
          </a:p>
          <a:p>
            <a:r>
              <a:rPr lang="en-US" altLang="zh-CN" sz="2400" b="1" dirty="0" smtClean="0"/>
              <a:t>Hint</a:t>
            </a:r>
          </a:p>
          <a:p>
            <a:r>
              <a:rPr lang="en-US" altLang="zh-CN" sz="2400" dirty="0" smtClean="0"/>
              <a:t>1&lt;=N&lt;=1000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1657</Words>
  <Application>Microsoft Office PowerPoint</Application>
  <PresentationFormat>自定义</PresentationFormat>
  <Paragraphs>398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幻灯片 1</vt:lpstr>
      <vt:lpstr>一、递推概念</vt:lpstr>
      <vt:lpstr>二、解决递推问题的一般步骤 </vt:lpstr>
      <vt:lpstr>三、递推的两种形式</vt:lpstr>
      <vt:lpstr>四、递推的应用分类 </vt:lpstr>
      <vt:lpstr>例题1：faibonacci数列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恒</dc:creator>
  <cp:lastModifiedBy>原来我不帅</cp:lastModifiedBy>
  <cp:revision>224</cp:revision>
  <dcterms:created xsi:type="dcterms:W3CDTF">2018-08-30T01:45:20Z</dcterms:created>
  <dcterms:modified xsi:type="dcterms:W3CDTF">2019-09-15T02:22:33Z</dcterms:modified>
</cp:coreProperties>
</file>