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61" r:id="rId5"/>
    <p:sldId id="263" r:id="rId6"/>
    <p:sldId id="265" r:id="rId7"/>
    <p:sldId id="268" r:id="rId8"/>
    <p:sldId id="269" r:id="rId9"/>
    <p:sldId id="271" r:id="rId10"/>
    <p:sldId id="273" r:id="rId11"/>
    <p:sldId id="275" r:id="rId12"/>
    <p:sldId id="277" r:id="rId13"/>
    <p:sldId id="279" r:id="rId14"/>
    <p:sldId id="281" r:id="rId15"/>
    <p:sldId id="282" r:id="rId16"/>
    <p:sldId id="284" r:id="rId17"/>
    <p:sldId id="286" r:id="rId18"/>
    <p:sldId id="288" r:id="rId19"/>
    <p:sldId id="290" r:id="rId20"/>
    <p:sldId id="294" r:id="rId21"/>
    <p:sldId id="295" r:id="rId22"/>
    <p:sldId id="297" r:id="rId23"/>
    <p:sldId id="298" r:id="rId24"/>
    <p:sldId id="299" r:id="rId25"/>
    <p:sldId id="301" r:id="rId26"/>
    <p:sldId id="303" r:id="rId27"/>
    <p:sldId id="305" r:id="rId28"/>
    <p:sldId id="307" r:id="rId29"/>
    <p:sldId id="30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29" autoAdjust="0"/>
  </p:normalViewPr>
  <p:slideViewPr>
    <p:cSldViewPr>
      <p:cViewPr varScale="1">
        <p:scale>
          <a:sx n="86" d="100"/>
          <a:sy n="86" d="100"/>
        </p:scale>
        <p:origin x="-129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29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F4B86-1BF7-4A48-A6A4-9836724A1436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AC32-CADC-4947-85D9-F22ACD3DA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AC32-CADC-4947-85D9-F22ACD3DA43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1638-CFC8-4568-92C4-98A2CEF5B7CB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A949-3AC4-4F75-9FAE-659F30EFB8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1638-CFC8-4568-92C4-98A2CEF5B7CB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A949-3AC4-4F75-9FAE-659F30EFB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1638-CFC8-4568-92C4-98A2CEF5B7CB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A949-3AC4-4F75-9FAE-659F30EFB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1638-CFC8-4568-92C4-98A2CEF5B7CB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A949-3AC4-4F75-9FAE-659F30EFB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1638-CFC8-4568-92C4-98A2CEF5B7CB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62B3A949-3AC4-4F75-9FAE-659F30EFB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1638-CFC8-4568-92C4-98A2CEF5B7CB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A949-3AC4-4F75-9FAE-659F30EFB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535114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1638-CFC8-4568-92C4-98A2CEF5B7CB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A949-3AC4-4F75-9FAE-659F30EFB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1638-CFC8-4568-92C4-98A2CEF5B7CB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A949-3AC4-4F75-9FAE-659F30EFB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1638-CFC8-4568-92C4-98A2CEF5B7CB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A949-3AC4-4F75-9FAE-659F30EFB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2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1638-CFC8-4568-92C4-98A2CEF5B7CB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A949-3AC4-4F75-9FAE-659F30EFB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1638-CFC8-4568-92C4-98A2CEF5B7CB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A949-3AC4-4F75-9FAE-659F30EFB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7F71638-CFC8-4568-92C4-98A2CEF5B7CB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B3A949-3AC4-4F75-9FAE-659F30EFB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biLevel thresh="5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 descr="download.jfif"/>
          <p:cNvPicPr>
            <a:picLocks noGrp="1" noChangeAspect="1"/>
          </p:cNvPicPr>
          <p:nvPr>
            <p:ph sz="half" idx="4294967295"/>
          </p:nvPr>
        </p:nvPicPr>
        <p:blipFill>
          <a:blip r:embed="rId4" cstate="print"/>
          <a:stretch>
            <a:fillRect/>
          </a:stretch>
        </p:blipFill>
        <p:spPr>
          <a:xfrm>
            <a:off x="6750050" y="2589213"/>
            <a:ext cx="2393950" cy="1219200"/>
          </a:xfrm>
        </p:spPr>
      </p:pic>
      <p:pic>
        <p:nvPicPr>
          <p:cNvPr id="4" name="Picture 3" descr="iStock-1046521978-header-1024x768.jpg"/>
          <p:cNvPicPr>
            <a:picLocks noChangeAspect="1"/>
          </p:cNvPicPr>
          <p:nvPr/>
        </p:nvPicPr>
        <p:blipFill>
          <a:blip r:embed="rId5" cstate="print">
            <a:lum contrast="-10000"/>
          </a:blip>
          <a:stretch>
            <a:fillRect/>
          </a:stretch>
        </p:blipFill>
        <p:spPr>
          <a:xfrm>
            <a:off x="-1219200" y="-609599"/>
            <a:ext cx="12161520" cy="7543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download.jf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3520" y="3505200"/>
            <a:ext cx="3840480" cy="25603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2400" y="228600"/>
            <a:ext cx="8686800" cy="1676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ea typeface="+mj-lt"/>
                <a:cs typeface="+mj-lt"/>
              </a:rPr>
              <a:t>Consumer Goods </a:t>
            </a:r>
            <a:br>
              <a:rPr lang="en-US" sz="3600" dirty="0" smtClean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3600" dirty="0" smtClean="0">
                <a:solidFill>
                  <a:schemeClr val="bg1"/>
                </a:solidFill>
                <a:ea typeface="+mj-lt"/>
                <a:cs typeface="+mj-lt"/>
              </a:rPr>
              <a:t> Insights  Analysis</a:t>
            </a:r>
            <a:endParaRPr lang="en-US" sz="3600" dirty="0"/>
          </a:p>
        </p:txBody>
      </p:sp>
      <p:pic>
        <p:nvPicPr>
          <p:cNvPr id="18" name="Picture 17" descr="channels4_profil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3581401"/>
            <a:ext cx="3566160" cy="2509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2400"/>
            <a:ext cx="2362200" cy="70104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-152400"/>
            <a:ext cx="6781800" cy="701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OUTPUT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0" y="1295400"/>
            <a:ext cx="24384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Insights of Request </a:t>
            </a:r>
            <a:r>
              <a:rPr lang="en-US" sz="2000" b="1" dirty="0" smtClean="0">
                <a:solidFill>
                  <a:schemeClr val="bg1"/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400800" y="2743200"/>
            <a:ext cx="381000" cy="609600"/>
          </a:xfrm>
          <a:prstGeom prst="down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2200" y="2362200"/>
            <a:ext cx="6781800" cy="44958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Visualization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 descr="5s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990601"/>
            <a:ext cx="6248400" cy="1228823"/>
          </a:xfrm>
          <a:prstGeom prst="rect">
            <a:avLst/>
          </a:prstGeom>
        </p:spPr>
      </p:pic>
      <p:pic>
        <p:nvPicPr>
          <p:cNvPr id="14" name="Picture 13" descr="Sheet 2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2819400"/>
            <a:ext cx="66294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2400"/>
            <a:ext cx="2362200" cy="70104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-152400"/>
            <a:ext cx="6781800" cy="701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Generate a report which contains the top 5 customers who received an average high </a:t>
            </a:r>
            <a:r>
              <a:rPr lang="en-US" dirty="0" err="1" smtClean="0">
                <a:solidFill>
                  <a:schemeClr val="bg1"/>
                </a:solidFill>
              </a:rPr>
              <a:t>pre_invoice_discount_pct</a:t>
            </a:r>
            <a:r>
              <a:rPr lang="en-US" dirty="0" smtClean="0">
                <a:solidFill>
                  <a:schemeClr val="bg1"/>
                </a:solidFill>
              </a:rPr>
              <a:t> for the fiscal year 2021 and in the Indian market.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0" y="1295400"/>
            <a:ext cx="23622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Request </a:t>
            </a:r>
            <a:r>
              <a:rPr lang="en-US" sz="2000" b="1" dirty="0" smtClean="0">
                <a:solidFill>
                  <a:schemeClr val="bg1"/>
                </a:solidFill>
              </a:rPr>
              <a:t>6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1066800"/>
            <a:ext cx="6781800" cy="5638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Query: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 descr="6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752600"/>
            <a:ext cx="67818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2400"/>
            <a:ext cx="2362200" cy="70104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-152400"/>
            <a:ext cx="6781800" cy="701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OUTPUT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0" y="1295400"/>
            <a:ext cx="23622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Insights of Request </a:t>
            </a:r>
            <a:r>
              <a:rPr lang="en-US" sz="2000" b="1" dirty="0" smtClean="0">
                <a:solidFill>
                  <a:schemeClr val="bg1"/>
                </a:solidFill>
              </a:rPr>
              <a:t>6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400800" y="2743200"/>
            <a:ext cx="381000" cy="609600"/>
          </a:xfrm>
          <a:prstGeom prst="down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38400" y="2362200"/>
            <a:ext cx="6553200" cy="44958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Visualization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6ss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533400"/>
            <a:ext cx="4724400" cy="1495635"/>
          </a:xfrm>
          <a:prstGeom prst="rect">
            <a:avLst/>
          </a:prstGeom>
        </p:spPr>
      </p:pic>
      <p:pic>
        <p:nvPicPr>
          <p:cNvPr id="10" name="Picture 9" descr="Sheet 1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796716"/>
            <a:ext cx="6477000" cy="4061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2400"/>
            <a:ext cx="2209800" cy="70104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-152400"/>
            <a:ext cx="6934200" cy="7086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Get the complete report of the Gross sales amount for the customer “</a:t>
            </a:r>
            <a:r>
              <a:rPr lang="en-US" dirty="0" err="1" smtClean="0">
                <a:solidFill>
                  <a:schemeClr val="bg1"/>
                </a:solidFill>
              </a:rPr>
              <a:t>Atliq</a:t>
            </a:r>
            <a:r>
              <a:rPr lang="en-US" dirty="0" smtClean="0">
                <a:solidFill>
                  <a:schemeClr val="bg1"/>
                </a:solidFill>
              </a:rPr>
              <a:t> Exclusive” for each month. This analysis helps to get an idea of low and high-performing months and take strategic decisions.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0" y="1295400"/>
            <a:ext cx="22860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Request </a:t>
            </a:r>
            <a:r>
              <a:rPr lang="en-US" sz="2000" b="1" dirty="0" smtClean="0">
                <a:solidFill>
                  <a:schemeClr val="bg1"/>
                </a:solidFill>
              </a:rPr>
              <a:t>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1447800"/>
            <a:ext cx="6934200" cy="5410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Query: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 descr="7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905000"/>
            <a:ext cx="68580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2400"/>
            <a:ext cx="3124200" cy="73914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-152400"/>
            <a:ext cx="5867400" cy="7391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0" y="1295400"/>
            <a:ext cx="28956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Insights of Request </a:t>
            </a:r>
            <a:r>
              <a:rPr lang="en-US" sz="2000" b="1" dirty="0" smtClean="0">
                <a:solidFill>
                  <a:schemeClr val="bg1"/>
                </a:solidFill>
              </a:rPr>
              <a:t>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4200" y="-152400"/>
            <a:ext cx="6019800" cy="7239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pic>
        <p:nvPicPr>
          <p:cNvPr id="14" name="Picture 13" descr="7s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457200"/>
            <a:ext cx="5105400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Visualization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Sheet 2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144000" cy="647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-152400"/>
            <a:ext cx="2362200" cy="70866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-152400"/>
            <a:ext cx="6781800" cy="7086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In which quarter of 2020, got the maximum </a:t>
            </a:r>
            <a:r>
              <a:rPr lang="en-US" dirty="0" err="1" smtClean="0">
                <a:solidFill>
                  <a:schemeClr val="bg1"/>
                </a:solidFill>
              </a:rPr>
              <a:t>total_sold_quantity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0" y="1295400"/>
            <a:ext cx="23622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Request </a:t>
            </a:r>
            <a:r>
              <a:rPr lang="en-US" sz="2000" b="1" dirty="0" smtClean="0">
                <a:solidFill>
                  <a:schemeClr val="bg1"/>
                </a:solidFill>
              </a:rPr>
              <a:t>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1066800"/>
            <a:ext cx="6781800" cy="5638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Query: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 descr="8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2085788"/>
            <a:ext cx="6400800" cy="3857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28600"/>
            <a:ext cx="2286000" cy="73914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-152400"/>
            <a:ext cx="6858000" cy="7391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OUTPUT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0" y="1371600"/>
            <a:ext cx="22860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Insights of Request </a:t>
            </a:r>
            <a:r>
              <a:rPr lang="en-US" sz="2000" b="1" dirty="0" smtClean="0">
                <a:solidFill>
                  <a:schemeClr val="bg1"/>
                </a:solidFill>
              </a:rPr>
              <a:t>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400800" y="2743200"/>
            <a:ext cx="381000" cy="609600"/>
          </a:xfrm>
          <a:prstGeom prst="down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2200" y="2362200"/>
            <a:ext cx="6781800" cy="4648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Visualization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 descr="8ssss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533400"/>
            <a:ext cx="5257800" cy="1676400"/>
          </a:xfrm>
          <a:prstGeom prst="rect">
            <a:avLst/>
          </a:prstGeom>
        </p:spPr>
      </p:pic>
      <p:pic>
        <p:nvPicPr>
          <p:cNvPr id="14" name="Picture 13" descr="Sheet 3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3124200"/>
            <a:ext cx="67056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2400"/>
            <a:ext cx="2514600" cy="70866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-152400"/>
            <a:ext cx="6629400" cy="7086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Which channel helped to bring more gross sales in the fiscal year 2021 and the percentage of contribution?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0" y="1295400"/>
            <a:ext cx="25146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Request </a:t>
            </a:r>
            <a:r>
              <a:rPr lang="en-US" sz="2000" b="1" dirty="0" smtClean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1066800"/>
            <a:ext cx="6553200" cy="5638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Query: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 descr="9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676400"/>
            <a:ext cx="66294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1000"/>
            <a:ext cx="2590800" cy="73914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-152400"/>
            <a:ext cx="6553200" cy="7391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OUTPUT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0" y="1447800"/>
            <a:ext cx="25146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Insights of Request </a:t>
            </a:r>
            <a:r>
              <a:rPr lang="en-US" sz="2000" b="1" dirty="0" smtClean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400800" y="2743200"/>
            <a:ext cx="381000" cy="609600"/>
          </a:xfrm>
          <a:prstGeom prst="down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90800" y="2362200"/>
            <a:ext cx="6553200" cy="4648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Visualization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 descr="9rrrr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685800"/>
            <a:ext cx="4953000" cy="1447800"/>
          </a:xfrm>
          <a:prstGeom prst="rect">
            <a:avLst/>
          </a:prstGeom>
        </p:spPr>
      </p:pic>
      <p:pic>
        <p:nvPicPr>
          <p:cNvPr id="15" name="Picture 14" descr="Sheet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2811546"/>
            <a:ext cx="6400800" cy="4046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33400" y="-152400"/>
            <a:ext cx="2743200" cy="70866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-152400"/>
            <a:ext cx="7086600" cy="7086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Provide the list of markets in which customer "</a:t>
            </a:r>
            <a:r>
              <a:rPr lang="en-US" dirty="0" err="1" smtClean="0">
                <a:solidFill>
                  <a:schemeClr val="bg1"/>
                </a:solidFill>
              </a:rPr>
              <a:t>Atliq</a:t>
            </a:r>
            <a:r>
              <a:rPr lang="en-US" dirty="0" smtClean="0">
                <a:solidFill>
                  <a:schemeClr val="bg1"/>
                </a:solidFill>
              </a:rPr>
              <a:t> Exclusive" 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operates </a:t>
            </a:r>
            <a:r>
              <a:rPr lang="en-US" dirty="0" smtClean="0">
                <a:solidFill>
                  <a:schemeClr val="bg1"/>
                </a:solidFill>
              </a:rPr>
              <a:t>its business in the APAC region.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-381000" y="1295400"/>
            <a:ext cx="25908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Request 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0400" y="1981200"/>
            <a:ext cx="5181600" cy="426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Output: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</p:txBody>
      </p:sp>
      <p:pic>
        <p:nvPicPr>
          <p:cNvPr id="12" name="Picture 11" descr="mark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514600"/>
            <a:ext cx="28194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2400"/>
            <a:ext cx="2514600" cy="70866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-152400"/>
            <a:ext cx="6781800" cy="7086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Ø"/>
            </a:pPr>
            <a:r>
              <a:rPr lang="en-US" dirty="0" smtClean="0"/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Get the Top 3 products in each division that have a high </a:t>
            </a:r>
            <a:r>
              <a:rPr lang="en-US" dirty="0" err="1" smtClean="0">
                <a:solidFill>
                  <a:schemeClr val="bg1"/>
                </a:solidFill>
              </a:rPr>
              <a:t>total_sold_quantity</a:t>
            </a:r>
            <a:r>
              <a:rPr lang="en-US" dirty="0" smtClean="0">
                <a:solidFill>
                  <a:schemeClr val="bg1"/>
                </a:solidFill>
              </a:rPr>
              <a:t> in the </a:t>
            </a:r>
            <a:r>
              <a:rPr lang="en-US" dirty="0" err="1" smtClean="0">
                <a:solidFill>
                  <a:schemeClr val="bg1"/>
                </a:solidFill>
              </a:rPr>
              <a:t>fiscal_year</a:t>
            </a:r>
            <a:r>
              <a:rPr lang="en-US" dirty="0" smtClean="0">
                <a:solidFill>
                  <a:schemeClr val="bg1"/>
                </a:solidFill>
              </a:rPr>
              <a:t> 2021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0" y="1295400"/>
            <a:ext cx="23622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Request </a:t>
            </a:r>
            <a:r>
              <a:rPr lang="en-US" sz="2000" b="1" dirty="0" smtClean="0">
                <a:solidFill>
                  <a:schemeClr val="bg1"/>
                </a:solidFill>
              </a:rPr>
              <a:t>10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1295400"/>
            <a:ext cx="6553200" cy="5410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Query: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 descr="10a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1752600"/>
            <a:ext cx="6553199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1000"/>
            <a:ext cx="2743200" cy="73914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-152400"/>
            <a:ext cx="6248400" cy="7391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0" y="1219200"/>
            <a:ext cx="25146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Insights of Request </a:t>
            </a:r>
            <a:r>
              <a:rPr lang="en-US" sz="2000" b="1" dirty="0" smtClean="0">
                <a:solidFill>
                  <a:schemeClr val="bg1"/>
                </a:solidFill>
              </a:rPr>
              <a:t>10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-152400"/>
            <a:ext cx="6477000" cy="7239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10wqes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295400"/>
            <a:ext cx="60960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Visualization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Sheet 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SUMMARY FOR GIVEN REQUESTS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" y="914400"/>
            <a:ext cx="8763000" cy="472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Request 1 </a:t>
            </a:r>
            <a:r>
              <a:rPr lang="en-US" dirty="0" smtClean="0">
                <a:solidFill>
                  <a:schemeClr val="bg1"/>
                </a:solidFill>
                <a:ea typeface="+mn-lt"/>
                <a:cs typeface="+mn-lt"/>
              </a:rPr>
              <a:t>The  list of markets in which customer "</a:t>
            </a:r>
            <a:r>
              <a:rPr lang="en-US" dirty="0" err="1" smtClean="0">
                <a:solidFill>
                  <a:schemeClr val="bg1"/>
                </a:solidFill>
                <a:ea typeface="+mn-lt"/>
                <a:cs typeface="+mn-lt"/>
              </a:rPr>
              <a:t>Atliq</a:t>
            </a:r>
            <a:r>
              <a:rPr lang="en-US" dirty="0" smtClean="0">
                <a:solidFill>
                  <a:schemeClr val="bg1"/>
                </a:solidFill>
                <a:ea typeface="+mn-lt"/>
                <a:cs typeface="+mn-lt"/>
              </a:rPr>
              <a:t> Exclusive" operates its business in the APAC </a:t>
            </a:r>
            <a:r>
              <a:rPr lang="en-US" dirty="0" smtClean="0">
                <a:solidFill>
                  <a:schemeClr val="bg1"/>
                </a:solidFill>
                <a:ea typeface="+mn-lt"/>
                <a:cs typeface="+mn-lt"/>
              </a:rPr>
              <a:t>region are</a:t>
            </a:r>
            <a:r>
              <a:rPr lang="en-US" dirty="0" smtClean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dirty="0" smtClean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India,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Indonesia,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Japan, 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Philiphines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South Korea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Australia,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New 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zealand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Bangladesh.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381000"/>
            <a:ext cx="8534400" cy="26670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Insights of request 2 on basis of Unique product are……..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Total </a:t>
            </a:r>
            <a:r>
              <a:rPr lang="en-US" sz="2000" dirty="0" smtClean="0">
                <a:solidFill>
                  <a:schemeClr val="bg1"/>
                </a:solidFill>
              </a:rPr>
              <a:t>245 Unique Products their in 2020 and 334 Unique Products are their in 2021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 smtClean="0">
                <a:solidFill>
                  <a:schemeClr val="bg1"/>
                </a:solidFill>
              </a:rPr>
              <a:t>No.of</a:t>
            </a:r>
            <a:r>
              <a:rPr lang="en-US" sz="2000" dirty="0" smtClean="0">
                <a:solidFill>
                  <a:schemeClr val="bg1"/>
                </a:solidFill>
              </a:rPr>
              <a:t> new Products added in 2021 are 89 , As per percentage 2021 36.33 percent more than year 2020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657600"/>
            <a:ext cx="8382000" cy="28194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In request 3 we found the insights of unique product over different segments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We found that segment Notebook have highest count with 129 Unique product and Networking have low count  with 9 unique products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Peripherals and Desktop are at settle at middle with the unique product count 84 and 32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8763000" cy="26670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err="1" smtClean="0">
                <a:solidFill>
                  <a:schemeClr val="bg1"/>
                </a:solidFill>
              </a:rPr>
              <a:t>Insighs</a:t>
            </a:r>
            <a:r>
              <a:rPr lang="en-US" sz="2000" dirty="0" smtClean="0">
                <a:solidFill>
                  <a:schemeClr val="bg1"/>
                </a:solidFill>
              </a:rPr>
              <a:t> of request 4 on basis of Segments over unique product in 2020 and 2021 years are……..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We found the Accessories have highest difference in Unique Product Code compare to previous year with the difference of 34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Networking have the lowest difference compare to previous year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3657600"/>
            <a:ext cx="8763000" cy="28194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In request 5 we found out the Highest and Lowest Manufacturing of Products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AQ HOME </a:t>
            </a:r>
            <a:r>
              <a:rPr lang="en-US" dirty="0" err="1" smtClean="0">
                <a:solidFill>
                  <a:schemeClr val="bg1"/>
                </a:solidFill>
              </a:rPr>
              <a:t>Allin</a:t>
            </a:r>
            <a:r>
              <a:rPr lang="en-US" dirty="0" smtClean="0">
                <a:solidFill>
                  <a:schemeClr val="bg1"/>
                </a:solidFill>
              </a:rPr>
              <a:t> 1 Gen 2 Product have the highest Manufacturing cost value  240.54 and Product code ‘A6120110206’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AQ Master Wired x 1 MS Product have the lowest Manufacturing cost value 0.89 and Product code ‘A2118150101’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381000"/>
            <a:ext cx="8763000" cy="26670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Insights of request 6 on basis of Customer who received highest average Pre invoice discount percentage  in 2021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 smtClean="0">
                <a:solidFill>
                  <a:schemeClr val="bg1"/>
                </a:solidFill>
              </a:rPr>
              <a:t>Filpkart</a:t>
            </a:r>
            <a:r>
              <a:rPr lang="en-US" sz="2000" dirty="0" smtClean="0">
                <a:solidFill>
                  <a:schemeClr val="bg1"/>
                </a:solidFill>
              </a:rPr>
              <a:t> have received the highest average pre invoice discount of 0.3803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, Followed by </a:t>
            </a:r>
            <a:r>
              <a:rPr lang="en-US" sz="2000" dirty="0" err="1" smtClean="0">
                <a:solidFill>
                  <a:schemeClr val="bg1"/>
                </a:solidFill>
              </a:rPr>
              <a:t>Viveks,Ezone,Crome</a:t>
            </a:r>
            <a:r>
              <a:rPr lang="en-US" sz="2000" dirty="0" smtClean="0">
                <a:solidFill>
                  <a:schemeClr val="bg1"/>
                </a:solidFill>
              </a:rPr>
              <a:t> and Amazon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657600"/>
            <a:ext cx="8763000" cy="28194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In request 7 we found Gross sales amount of </a:t>
            </a:r>
            <a:r>
              <a:rPr lang="en-US" dirty="0" err="1" smtClean="0">
                <a:solidFill>
                  <a:schemeClr val="bg1"/>
                </a:solidFill>
              </a:rPr>
              <a:t>Atliq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Exclisive</a:t>
            </a:r>
            <a:r>
              <a:rPr lang="en-US" dirty="0" smtClean="0">
                <a:solidFill>
                  <a:schemeClr val="bg1"/>
                </a:solidFill>
              </a:rPr>
              <a:t> Customer over different Months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Highest Gross sales are </a:t>
            </a:r>
            <a:r>
              <a:rPr lang="en-US" dirty="0" err="1" smtClean="0">
                <a:solidFill>
                  <a:schemeClr val="bg1"/>
                </a:solidFill>
              </a:rPr>
              <a:t>occures</a:t>
            </a:r>
            <a:r>
              <a:rPr lang="en-US" dirty="0" smtClean="0">
                <a:solidFill>
                  <a:schemeClr val="bg1"/>
                </a:solidFill>
              </a:rPr>
              <a:t> in the Month of November in 2020 and gross sales amount value 32.24 Millions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Lowest Gross sales are </a:t>
            </a:r>
            <a:r>
              <a:rPr lang="en-US" dirty="0" err="1" smtClean="0">
                <a:solidFill>
                  <a:schemeClr val="bg1"/>
                </a:solidFill>
              </a:rPr>
              <a:t>occures</a:t>
            </a:r>
            <a:r>
              <a:rPr lang="en-US" dirty="0" smtClean="0">
                <a:solidFill>
                  <a:schemeClr val="bg1"/>
                </a:solidFill>
              </a:rPr>
              <a:t> in the Month of March in 2020 and gross sales amount value 0.76 Millions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381000"/>
            <a:ext cx="8686800" cy="26670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Insights of request 8 on the Quarter which have highest Total sold Quantity in year 2020……..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Quarter 1 have the highest total sold quantity value 7.01 Millions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Quarter </a:t>
            </a:r>
            <a:r>
              <a:rPr lang="en-US" sz="2000" dirty="0" smtClean="0">
                <a:solidFill>
                  <a:schemeClr val="bg1"/>
                </a:solidFill>
              </a:rPr>
              <a:t>3 </a:t>
            </a:r>
            <a:r>
              <a:rPr lang="en-US" sz="2000" dirty="0" smtClean="0">
                <a:solidFill>
                  <a:schemeClr val="bg1"/>
                </a:solidFill>
              </a:rPr>
              <a:t>have the </a:t>
            </a:r>
            <a:r>
              <a:rPr lang="en-US" sz="2000" dirty="0" smtClean="0">
                <a:solidFill>
                  <a:schemeClr val="bg1"/>
                </a:solidFill>
              </a:rPr>
              <a:t>lowest </a:t>
            </a:r>
            <a:r>
              <a:rPr lang="en-US" sz="2000" dirty="0" smtClean="0">
                <a:solidFill>
                  <a:schemeClr val="bg1"/>
                </a:solidFill>
              </a:rPr>
              <a:t>total sold quantity value </a:t>
            </a:r>
            <a:r>
              <a:rPr lang="en-US" sz="2000" dirty="0" smtClean="0">
                <a:solidFill>
                  <a:schemeClr val="bg1"/>
                </a:solidFill>
              </a:rPr>
              <a:t>2.07 </a:t>
            </a:r>
            <a:r>
              <a:rPr lang="en-US" sz="2000" dirty="0" smtClean="0">
                <a:solidFill>
                  <a:schemeClr val="bg1"/>
                </a:solidFill>
              </a:rPr>
              <a:t>Million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657600"/>
            <a:ext cx="8763000" cy="28194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In request 9 we found out Channel which have highest gross sales in the fiscal year 2021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Retailers have the highest gross sales percentage of 73.22%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Direct channel have gross sales percentage of 15.48%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Distributor channel have gross sales percentage of 11.30%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914400"/>
            <a:ext cx="8763000" cy="46482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We have to drawn the insights of Top 3 Products  in each division that have highest sold quantity in the fiscal year 2021 in request 10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The Product  AQ Pen Drive 2 IN 1 Ranks Top in N &amp; S Division with value 0.70 Millions and the Product Code ‘A6720160103’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The Product  AQ </a:t>
            </a:r>
            <a:r>
              <a:rPr lang="en-US" dirty="0" smtClean="0">
                <a:solidFill>
                  <a:schemeClr val="bg1"/>
                </a:solidFill>
              </a:rPr>
              <a:t>Gamers Ms </a:t>
            </a:r>
            <a:r>
              <a:rPr lang="en-US" dirty="0" smtClean="0">
                <a:solidFill>
                  <a:schemeClr val="bg1"/>
                </a:solidFill>
              </a:rPr>
              <a:t>Ranks Top in </a:t>
            </a:r>
            <a:r>
              <a:rPr lang="en-US" dirty="0" smtClean="0">
                <a:solidFill>
                  <a:schemeClr val="bg1"/>
                </a:solidFill>
              </a:rPr>
              <a:t>P </a:t>
            </a:r>
            <a:r>
              <a:rPr lang="en-US" dirty="0" smtClean="0">
                <a:solidFill>
                  <a:schemeClr val="bg1"/>
                </a:solidFill>
              </a:rPr>
              <a:t>&amp; 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Division with value </a:t>
            </a:r>
            <a:r>
              <a:rPr lang="en-US" dirty="0" smtClean="0">
                <a:solidFill>
                  <a:schemeClr val="bg1"/>
                </a:solidFill>
              </a:rPr>
              <a:t>0.42 Millions </a:t>
            </a:r>
            <a:r>
              <a:rPr lang="en-US" dirty="0" smtClean="0">
                <a:solidFill>
                  <a:schemeClr val="bg1"/>
                </a:solidFill>
              </a:rPr>
              <a:t>and the Product Code ‘</a:t>
            </a:r>
            <a:r>
              <a:rPr lang="en-US" dirty="0" smtClean="0">
                <a:solidFill>
                  <a:schemeClr val="bg1"/>
                </a:solidFill>
              </a:rPr>
              <a:t>A2319150302’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Product  AQ Digit </a:t>
            </a:r>
            <a:r>
              <a:rPr lang="en-US" dirty="0" smtClean="0">
                <a:solidFill>
                  <a:schemeClr val="bg1"/>
                </a:solidFill>
              </a:rPr>
              <a:t>Ranks Top in </a:t>
            </a:r>
            <a:r>
              <a:rPr lang="en-US" dirty="0" smtClean="0">
                <a:solidFill>
                  <a:schemeClr val="bg1"/>
                </a:solidFill>
              </a:rPr>
              <a:t>PC </a:t>
            </a:r>
            <a:r>
              <a:rPr lang="en-US" dirty="0" smtClean="0">
                <a:solidFill>
                  <a:schemeClr val="bg1"/>
                </a:solidFill>
              </a:rPr>
              <a:t>Division with value </a:t>
            </a:r>
            <a:r>
              <a:rPr lang="en-US" dirty="0" smtClean="0">
                <a:solidFill>
                  <a:schemeClr val="bg1"/>
                </a:solidFill>
              </a:rPr>
              <a:t>0.017 </a:t>
            </a:r>
            <a:r>
              <a:rPr lang="en-US" dirty="0" smtClean="0">
                <a:solidFill>
                  <a:schemeClr val="bg1"/>
                </a:solidFill>
              </a:rPr>
              <a:t>Millions and the Product Code </a:t>
            </a:r>
            <a:r>
              <a:rPr lang="en-US" dirty="0" smtClean="0">
                <a:solidFill>
                  <a:schemeClr val="bg1"/>
                </a:solidFill>
              </a:rPr>
              <a:t>‘A4218110202’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057400" y="685800"/>
            <a:ext cx="5105400" cy="243840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4" name="Oval 3"/>
          <p:cNvSpPr/>
          <p:nvPr/>
        </p:nvSpPr>
        <p:spPr>
          <a:xfrm>
            <a:off x="609600" y="3657600"/>
            <a:ext cx="8077200" cy="25146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Happy  Analyzing</a:t>
            </a:r>
            <a:endParaRPr lang="en-US" sz="4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600" y="-228600"/>
            <a:ext cx="2590800" cy="70866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-152400"/>
            <a:ext cx="7086600" cy="7086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What is the percentage of unique product increase in 2021 vs. 2020? The final output contains these fields, 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-228600" y="1295400"/>
            <a:ext cx="24384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Request 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1066800"/>
            <a:ext cx="6553200" cy="5638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Query: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 descr="solutio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2057402"/>
            <a:ext cx="6324600" cy="4419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-152400"/>
            <a:ext cx="2362200" cy="7239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-152400"/>
            <a:ext cx="7696200" cy="723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OUTPUT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-152400" y="1295400"/>
            <a:ext cx="23622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Insights of Request 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477000" y="2286000"/>
            <a:ext cx="381000" cy="609600"/>
          </a:xfrm>
          <a:prstGeom prst="down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2200" y="2895600"/>
            <a:ext cx="7391400" cy="3581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Visualization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pic>
        <p:nvPicPr>
          <p:cNvPr id="14" name="Picture 13" descr="Sheet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733800"/>
            <a:ext cx="7315200" cy="31242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429000" y="4724400"/>
            <a:ext cx="50292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24400" y="4419600"/>
            <a:ext cx="762000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100%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9000" y="6858000"/>
            <a:ext cx="67818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638800" y="6553200"/>
            <a:ext cx="1219200" cy="304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136.33%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Picture 7">
            <a:extLst>
              <a:ext uri="{FF2B5EF4-FFF2-40B4-BE49-F238E27FC236}">
                <a16:creationId xmlns="" xmlns:a16="http://schemas.microsoft.com/office/drawing/2014/main" id="{AFCD38CB-C8D6-59B8-92D2-9D591189952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2" y="1219200"/>
            <a:ext cx="6345381" cy="1035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600" y="-152400"/>
            <a:ext cx="2438400" cy="70866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-152400"/>
            <a:ext cx="7239000" cy="7086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Provide a report with all the unique product counts for each segment and sort them in descending order of product counts.  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-228600" y="1295400"/>
            <a:ext cx="24384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Request 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1066800"/>
            <a:ext cx="6858000" cy="5638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Query: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 descr="3solu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1981200"/>
            <a:ext cx="65532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600" y="0"/>
            <a:ext cx="2438400" cy="685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0"/>
            <a:ext cx="6934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OUTPUT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-228600" y="1295400"/>
            <a:ext cx="24384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Insights of Request 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324600" y="2438400"/>
            <a:ext cx="381000" cy="609600"/>
          </a:xfrm>
          <a:prstGeom prst="down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2200" y="3048000"/>
            <a:ext cx="6781800" cy="3505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Visualization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pic>
        <p:nvPicPr>
          <p:cNvPr id="15" name="Picture 14" descr="3s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304800"/>
            <a:ext cx="5181600" cy="2133600"/>
          </a:xfrm>
          <a:prstGeom prst="rect">
            <a:avLst/>
          </a:prstGeom>
        </p:spPr>
      </p:pic>
      <p:pic>
        <p:nvPicPr>
          <p:cNvPr id="17" name="Picture 16" descr="Sheet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3886201"/>
            <a:ext cx="6781800" cy="2971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2400"/>
            <a:ext cx="2209800" cy="70866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-152400"/>
            <a:ext cx="6934200" cy="7086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Which segment had the most increase in unique products in 2021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2020?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0" y="1295400"/>
            <a:ext cx="22860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Request </a:t>
            </a:r>
            <a:r>
              <a:rPr lang="en-US" sz="2000" b="1" dirty="0" smtClean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1066800"/>
            <a:ext cx="6553200" cy="5638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Query: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 descr="4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600200"/>
            <a:ext cx="63246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2400"/>
            <a:ext cx="2209800" cy="70104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-152400"/>
            <a:ext cx="6934200" cy="701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OUTPUT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-76200" y="1295400"/>
            <a:ext cx="22860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Insights of Request </a:t>
            </a:r>
            <a:r>
              <a:rPr lang="en-US" sz="2000" b="1" dirty="0" smtClean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400800" y="2743200"/>
            <a:ext cx="381000" cy="609600"/>
          </a:xfrm>
          <a:prstGeom prst="down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09800" y="2362200"/>
            <a:ext cx="6934200" cy="3581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Visualization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4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1" y="457200"/>
            <a:ext cx="5333999" cy="1552792"/>
          </a:xfrm>
          <a:prstGeom prst="rect">
            <a:avLst/>
          </a:prstGeom>
        </p:spPr>
      </p:pic>
      <p:pic>
        <p:nvPicPr>
          <p:cNvPr id="10" name="Picture 9" descr="Sheet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2819403"/>
            <a:ext cx="6934200" cy="3428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2400"/>
            <a:ext cx="2209800" cy="70866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-152400"/>
            <a:ext cx="6934200" cy="7086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Get the products that have the highest and lowest manufacturing costs.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0" y="1295400"/>
            <a:ext cx="2286000" cy="3581400"/>
          </a:xfrm>
          <a:prstGeom prst="diamon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Request </a:t>
            </a:r>
            <a:r>
              <a:rPr lang="en-US" sz="2000" b="1" dirty="0" smtClean="0">
                <a:solidFill>
                  <a:schemeClr val="bg1"/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1066800"/>
            <a:ext cx="6553200" cy="5638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Query: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 descr="5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1752600"/>
            <a:ext cx="6400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405</TotalTime>
  <Words>792</Words>
  <Application>Microsoft Office PowerPoint</Application>
  <PresentationFormat>On-screen Show (4:3)</PresentationFormat>
  <Paragraphs>958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NOMULA SACHIN</dc:creator>
  <cp:lastModifiedBy>NOMULA SACHIN</cp:lastModifiedBy>
  <cp:revision>41</cp:revision>
  <dcterms:created xsi:type="dcterms:W3CDTF">2023-01-18T18:43:54Z</dcterms:created>
  <dcterms:modified xsi:type="dcterms:W3CDTF">2023-01-19T09:03:09Z</dcterms:modified>
</cp:coreProperties>
</file>