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7" r:id="rId5"/>
    <p:sldId id="259" r:id="rId6"/>
    <p:sldId id="269" r:id="rId7"/>
    <p:sldId id="260" r:id="rId8"/>
    <p:sldId id="261" r:id="rId9"/>
    <p:sldId id="265" r:id="rId10"/>
    <p:sldId id="266" r:id="rId11"/>
    <p:sldId id="262" r:id="rId12"/>
    <p:sldId id="267" r:id="rId13"/>
    <p:sldId id="268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6A793-EBBF-402E-B497-241ECDF6C9E5}" v="4" dt="2023-12-02T12:47:1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87" y="-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v Sitbon" userId="f852b18bd9fd7c3a" providerId="LiveId" clId="{88F6A793-EBBF-402E-B497-241ECDF6C9E5}"/>
    <pc:docChg chg="undo custSel addSld delSld modSld">
      <pc:chgData name="Yoav Sitbon" userId="f852b18bd9fd7c3a" providerId="LiveId" clId="{88F6A793-EBBF-402E-B497-241ECDF6C9E5}" dt="2023-12-02T12:51:52.024" v="78" actId="1076"/>
      <pc:docMkLst>
        <pc:docMk/>
      </pc:docMkLst>
      <pc:sldChg chg="modSp mod">
        <pc:chgData name="Yoav Sitbon" userId="f852b18bd9fd7c3a" providerId="LiveId" clId="{88F6A793-EBBF-402E-B497-241ECDF6C9E5}" dt="2023-12-02T12:50:43.131" v="76" actId="20577"/>
        <pc:sldMkLst>
          <pc:docMk/>
          <pc:sldMk cId="1954311415" sldId="263"/>
        </pc:sldMkLst>
        <pc:spChg chg="mod">
          <ac:chgData name="Yoav Sitbon" userId="f852b18bd9fd7c3a" providerId="LiveId" clId="{88F6A793-EBBF-402E-B497-241ECDF6C9E5}" dt="2023-12-02T12:50:40.576" v="73" actId="255"/>
          <ac:spMkLst>
            <pc:docMk/>
            <pc:sldMk cId="1954311415" sldId="263"/>
            <ac:spMk id="2" creationId="{4208B7E8-7BBA-3702-5A3A-1A730538EBF8}"/>
          </ac:spMkLst>
        </pc:spChg>
        <pc:spChg chg="mod">
          <ac:chgData name="Yoav Sitbon" userId="f852b18bd9fd7c3a" providerId="LiveId" clId="{88F6A793-EBBF-402E-B497-241ECDF6C9E5}" dt="2023-12-02T12:50:43.131" v="76" actId="20577"/>
          <ac:spMkLst>
            <pc:docMk/>
            <pc:sldMk cId="1954311415" sldId="263"/>
            <ac:spMk id="3" creationId="{E202E3EF-8C4A-6908-2E1E-05C21C28249F}"/>
          </ac:spMkLst>
        </pc:spChg>
      </pc:sldChg>
      <pc:sldChg chg="modSp mod">
        <pc:chgData name="Yoav Sitbon" userId="f852b18bd9fd7c3a" providerId="LiveId" clId="{88F6A793-EBBF-402E-B497-241ECDF6C9E5}" dt="2023-12-02T12:51:52.024" v="78" actId="1076"/>
        <pc:sldMkLst>
          <pc:docMk/>
          <pc:sldMk cId="642841765" sldId="265"/>
        </pc:sldMkLst>
        <pc:graphicFrameChg chg="mod">
          <ac:chgData name="Yoav Sitbon" userId="f852b18bd9fd7c3a" providerId="LiveId" clId="{88F6A793-EBBF-402E-B497-241ECDF6C9E5}" dt="2023-12-02T12:51:52.024" v="78" actId="1076"/>
          <ac:graphicFrameMkLst>
            <pc:docMk/>
            <pc:sldMk cId="642841765" sldId="265"/>
            <ac:graphicFrameMk id="4" creationId="{D180CA28-57C7-D275-C24A-76693E73ED69}"/>
          </ac:graphicFrameMkLst>
        </pc:graphicFrameChg>
      </pc:sldChg>
      <pc:sldChg chg="modSp mod">
        <pc:chgData name="Yoav Sitbon" userId="f852b18bd9fd7c3a" providerId="LiveId" clId="{88F6A793-EBBF-402E-B497-241ECDF6C9E5}" dt="2023-12-02T12:44:21.168" v="9" actId="20577"/>
        <pc:sldMkLst>
          <pc:docMk/>
          <pc:sldMk cId="627221190" sldId="266"/>
        </pc:sldMkLst>
        <pc:spChg chg="mod">
          <ac:chgData name="Yoav Sitbon" userId="f852b18bd9fd7c3a" providerId="LiveId" clId="{88F6A793-EBBF-402E-B497-241ECDF6C9E5}" dt="2023-12-02T12:44:21.168" v="9" actId="20577"/>
          <ac:spMkLst>
            <pc:docMk/>
            <pc:sldMk cId="627221190" sldId="266"/>
            <ac:spMk id="2" creationId="{2451AFB2-9829-951F-CB93-C13F2C09B532}"/>
          </ac:spMkLst>
        </pc:spChg>
      </pc:sldChg>
      <pc:sldChg chg="addSp delSp modSp del mod setBg setClrOvrMap">
        <pc:chgData name="Yoav Sitbon" userId="f852b18bd9fd7c3a" providerId="LiveId" clId="{88F6A793-EBBF-402E-B497-241ECDF6C9E5}" dt="2023-12-02T12:44:11.678" v="8" actId="47"/>
        <pc:sldMkLst>
          <pc:docMk/>
          <pc:sldMk cId="604419619" sldId="268"/>
        </pc:sldMkLst>
        <pc:spChg chg="del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2" creationId="{5151A52A-5ABB-3FA3-8EEE-21DFB3AB12F3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9" creationId="{1DDC3EF6-2EA5-44B3-94C7-9DDA67A127D0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1" creationId="{87925A9A-E9FA-496E-9C09-7C2845E0062B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3" creationId="{2073ABB4-E164-4CBF-ADFF-25552BB7913B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5" creationId="{20C97E5C-C165-417B-BBDE-6701E226BE3D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7" creationId="{95D0E1C6-221C-4835-B0D4-24184F6B6E21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9" creationId="{A98F2782-0AD1-4AB6-BBB8-3BA1BB416CE2}"/>
          </ac:spMkLst>
        </pc:spChg>
        <pc:graphicFrameChg chg="mod modGraphic">
          <ac:chgData name="Yoav Sitbon" userId="f852b18bd9fd7c3a" providerId="LiveId" clId="{88F6A793-EBBF-402E-B497-241ECDF6C9E5}" dt="2023-12-02T12:44:04.397" v="7" actId="14100"/>
          <ac:graphicFrameMkLst>
            <pc:docMk/>
            <pc:sldMk cId="604419619" sldId="268"/>
            <ac:graphicFrameMk id="4" creationId="{A99885CA-BC07-4F7F-18B3-BBBE2C4EA25D}"/>
          </ac:graphicFrameMkLst>
        </pc:graphicFrameChg>
      </pc:sldChg>
      <pc:sldChg chg="addSp modSp add mod">
        <pc:chgData name="Yoav Sitbon" userId="f852b18bd9fd7c3a" providerId="LiveId" clId="{88F6A793-EBBF-402E-B497-241ECDF6C9E5}" dt="2023-12-02T12:47:20.419" v="60" actId="20577"/>
        <pc:sldMkLst>
          <pc:docMk/>
          <pc:sldMk cId="1326892818" sldId="268"/>
        </pc:sldMkLst>
        <pc:graphicFrameChg chg="add mod modGraphic">
          <ac:chgData name="Yoav Sitbon" userId="f852b18bd9fd7c3a" providerId="LiveId" clId="{88F6A793-EBBF-402E-B497-241ECDF6C9E5}" dt="2023-12-02T12:47:20.419" v="60" actId="20577"/>
          <ac:graphicFrameMkLst>
            <pc:docMk/>
            <pc:sldMk cId="1326892818" sldId="268"/>
            <ac:graphicFrameMk id="3" creationId="{A211FEA3-CEE5-72B4-CBDB-1D9CF5362642}"/>
          </ac:graphicFrameMkLst>
        </pc:graphicFrameChg>
        <pc:graphicFrameChg chg="mod modGraphic">
          <ac:chgData name="Yoav Sitbon" userId="f852b18bd9fd7c3a" providerId="LiveId" clId="{88F6A793-EBBF-402E-B497-241ECDF6C9E5}" dt="2023-12-02T12:46:18.557" v="50" actId="20577"/>
          <ac:graphicFrameMkLst>
            <pc:docMk/>
            <pc:sldMk cId="1326892818" sldId="268"/>
            <ac:graphicFrameMk id="4" creationId="{8B65DE85-743F-892E-C3B2-B230B95CF82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871F8-C8A8-4E08-BDD2-E7791E6862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48538-52D2-4017-9712-719F2ECD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0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בשיעורי </a:t>
            </a:r>
            <a:r>
              <a:rPr lang="he-IL" dirty="0" err="1"/>
              <a:t>דיבי</a:t>
            </a:r>
            <a:r>
              <a:rPr lang="he-IL" dirty="0"/>
              <a:t> למדנו כיצד לנהל את המידע שנמצא במסד הנתונים, באמצעות שאילתות,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אבל מהי הצורה הנכונה לשמור מידע בדאטה </a:t>
            </a:r>
            <a:r>
              <a:rPr lang="he-IL" dirty="0" err="1"/>
              <a:t>בייס</a:t>
            </a:r>
            <a:r>
              <a:rPr lang="he-IL" dirty="0"/>
              <a:t>? כמה טבלאות נצטרך כדי לשמור, איזה נתונים יהיו בתוך כל טבלה.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המושג מתייחס לשמירה של המידע במסד הנתונים </a:t>
            </a:r>
            <a:r>
              <a:rPr lang="he-IL" dirty="0" err="1"/>
              <a:t>הרלציוני</a:t>
            </a:r>
            <a:r>
              <a:rPr lang="he-IL" dirty="0"/>
              <a:t> בצורה הטובה יעילה ביותר.</a:t>
            </a:r>
          </a:p>
          <a:p>
            <a:pPr algn="r"/>
            <a:endParaRPr lang="he-IL" dirty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סטים של חוקים שמגדירים לנו איך הדאטה </a:t>
            </a:r>
            <a:r>
              <a:rPr lang="he-IL" dirty="0" err="1"/>
              <a:t>בייס</a:t>
            </a:r>
            <a:r>
              <a:rPr lang="he-IL" dirty="0"/>
              <a:t> צריך להראות, היום ניגע ב1ת2ת3.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שניה לפני שנתחיל עם הדוגמאות, צריך להיות סדר </a:t>
            </a:r>
            <a:r>
              <a:rPr lang="he-IL" dirty="0" err="1"/>
              <a:t>מסויים</a:t>
            </a:r>
            <a:r>
              <a:rPr lang="he-IL" dirty="0"/>
              <a:t> בדאטה </a:t>
            </a:r>
            <a:r>
              <a:rPr lang="he-IL" dirty="0" err="1"/>
              <a:t>בייס</a:t>
            </a:r>
            <a:r>
              <a:rPr lang="he-IL" dirty="0"/>
              <a:t>, צריך שהוא יהיה קל לבצע בו שינויים, קל לגשת למידע.</a:t>
            </a:r>
          </a:p>
          <a:p>
            <a:pPr algn="r"/>
            <a:r>
              <a:rPr lang="he-I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צריך להיות לכל טבלה מפתח ראשי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סדר הערכים לא משנה</a:t>
            </a:r>
          </a:p>
          <a:p>
            <a:r>
              <a:rPr lang="he-IL" dirty="0"/>
              <a:t>ערכים בטבלה צריכים להיות מבודדים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2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חדר 217 החליט לבנות דאטה </a:t>
            </a:r>
            <a:r>
              <a:rPr lang="he-IL" dirty="0" err="1"/>
              <a:t>בייס</a:t>
            </a:r>
            <a:r>
              <a:rPr lang="he-IL" dirty="0"/>
              <a:t> שיתעד את המאכלים שכל אחד מביא לחדר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he-IL" dirty="0"/>
              <a:t>כל מאפיין צריך להיות תלוי במפתח הראשי כולו.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4615-6366-4BE4-BC13-1269826C4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4400" dirty="0"/>
              <a:t>Database normalization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8"/>
    </mc:Choice>
    <mc:Fallback>
      <p:transition spd="slow" advTm="1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AFB2-9829-951F-CB93-C13F2C09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Corrected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5DE85-743F-892E-C3B2-B230B95CF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700403"/>
              </p:ext>
            </p:extLst>
          </p:nvPr>
        </p:nvGraphicFramePr>
        <p:xfrm>
          <a:off x="581191" y="2528939"/>
          <a:ext cx="4987655" cy="313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96">
                  <a:extLst>
                    <a:ext uri="{9D8B030D-6E8A-4147-A177-3AD203B41FA5}">
                      <a16:colId xmlns:a16="http://schemas.microsoft.com/office/drawing/2014/main" val="1899796358"/>
                    </a:ext>
                  </a:extLst>
                </a:gridCol>
                <a:gridCol w="1821305">
                  <a:extLst>
                    <a:ext uri="{9D8B030D-6E8A-4147-A177-3AD203B41FA5}">
                      <a16:colId xmlns:a16="http://schemas.microsoft.com/office/drawing/2014/main" val="2870855517"/>
                    </a:ext>
                  </a:extLst>
                </a:gridCol>
                <a:gridCol w="1289154">
                  <a:extLst>
                    <a:ext uri="{9D8B030D-6E8A-4147-A177-3AD203B41FA5}">
                      <a16:colId xmlns:a16="http://schemas.microsoft.com/office/drawing/2014/main" val="995034559"/>
                    </a:ext>
                  </a:extLst>
                </a:gridCol>
              </a:tblGrid>
              <a:tr h="586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1652"/>
                  </a:ext>
                </a:extLst>
              </a:tr>
              <a:tr h="442121"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29210"/>
                  </a:ext>
                </a:extLst>
              </a:tr>
              <a:tr h="394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15785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3335"/>
                  </a:ext>
                </a:extLst>
              </a:tr>
              <a:tr h="418944">
                <a:tc>
                  <a:txBody>
                    <a:bodyPr/>
                    <a:lstStyle/>
                    <a:p>
                      <a:r>
                        <a:rPr lang="en-US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33599"/>
                  </a:ext>
                </a:extLst>
              </a:tr>
              <a:tr h="557976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61965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09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11FEA3-CEE5-72B4-CBDB-1D9CF5362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42149"/>
              </p:ext>
            </p:extLst>
          </p:nvPr>
        </p:nvGraphicFramePr>
        <p:xfrm>
          <a:off x="6970425" y="2728349"/>
          <a:ext cx="3372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394">
                  <a:extLst>
                    <a:ext uri="{9D8B030D-6E8A-4147-A177-3AD203B41FA5}">
                      <a16:colId xmlns:a16="http://schemas.microsoft.com/office/drawing/2014/main" val="1417872834"/>
                    </a:ext>
                  </a:extLst>
                </a:gridCol>
                <a:gridCol w="1686394">
                  <a:extLst>
                    <a:ext uri="{9D8B030D-6E8A-4147-A177-3AD203B41FA5}">
                      <a16:colId xmlns:a16="http://schemas.microsoft.com/office/drawing/2014/main" val="420224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4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9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F672-2CC9-0693-BC71-6F8CDC21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92" y="180474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Oracle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E41A6-9F27-4396-6D1C-0E44AE75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70" y="1614651"/>
            <a:ext cx="3058113" cy="5062875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08E90F9-094D-ED49-16BE-BD1AB9649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563847"/>
              </p:ext>
            </p:extLst>
          </p:nvPr>
        </p:nvGraphicFramePr>
        <p:xfrm>
          <a:off x="5250159" y="2445895"/>
          <a:ext cx="5889671" cy="358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79">
                  <a:extLst>
                    <a:ext uri="{9D8B030D-6E8A-4147-A177-3AD203B41FA5}">
                      <a16:colId xmlns:a16="http://schemas.microsoft.com/office/drawing/2014/main" val="258617867"/>
                    </a:ext>
                  </a:extLst>
                </a:gridCol>
                <a:gridCol w="1467870">
                  <a:extLst>
                    <a:ext uri="{9D8B030D-6E8A-4147-A177-3AD203B41FA5}">
                      <a16:colId xmlns:a16="http://schemas.microsoft.com/office/drawing/2014/main" val="3745361905"/>
                    </a:ext>
                  </a:extLst>
                </a:gridCol>
                <a:gridCol w="1638561">
                  <a:extLst>
                    <a:ext uri="{9D8B030D-6E8A-4147-A177-3AD203B41FA5}">
                      <a16:colId xmlns:a16="http://schemas.microsoft.com/office/drawing/2014/main" val="1442237631"/>
                    </a:ext>
                  </a:extLst>
                </a:gridCol>
                <a:gridCol w="1638561">
                  <a:extLst>
                    <a:ext uri="{9D8B030D-6E8A-4147-A177-3AD203B41FA5}">
                      <a16:colId xmlns:a16="http://schemas.microsoft.com/office/drawing/2014/main" val="3584965079"/>
                    </a:ext>
                  </a:extLst>
                </a:gridCol>
              </a:tblGrid>
              <a:tr h="6850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11021"/>
                  </a:ext>
                </a:extLst>
              </a:tr>
              <a:tr h="428090"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5418"/>
                  </a:ext>
                </a:extLst>
              </a:tr>
              <a:tr h="460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46740"/>
                  </a:ext>
                </a:extLst>
              </a:tr>
              <a:tr h="42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65718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US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2471"/>
                  </a:ext>
                </a:extLst>
              </a:tr>
              <a:tr h="639187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64300"/>
                  </a:ext>
                </a:extLst>
              </a:tr>
              <a:tr h="457568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5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68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1C31-7D37-2D40-F05B-279F5DCC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56" y="575097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ORACLE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CFDC6-C705-EC3B-9A9F-E026FF84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2" y="2044920"/>
            <a:ext cx="3120988" cy="3631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43866-7365-1746-47DF-CC1822C83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2" y="5682259"/>
            <a:ext cx="3120988" cy="600644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C96192-112B-6B91-5154-5249E3B50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490789"/>
              </p:ext>
            </p:extLst>
          </p:nvPr>
        </p:nvGraphicFramePr>
        <p:xfrm>
          <a:off x="5844074" y="1316966"/>
          <a:ext cx="4524973" cy="278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057">
                  <a:extLst>
                    <a:ext uri="{9D8B030D-6E8A-4147-A177-3AD203B41FA5}">
                      <a16:colId xmlns:a16="http://schemas.microsoft.com/office/drawing/2014/main" val="1899796358"/>
                    </a:ext>
                  </a:extLst>
                </a:gridCol>
                <a:gridCol w="1652351">
                  <a:extLst>
                    <a:ext uri="{9D8B030D-6E8A-4147-A177-3AD203B41FA5}">
                      <a16:colId xmlns:a16="http://schemas.microsoft.com/office/drawing/2014/main" val="2870855517"/>
                    </a:ext>
                  </a:extLst>
                </a:gridCol>
                <a:gridCol w="1169565">
                  <a:extLst>
                    <a:ext uri="{9D8B030D-6E8A-4147-A177-3AD203B41FA5}">
                      <a16:colId xmlns:a16="http://schemas.microsoft.com/office/drawing/2014/main" val="995034559"/>
                    </a:ext>
                  </a:extLst>
                </a:gridCol>
              </a:tblGrid>
              <a:tr h="4892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1652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29210"/>
                  </a:ext>
                </a:extLst>
              </a:tr>
              <a:tr h="3286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15785"/>
                  </a:ext>
                </a:extLst>
              </a:tr>
              <a:tr h="3057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3335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r>
                        <a:rPr lang="en-US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33599"/>
                  </a:ext>
                </a:extLst>
              </a:tr>
              <a:tr h="465389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61965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09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A8DB1D-5BE6-C7BD-84DE-A153BCBE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71013"/>
              </p:ext>
            </p:extLst>
          </p:nvPr>
        </p:nvGraphicFramePr>
        <p:xfrm>
          <a:off x="6420167" y="4499221"/>
          <a:ext cx="3372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394">
                  <a:extLst>
                    <a:ext uri="{9D8B030D-6E8A-4147-A177-3AD203B41FA5}">
                      <a16:colId xmlns:a16="http://schemas.microsoft.com/office/drawing/2014/main" val="1417872834"/>
                    </a:ext>
                  </a:extLst>
                </a:gridCol>
                <a:gridCol w="1686394">
                  <a:extLst>
                    <a:ext uri="{9D8B030D-6E8A-4147-A177-3AD203B41FA5}">
                      <a16:colId xmlns:a16="http://schemas.microsoft.com/office/drawing/2014/main" val="420224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4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63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CC71-FBC0-58A5-C75E-68B54830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467" y="2596515"/>
            <a:ext cx="11029616" cy="1188720"/>
          </a:xfrm>
        </p:spPr>
        <p:txBody>
          <a:bodyPr>
            <a:norm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6494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5AF0-B6AB-8779-238A-D1EBCCF3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database normalization?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AE26-9346-AEB8-0849-B021F597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342204"/>
            <a:ext cx="11029615" cy="3350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Normalization is a process by which </a:t>
            </a:r>
            <a:endParaRPr lang="he-IL" sz="3200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data structures in a relational database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are as efficient as possible.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Söhne"/>
            </a:endParaRPr>
          </a:p>
          <a:p>
            <a:pPr lvl="1"/>
            <a:endParaRPr lang="en-US" sz="2900" dirty="0">
              <a:solidFill>
                <a:schemeClr val="tx1"/>
              </a:solidFill>
              <a:latin typeface="Söhne"/>
            </a:endParaRPr>
          </a:p>
          <a:p>
            <a:pPr lvl="1"/>
            <a:endParaRPr lang="en-US" sz="2900" dirty="0">
              <a:solidFill>
                <a:schemeClr val="tx1"/>
              </a:solidFill>
              <a:latin typeface="Söhne"/>
            </a:endParaRPr>
          </a:p>
          <a:p>
            <a:pPr marL="324000" lvl="1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91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D111-2C63-8FCD-47B1-3759F26F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Levels of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D234-E42E-ED7D-86A4-44109394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First Normal Form (1NF)</a:t>
            </a:r>
          </a:p>
          <a:p>
            <a:r>
              <a:rPr lang="en-US" sz="2800" dirty="0"/>
              <a:t>Second Normal Form (2NF)</a:t>
            </a:r>
          </a:p>
          <a:p>
            <a:r>
              <a:rPr lang="en-US" sz="2800" dirty="0"/>
              <a:t>Third Normal Form (3NF)</a:t>
            </a:r>
          </a:p>
          <a:p>
            <a:r>
              <a:rPr lang="en-US" sz="2800" dirty="0"/>
              <a:t>Boyce-Codd Normal Form (BCNF)</a:t>
            </a:r>
          </a:p>
          <a:p>
            <a:r>
              <a:rPr lang="en-US" sz="2800" dirty="0"/>
              <a:t>Fourth Normal Form (4NF)</a:t>
            </a:r>
          </a:p>
          <a:p>
            <a:r>
              <a:rPr lang="en-US" sz="2800" dirty="0"/>
              <a:t>Fifth Normal Form (5NF)</a:t>
            </a:r>
          </a:p>
        </p:txBody>
      </p:sp>
    </p:spTree>
    <p:extLst>
      <p:ext uri="{BB962C8B-B14F-4D97-AF65-F5344CB8AC3E}">
        <p14:creationId xmlns:p14="http://schemas.microsoft.com/office/powerpoint/2010/main" val="26982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4761-7A46-3751-3680-8CF55245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do we need database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C36D-21DB-3065-3C97-469C66AA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200" dirty="0">
              <a:solidFill>
                <a:schemeClr val="tx1"/>
              </a:solidFill>
              <a:latin typeface="Söhne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Söhne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Söhne"/>
              </a:rPr>
              <a:t>Eliminating redundancy of data (save storage).</a:t>
            </a:r>
            <a:endParaRPr lang="he-IL" sz="3200" dirty="0">
              <a:solidFill>
                <a:schemeClr val="tx1"/>
              </a:solidFill>
              <a:latin typeface="Söhne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Söhne"/>
              </a:rPr>
              <a:t>Make the database SQL friendly.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Söhne"/>
              </a:rPr>
              <a:t>Make the database human friendly.</a:t>
            </a:r>
          </a:p>
          <a:p>
            <a:pPr lvl="1"/>
            <a:endParaRPr lang="he-IL" sz="3200" dirty="0">
              <a:solidFill>
                <a:schemeClr val="tx1"/>
              </a:solidFill>
              <a:latin typeface="Söhne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083B-7725-14A4-CE35-B49E0399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38F5-6130-927C-C90C-BC9E06F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97" y="2363349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U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niquely identify rows with a primary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The order does not matter.</a:t>
            </a:r>
            <a:endParaRPr lang="he-IL" sz="3200" dirty="0">
              <a:solidFill>
                <a:schemeClr val="tx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Values in each column must be indivisible.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9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54DB-2B06-8A30-ACB1-5D4B8BF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217 food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80CA28-57C7-D275-C24A-76693E73E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976597"/>
              </p:ext>
            </p:extLst>
          </p:nvPr>
        </p:nvGraphicFramePr>
        <p:xfrm>
          <a:off x="1531506" y="2352675"/>
          <a:ext cx="8031593" cy="231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914">
                  <a:extLst>
                    <a:ext uri="{9D8B030D-6E8A-4147-A177-3AD203B41FA5}">
                      <a16:colId xmlns:a16="http://schemas.microsoft.com/office/drawing/2014/main" val="3499784174"/>
                    </a:ext>
                  </a:extLst>
                </a:gridCol>
                <a:gridCol w="4024679">
                  <a:extLst>
                    <a:ext uri="{9D8B030D-6E8A-4147-A177-3AD203B41FA5}">
                      <a16:colId xmlns:a16="http://schemas.microsoft.com/office/drawing/2014/main" val="4208762380"/>
                    </a:ext>
                  </a:extLst>
                </a:gridCol>
              </a:tblGrid>
              <a:tr h="61821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food_and_quantity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49431"/>
                  </a:ext>
                </a:extLst>
              </a:tr>
              <a:tr h="573900">
                <a:tc>
                  <a:txBody>
                    <a:bodyPr/>
                    <a:lstStyle/>
                    <a:p>
                      <a:r>
                        <a:rPr lang="en-US" sz="2000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Pizzas, 20 cookies, 5 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99232"/>
                  </a:ext>
                </a:extLst>
              </a:tr>
              <a:tr h="589062">
                <a:tc>
                  <a:txBody>
                    <a:bodyPr/>
                    <a:lstStyle/>
                    <a:p>
                      <a:r>
                        <a:rPr lang="en-US" sz="2000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 schnitzels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76310"/>
                  </a:ext>
                </a:extLst>
              </a:tr>
              <a:tr h="531321">
                <a:tc>
                  <a:txBody>
                    <a:bodyPr/>
                    <a:lstStyle/>
                    <a:p>
                      <a:r>
                        <a:rPr lang="en-US" sz="2000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schnitzels, 5 Doritos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367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9A7A2-99CE-6BFA-46A5-3B34A99D2B00}"/>
              </a:ext>
            </a:extLst>
          </p:cNvPr>
          <p:cNvSpPr txBox="1"/>
          <p:nvPr/>
        </p:nvSpPr>
        <p:spPr>
          <a:xfrm>
            <a:off x="2381250" y="52342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B050"/>
                </a:solidFill>
                <a:effectLst/>
                <a:latin typeface="Söhne"/>
              </a:rPr>
              <a:t>uniquely identify rows with a primary key.</a:t>
            </a:r>
            <a:endParaRPr lang="he-IL" sz="2400" b="0" i="0" dirty="0">
              <a:solidFill>
                <a:srgbClr val="00B050"/>
              </a:solidFill>
              <a:effectLst/>
              <a:latin typeface="Söhne"/>
            </a:endParaRPr>
          </a:p>
          <a:p>
            <a:r>
              <a:rPr lang="en-US" sz="2400" dirty="0">
                <a:solidFill>
                  <a:srgbClr val="00B050"/>
                </a:solidFill>
                <a:latin typeface="Söhne"/>
              </a:rPr>
              <a:t>The order does not matter. </a:t>
            </a:r>
            <a:endParaRPr lang="en-US" sz="2400" b="0" i="0" dirty="0">
              <a:solidFill>
                <a:srgbClr val="00B050"/>
              </a:solidFill>
              <a:effectLst/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Values in each column must be indivisible.</a:t>
            </a:r>
          </a:p>
        </p:txBody>
      </p:sp>
    </p:spTree>
    <p:extLst>
      <p:ext uri="{BB962C8B-B14F-4D97-AF65-F5344CB8AC3E}">
        <p14:creationId xmlns:p14="http://schemas.microsoft.com/office/powerpoint/2010/main" val="6428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AFB2-9829-951F-CB93-C13F2C09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Corrected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5DE85-743F-892E-C3B2-B230B95CF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086880"/>
              </p:ext>
            </p:extLst>
          </p:nvPr>
        </p:nvGraphicFramePr>
        <p:xfrm>
          <a:off x="2116269" y="2493182"/>
          <a:ext cx="7353300" cy="313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06">
                  <a:extLst>
                    <a:ext uri="{9D8B030D-6E8A-4147-A177-3AD203B41FA5}">
                      <a16:colId xmlns:a16="http://schemas.microsoft.com/office/drawing/2014/main" val="1899796358"/>
                    </a:ext>
                  </a:extLst>
                </a:gridCol>
                <a:gridCol w="3179894">
                  <a:extLst>
                    <a:ext uri="{9D8B030D-6E8A-4147-A177-3AD203B41FA5}">
                      <a16:colId xmlns:a16="http://schemas.microsoft.com/office/drawing/2014/main" val="287085551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995034559"/>
                    </a:ext>
                  </a:extLst>
                </a:gridCol>
              </a:tblGrid>
              <a:tr h="5866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1652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r>
                        <a:rPr lang="en-US" sz="2000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29210"/>
                  </a:ext>
                </a:extLst>
              </a:tr>
              <a:tr h="394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15785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3335"/>
                  </a:ext>
                </a:extLst>
              </a:tr>
              <a:tr h="418944">
                <a:tc>
                  <a:txBody>
                    <a:bodyPr/>
                    <a:lstStyle/>
                    <a:p>
                      <a:r>
                        <a:rPr lang="en-US" sz="2000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33599"/>
                  </a:ext>
                </a:extLst>
              </a:tr>
              <a:tr h="547357">
                <a:tc>
                  <a:txBody>
                    <a:bodyPr/>
                    <a:lstStyle/>
                    <a:p>
                      <a:r>
                        <a:rPr lang="en-US" sz="2000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61965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n-US" sz="2000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22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1245-042B-99A1-D7D3-6131A7FE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Second normal form (2nf)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F55-19C7-F411-8ED4-1521299A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8556"/>
            <a:ext cx="11029615" cy="36344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Meet the conditions of 1NF.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Each non-key attribute must depend </a:t>
            </a:r>
          </a:p>
          <a:p>
            <a:pPr marL="0" indent="0" algn="l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   on the entire primary key.</a:t>
            </a:r>
          </a:p>
        </p:txBody>
      </p:sp>
    </p:spTree>
    <p:extLst>
      <p:ext uri="{BB962C8B-B14F-4D97-AF65-F5344CB8AC3E}">
        <p14:creationId xmlns:p14="http://schemas.microsoft.com/office/powerpoint/2010/main" val="426087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8C6BB0-7154-77A2-D9CC-E4F46CBB0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06801"/>
              </p:ext>
            </p:extLst>
          </p:nvPr>
        </p:nvGraphicFramePr>
        <p:xfrm>
          <a:off x="1854406" y="1402023"/>
          <a:ext cx="7317559" cy="358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94">
                  <a:extLst>
                    <a:ext uri="{9D8B030D-6E8A-4147-A177-3AD203B41FA5}">
                      <a16:colId xmlns:a16="http://schemas.microsoft.com/office/drawing/2014/main" val="258617867"/>
                    </a:ext>
                  </a:extLst>
                </a:gridCol>
                <a:gridCol w="1823739">
                  <a:extLst>
                    <a:ext uri="{9D8B030D-6E8A-4147-A177-3AD203B41FA5}">
                      <a16:colId xmlns:a16="http://schemas.microsoft.com/office/drawing/2014/main" val="3745361905"/>
                    </a:ext>
                  </a:extLst>
                </a:gridCol>
                <a:gridCol w="2035813">
                  <a:extLst>
                    <a:ext uri="{9D8B030D-6E8A-4147-A177-3AD203B41FA5}">
                      <a16:colId xmlns:a16="http://schemas.microsoft.com/office/drawing/2014/main" val="1442237631"/>
                    </a:ext>
                  </a:extLst>
                </a:gridCol>
                <a:gridCol w="2035813">
                  <a:extLst>
                    <a:ext uri="{9D8B030D-6E8A-4147-A177-3AD203B41FA5}">
                      <a16:colId xmlns:a16="http://schemas.microsoft.com/office/drawing/2014/main" val="3584965079"/>
                    </a:ext>
                  </a:extLst>
                </a:gridCol>
              </a:tblGrid>
              <a:tr h="6850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11021"/>
                  </a:ext>
                </a:extLst>
              </a:tr>
              <a:tr h="428090"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5418"/>
                  </a:ext>
                </a:extLst>
              </a:tr>
              <a:tr h="460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46740"/>
                  </a:ext>
                </a:extLst>
              </a:tr>
              <a:tr h="42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65718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US" dirty="0"/>
                        <a:t>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2471"/>
                  </a:ext>
                </a:extLst>
              </a:tr>
              <a:tr h="639187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64300"/>
                  </a:ext>
                </a:extLst>
              </a:tr>
              <a:tr h="457568">
                <a:tc>
                  <a:txBody>
                    <a:bodyPr/>
                    <a:lstStyle/>
                    <a:p>
                      <a:r>
                        <a:rPr lang="en-US" dirty="0"/>
                        <a:t>Nuriel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537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C458B7-CB1A-3FCC-AD89-067B86EA840A}"/>
              </a:ext>
            </a:extLst>
          </p:cNvPr>
          <p:cNvSpPr txBox="1"/>
          <p:nvPr/>
        </p:nvSpPr>
        <p:spPr>
          <a:xfrm>
            <a:off x="2009775" y="5379777"/>
            <a:ext cx="65722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B050"/>
                </a:solidFill>
                <a:latin typeface="Söhne"/>
              </a:rPr>
              <a:t>Meet the conditions of 1NF.</a:t>
            </a:r>
          </a:p>
          <a:p>
            <a:pPr algn="l"/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Each non-key attribute must depend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  on the entire primary key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11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503</Words>
  <Application>Microsoft Office PowerPoint</Application>
  <PresentationFormat>Widescreen</PresentationFormat>
  <Paragraphs>208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Söhne</vt:lpstr>
      <vt:lpstr>Wingdings 2</vt:lpstr>
      <vt:lpstr>DividendVTI</vt:lpstr>
      <vt:lpstr>Database normalization</vt:lpstr>
      <vt:lpstr>What is database normalization?</vt:lpstr>
      <vt:lpstr>Levels of normalization</vt:lpstr>
      <vt:lpstr>Why do we need database normalization</vt:lpstr>
      <vt:lpstr>First normal form (1nf)</vt:lpstr>
      <vt:lpstr>217 food table</vt:lpstr>
      <vt:lpstr>Corrected Table</vt:lpstr>
      <vt:lpstr>Second normal form (2nf)</vt:lpstr>
      <vt:lpstr>PowerPoint Presentation</vt:lpstr>
      <vt:lpstr>Corrected Tables</vt:lpstr>
      <vt:lpstr>Oracle EXAMPLE</vt:lpstr>
      <vt:lpstr>ORACLE EXAMPLE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יואב סיטבון</dc:creator>
  <cp:lastModifiedBy>Yoav Sitbon</cp:lastModifiedBy>
  <cp:revision>4</cp:revision>
  <dcterms:created xsi:type="dcterms:W3CDTF">2023-12-02T10:51:27Z</dcterms:created>
  <dcterms:modified xsi:type="dcterms:W3CDTF">2023-12-09T21:31:15Z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