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5c961b8c_2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805c961b8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78f3a19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78f3a19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78f3a19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78f3a19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78f3a19b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78f3a19b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6481c9e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6481c9e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63f7a52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63f7a52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63f7a5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63f7a5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63f7a5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63f7a5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63f7a5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63f7a5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63f7a5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63f7a5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5c961b8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5c961b8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6481c9e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6481c9e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63f7a52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63f7a52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63f7a52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63f7a524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63f7a52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63f7a52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63f7a524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63f7a524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63f7a52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63f7a52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78f3a1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78f3a19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78f3a19b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78f3a19b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1 Column">
  <p:cSld name="Content Slide - 1 Colum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603803" y="4687747"/>
            <a:ext cx="3086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3 Column">
  <p:cSld name="Content Slide - 3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98833" y="273844"/>
            <a:ext cx="7916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98884" y="1923222"/>
            <a:ext cx="2430000" cy="23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6085350" y="1920479"/>
            <a:ext cx="24300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3"/>
          </p:nvPr>
        </p:nvSpPr>
        <p:spPr>
          <a:xfrm>
            <a:off x="3342117" y="1922860"/>
            <a:ext cx="2430000" cy="23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4"/>
          </p:nvPr>
        </p:nvSpPr>
        <p:spPr>
          <a:xfrm>
            <a:off x="598885" y="1480050"/>
            <a:ext cx="7916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03803" y="4687747"/>
            <a:ext cx="3086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Image, 2 Column Bullet">
  <p:cSld name="Content Slide - Image, 2 Column Bulle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-1" y="0"/>
            <a:ext cx="37503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192929" y="273844"/>
            <a:ext cx="4322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192929" y="1432367"/>
            <a:ext cx="2092500" cy="2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6422850" y="1432367"/>
            <a:ext cx="2092500" cy="2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03803" y="4687747"/>
            <a:ext cx="3086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Image, 3 Column">
  <p:cSld name="Content Slide - Image, 3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3803" y="4687747"/>
            <a:ext cx="3086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98884" y="1588594"/>
            <a:ext cx="2543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598885" y="2013605"/>
            <a:ext cx="25434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598885" y="3619982"/>
            <a:ext cx="25434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5971949" y="1588594"/>
            <a:ext cx="2543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>
            <a:spLocks noGrp="1"/>
          </p:cNvSpPr>
          <p:nvPr>
            <p:ph type="pic" idx="5"/>
          </p:nvPr>
        </p:nvSpPr>
        <p:spPr>
          <a:xfrm>
            <a:off x="5971950" y="2013605"/>
            <a:ext cx="25434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6"/>
          </p:nvPr>
        </p:nvSpPr>
        <p:spPr>
          <a:xfrm>
            <a:off x="5971950" y="3619982"/>
            <a:ext cx="25434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7"/>
          </p:nvPr>
        </p:nvSpPr>
        <p:spPr>
          <a:xfrm>
            <a:off x="3285415" y="1588594"/>
            <a:ext cx="25434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8"/>
          </p:nvPr>
        </p:nvSpPr>
        <p:spPr>
          <a:xfrm>
            <a:off x="3285415" y="2013605"/>
            <a:ext cx="25434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9"/>
          </p:nvPr>
        </p:nvSpPr>
        <p:spPr>
          <a:xfrm>
            <a:off x="3285415" y="3619982"/>
            <a:ext cx="25434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-"/>
              <a:defRPr sz="9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TR"/>
              <a:buChar char="-"/>
              <a:defRPr sz="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402535" y="3893037"/>
            <a:ext cx="759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603803" y="4687747"/>
            <a:ext cx="3086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F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66865" y="0"/>
            <a:ext cx="277134" cy="2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1300" y="4646277"/>
            <a:ext cx="209550" cy="266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3524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149340" y="3984250"/>
            <a:ext cx="272761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" sz="1600" dirty="0"/>
              <a:t>Presented By:</a:t>
            </a:r>
            <a:endParaRPr sz="16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Dipkumar Patel</a:t>
            </a:r>
            <a:endParaRPr sz="16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Noopa Jag</a:t>
            </a:r>
            <a:r>
              <a:rPr lang="en-CA" sz="1600" dirty="0"/>
              <a:t>a</a:t>
            </a:r>
            <a:r>
              <a:rPr lang="en" sz="1600" dirty="0"/>
              <a:t>d</a:t>
            </a:r>
            <a:r>
              <a:rPr lang="en-CA" sz="1600" dirty="0"/>
              <a:t>ee</a:t>
            </a:r>
            <a:r>
              <a:rPr lang="en" sz="1600" dirty="0"/>
              <a:t>sh</a:t>
            </a:r>
            <a:endParaRPr sz="1600"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Prasanth Varma</a:t>
            </a:r>
            <a:endParaRPr sz="1600" dirty="0"/>
          </a:p>
        </p:txBody>
      </p:sp>
      <p:sp>
        <p:nvSpPr>
          <p:cNvPr id="59" name="Google Shape;59;p9"/>
          <p:cNvSpPr txBox="1"/>
          <p:nvPr/>
        </p:nvSpPr>
        <p:spPr>
          <a:xfrm>
            <a:off x="0" y="1654950"/>
            <a:ext cx="37509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C4587"/>
                </a:solidFill>
              </a:rPr>
              <a:t>Visualization Viewpoints</a:t>
            </a:r>
            <a:endParaRPr sz="2100" b="1">
              <a:solidFill>
                <a:srgbClr val="1C4587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215100" y="2633350"/>
            <a:ext cx="3535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C4587"/>
                </a:solidFill>
              </a:rPr>
              <a:t>Toward Measuring Visualization Insight</a:t>
            </a:r>
            <a:endParaRPr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C4587"/>
                </a:solidFill>
              </a:rPr>
              <a:t>Editor: Theresa-Marie Rhyne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Benchmark Tasks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Predefined tasks can be biased. The experiment results are limited to only the tasks that evaluator chose.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 further confusion in the interpretation of benchmark experiment results is the tradeoff between performance and accuracy.</a:t>
            </a:r>
            <a:endParaRPr sz="18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 insight: more complex benchmark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To include benchmark tasks of greater complexity. For example, a task to characterize the distribution of data values (normal/ uniform/ linearly increasing ). 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Another possibility is estimation tasks.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                   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in Complex benchmark texts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Greater variability in task times and correctness.</a:t>
            </a:r>
            <a:endParaRPr sz="18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Greater difficulty in designing isomorphic tasks.</a:t>
            </a:r>
            <a:endParaRPr sz="18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Together, these problems generally mean that we must test more participants to get statistically significant results.</a:t>
            </a:r>
            <a:endParaRPr sz="1800"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 insight: eliminating benchmark tasks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FA3"/>
                </a:solidFill>
              </a:rPr>
              <a:t>13</a:t>
            </a:fld>
            <a:endParaRPr sz="900">
              <a:solidFill>
                <a:srgbClr val="888FA3"/>
              </a:solidFill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03800" y="1268050"/>
            <a:ext cx="7911600" cy="314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           - change the benchmark tasks from an independent to a dependent variable</a:t>
            </a:r>
            <a:endParaRPr sz="15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Instead of instructing users in exactly what insights to gain, researchers observe what insights users gain on their own.</a:t>
            </a: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800"/>
              </a:spcAft>
              <a:buSzPts val="1500"/>
              <a:buChar char="•"/>
            </a:pPr>
            <a:r>
              <a:rPr lang="en" sz="1500"/>
              <a:t>Open ended protocol - </a:t>
            </a:r>
            <a:r>
              <a:rPr lang="en" sz="1400"/>
              <a:t>Users explore the data in a way that they choose</a:t>
            </a:r>
            <a:endParaRPr sz="15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70" y="1200676"/>
            <a:ext cx="648526" cy="76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Toward insight: eliminating benchmark tasks(contd…)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603800" y="1295075"/>
            <a:ext cx="7911600" cy="314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Users are instructed to explore the data and report their insights until they feel that they have learned all that they can from the data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Coding method metrics:</a:t>
            </a:r>
            <a:endParaRPr sz="14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Insight category</a:t>
            </a:r>
            <a:endParaRPr sz="140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Complexity</a:t>
            </a:r>
            <a:endParaRPr sz="140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Time to generate</a:t>
            </a:r>
            <a:endParaRPr sz="140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Errors</a:t>
            </a:r>
            <a:endParaRPr sz="1400"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Depth - [coded 1 to 5]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1150" algn="l" rtl="0">
              <a:spcBef>
                <a:spcPts val="800"/>
              </a:spcBef>
              <a:spcAft>
                <a:spcPts val="800"/>
              </a:spcAft>
              <a:buSzPts val="1300"/>
              <a:buChar char="•"/>
            </a:pPr>
            <a:r>
              <a:rPr lang="en" sz="1300"/>
              <a:t>Users should be from the </a:t>
            </a:r>
            <a:r>
              <a:rPr lang="en" sz="1300" b="1"/>
              <a:t>target domain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Toward insight: eliminating benchmark tasks(contd…)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03500" y="1211450"/>
            <a:ext cx="7911600" cy="320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Advantage:</a:t>
            </a:r>
            <a:r>
              <a:rPr lang="en" sz="1300"/>
              <a:t> It reveals what insights visualization users gained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Researchers can then compare visualizations on insight related measures such as,</a:t>
            </a:r>
            <a:endParaRPr sz="1300"/>
          </a:p>
          <a:p>
            <a: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b="1"/>
              <a:t>Number</a:t>
            </a:r>
            <a:r>
              <a:rPr lang="en" sz="1200"/>
              <a:t> of insights</a:t>
            </a:r>
            <a:endParaRPr sz="120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sz="1200" b="1"/>
              <a:t>Speed</a:t>
            </a:r>
            <a:r>
              <a:rPr lang="en" sz="1200"/>
              <a:t> at which insights were generated</a:t>
            </a:r>
            <a:endParaRPr sz="120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Domain value of the insights</a:t>
            </a:r>
            <a:endParaRPr sz="120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Insights gained by users vs. insights </a:t>
            </a:r>
            <a:r>
              <a:rPr lang="en" b="1"/>
              <a:t>expected</a:t>
            </a:r>
            <a:endParaRPr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Which features of the visualization </a:t>
            </a:r>
            <a:r>
              <a:rPr lang="en" b="1"/>
              <a:t>helped </a:t>
            </a:r>
            <a:r>
              <a:rPr lang="en"/>
              <a:t>achieve insight, and which caused problems for the users?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This directly leads to visualization refinement and improvement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Toward insight: eliminating benchmark tasks(contd…)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603800" y="1480050"/>
            <a:ext cx="7911600" cy="234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Problems: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9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Long insight </a:t>
            </a:r>
            <a:r>
              <a:rPr lang="en" sz="1300" b="1"/>
              <a:t>time</a:t>
            </a:r>
            <a:r>
              <a:rPr lang="en" sz="1300"/>
              <a:t> depending on data and domain complexity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b="1"/>
              <a:t>More effort</a:t>
            </a:r>
            <a:r>
              <a:rPr lang="en" sz="1300"/>
              <a:t> by the experimenters to capture and code results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Motivated, domain knowledgeable users who will not merely follow instructions but generate insight in a self-directed manner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Domain experts to assist in coding results along with visualization experts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555503" y="238719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FA3"/>
                </a:solidFill>
              </a:rPr>
              <a:t>17</a:t>
            </a:fld>
            <a:endParaRPr sz="900">
              <a:solidFill>
                <a:srgbClr val="888FA3"/>
              </a:solidFill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603800" y="1180625"/>
            <a:ext cx="8129400" cy="300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Both types of controlled experiments are needed:</a:t>
            </a:r>
            <a:endParaRPr sz="1400"/>
          </a:p>
          <a:p>
            <a:pPr marL="914400" lvl="1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Benchmark tasks experiments: Identifies low-level effects</a:t>
            </a:r>
            <a:endParaRPr sz="1400"/>
          </a:p>
          <a:p>
            <a:pPr marL="914400" lvl="1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Eliminating Benchmark Tasks: Provide </a:t>
            </a:r>
            <a:r>
              <a:rPr lang="en" sz="1400" b="1"/>
              <a:t>richer view</a:t>
            </a:r>
            <a:r>
              <a:rPr lang="en" sz="1400"/>
              <a:t> of the broader insight of visualization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Expects a better results, If both approaches are combined into single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800" b="1" u="sng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u="sng"/>
              <a:t>Future Steps:</a:t>
            </a:r>
            <a:endParaRPr sz="1400" b="1" u="sng"/>
          </a:p>
          <a:p>
            <a:pPr marL="457200" marR="0" lvl="0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Try running the same experiment with each method to see how they differ</a:t>
            </a:r>
            <a:endParaRPr sz="1400"/>
          </a:p>
          <a:p>
            <a:pPr marL="457200" marR="0" lvl="0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Examine and adapt other uncontrolled evaluation methods to better gauge insight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/>
              <a:t>Ultimately determine whether visualizations are achieving their grand purpose</a:t>
            </a:r>
            <a:endParaRPr sz="1500" b="1"/>
          </a:p>
          <a:p>
            <a:pPr marL="0" lvl="0" indent="0" algn="l" rtl="0">
              <a:spcBef>
                <a:spcPts val="800"/>
              </a:spcBef>
              <a:spcAft>
                <a:spcPts val="400"/>
              </a:spcAft>
              <a:buNone/>
            </a:pPr>
            <a:endParaRPr sz="14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450" y="1973975"/>
            <a:ext cx="408900" cy="4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616203" y="1704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603800" y="956325"/>
            <a:ext cx="8143800" cy="345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just" rtl="0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R. Amar, J. Eagan, and J. Stasko, “Low-Level Components of Analytic Activity in Information Visualization,” Proc. IEEE Symp. Information Visualization, IEEE Press, 2005, pp. 111-117</a:t>
            </a:r>
            <a:endParaRPr sz="1600"/>
          </a:p>
          <a:p>
            <a:pPr marL="457200" lvl="0" indent="-330200" algn="just" rtl="0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C. Plaisant, “The Challenge of Information Visualization Evaluation,” Proc. Working Conf. Advanced Visual Interfaces (AVI), ACM Press, 2004, pp. 109-116.</a:t>
            </a:r>
            <a:endParaRPr sz="1600"/>
          </a:p>
          <a:p>
            <a:pPr marL="457200" lvl="0" indent="-330200" algn="just" rtl="0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M. Tory and T. Möller, “Human Factors In Visualization Research,” IEEE Trans. Visualization and Computer Graphics, vol. 10, no. 1, 2004, pp. 72-84</a:t>
            </a:r>
            <a:endParaRPr sz="1600"/>
          </a:p>
          <a:p>
            <a:pPr marL="457200" lvl="0" indent="-330200" algn="just" rtl="0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C. Chen, and Y. Yu, “Empirical Studies of Information Visualization: A Meta-Analysis,” Int’l J.Human–Computer Studies, vol. 53, no. 5, 2000, pp. 851-866</a:t>
            </a:r>
            <a:endParaRPr sz="1600"/>
          </a:p>
          <a:p>
            <a:pPr marL="457200" lvl="0" indent="-330200" algn="just" rtl="0">
              <a:spcBef>
                <a:spcPts val="800"/>
              </a:spcBef>
              <a:spcAft>
                <a:spcPts val="800"/>
              </a:spcAft>
              <a:buSzPts val="1600"/>
              <a:buAutoNum type="arabicPeriod"/>
            </a:pPr>
            <a:r>
              <a:rPr lang="en" sz="1600"/>
              <a:t>P. Saraiya, C. North, and K. Duca, “An Insight-Based Methodology for Evaluating Bioinformatics Visualizations,” IEEE Trans. Visualizations and Computer Graphics, vol. 11, no. 4, 2005, pp. 443-456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5" y="0"/>
            <a:ext cx="8008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FA3"/>
                </a:solidFill>
              </a:rPr>
              <a:t>2</a:t>
            </a:fld>
            <a:endParaRPr sz="900">
              <a:solidFill>
                <a:srgbClr val="888FA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Defining insights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Controlled experiments on benchmark tasks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Eliminating benchmark tasks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40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2005 IEEE Visualization conference had many of the presentations related to evaluating visualizations.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There were also papers related to Boolean usability studies that offered two alternatives: either the users liked the visualization tool in question, or they did not.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spcBef>
                <a:spcPts val="8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There was papers related to  variety of rigorously controlled experiments.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16200" y="96498"/>
            <a:ext cx="7911600" cy="6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" y="967425"/>
            <a:ext cx="5171376" cy="28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150" y="813250"/>
            <a:ext cx="29908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insight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603803" y="1480049"/>
            <a:ext cx="79116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Insight has been commonly stated as the broader purpose of information visualization by many authors.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However, for the most part, the definition of insight remains fairly informal, making success difficult to evaluate.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default and implicit definition is to equate insight with user tasks, such as finding extreme values.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16200" y="92923"/>
            <a:ext cx="7911600" cy="743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insight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3800" y="736625"/>
            <a:ext cx="7911600" cy="4407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essential characteristics of insight are: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38" y="1205175"/>
            <a:ext cx="2428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288" y="1948125"/>
            <a:ext cx="2428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263" y="2691075"/>
            <a:ext cx="2428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9338" y="3434025"/>
            <a:ext cx="2428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3138" y="4176975"/>
            <a:ext cx="24288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visualizations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03800" y="840025"/>
            <a:ext cx="7911600" cy="35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variety of evaluation methods exist: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Controlled experiments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Usability testing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Longitudinal studies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Heuristic evaluation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Cognitive walkthroughs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Visualization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03802" y="1480050"/>
            <a:ext cx="27657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What is a controlled 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experiment?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What is a benchmark 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test?</a:t>
            </a:r>
            <a:endParaRPr sz="18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600" y="1149575"/>
            <a:ext cx="5502426" cy="31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03803" y="273844"/>
            <a:ext cx="79116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457950" y="465904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03800" y="1480050"/>
            <a:ext cx="3968100" cy="29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Predefined Tests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Definitive Completion Times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Definitive and Simple Answers</a:t>
            </a:r>
            <a:endParaRPr sz="18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863</Words>
  <Application>Microsoft Office PowerPoint</Application>
  <PresentationFormat>On-screen Show (16:9)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NTR</vt:lpstr>
      <vt:lpstr>Times New Roman</vt:lpstr>
      <vt:lpstr>Content Slides</vt:lpstr>
      <vt:lpstr>Title Slide 1</vt:lpstr>
      <vt:lpstr>Presented By: Dipkumar Patel Noopa Jagadeesh Prasanth Varma</vt:lpstr>
      <vt:lpstr>Agenda</vt:lpstr>
      <vt:lpstr>Introduction</vt:lpstr>
      <vt:lpstr>Introduction</vt:lpstr>
      <vt:lpstr>Defining insight</vt:lpstr>
      <vt:lpstr>Defining insight</vt:lpstr>
      <vt:lpstr> Evaluating visualizations  </vt:lpstr>
      <vt:lpstr>Evaluation of Visualization</vt:lpstr>
      <vt:lpstr>Characteristics </vt:lpstr>
      <vt:lpstr>Drawbacks of Benchmark Tasks</vt:lpstr>
      <vt:lpstr>Toward insight: more complex benchmark tasks </vt:lpstr>
      <vt:lpstr>Difficulties in Complex benchmark texts</vt:lpstr>
      <vt:lpstr>Toward insight: eliminating benchmark tasks</vt:lpstr>
      <vt:lpstr>Toward insight: eliminating benchmark tasks(contd…)</vt:lpstr>
      <vt:lpstr>Toward insight: eliminating benchmark tasks(contd…)</vt:lpstr>
      <vt:lpstr>Toward insight: eliminating benchmark tasks(contd…)</vt:lpstr>
      <vt:lpstr>Conclusion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Dipkumar Patel Noopa Jagadeesh Prasanth Varma</dc:title>
  <cp:lastModifiedBy>NOOPA JAGADEESH</cp:lastModifiedBy>
  <cp:revision>1</cp:revision>
  <dcterms:modified xsi:type="dcterms:W3CDTF">2020-05-28T20:52:00Z</dcterms:modified>
</cp:coreProperties>
</file>