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Book Antiqua" panose="02040602050305030304" pitchFamily="18" charset="0"/>
      <p:regular r:id="rId13"/>
      <p:bold r:id="rId14"/>
      <p:italic r:id="rId15"/>
      <p:boldItalic r:id="rId16"/>
    </p:embeddedFont>
    <p:embeddedFont>
      <p:font typeface="Bookman Old Style" panose="02050604050505020204" pitchFamily="18"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eNE18M6s9Yw8e1/Rr2xJWUyp/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98659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8460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48704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8773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5694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28864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91466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53384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1_Title and Caption">
  <p:cSld name="1_Title and Caption">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5" name="Google Shape;35;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25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62846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96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0198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05705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937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310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08479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024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9893898"/>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
          <p:cNvSpPr txBox="1">
            <a:spLocks noGrp="1"/>
          </p:cNvSpPr>
          <p:nvPr>
            <p:ph type="ctrTitle"/>
          </p:nvPr>
        </p:nvSpPr>
        <p:spPr>
          <a:xfrm>
            <a:off x="2219417" y="-752311"/>
            <a:ext cx="8424816" cy="435664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7200"/>
              <a:buFont typeface="Book Antiqua"/>
              <a:buNone/>
            </a:pPr>
            <a:r>
              <a:rPr lang="en-US" b="1" dirty="0">
                <a:solidFill>
                  <a:schemeClr val="dk1"/>
                </a:solidFill>
                <a:latin typeface="Book Antiqua"/>
                <a:ea typeface="Book Antiqua"/>
                <a:cs typeface="Book Antiqua"/>
                <a:sym typeface="Book Antiqua"/>
              </a:rPr>
              <a:t>Final projects</a:t>
            </a:r>
            <a:r>
              <a:rPr lang="en-US" b="1" dirty="0">
                <a:latin typeface="Book Antiqua"/>
                <a:ea typeface="Book Antiqua"/>
                <a:cs typeface="Book Antiqua"/>
                <a:sym typeface="Book Antiqua"/>
              </a:rPr>
              <a:t>:</a:t>
            </a:r>
            <a:br>
              <a:rPr lang="en-US" b="1" dirty="0">
                <a:latin typeface="Book Antiqua"/>
                <a:ea typeface="Book Antiqua"/>
                <a:cs typeface="Book Antiqua"/>
                <a:sym typeface="Book Antiqua"/>
              </a:rPr>
            </a:br>
            <a:r>
              <a:rPr lang="en-US" sz="3600" b="1" dirty="0">
                <a:latin typeface="Book Antiqua"/>
                <a:ea typeface="Book Antiqua"/>
                <a:cs typeface="Book Antiqua"/>
                <a:sym typeface="Book Antiqua"/>
              </a:rPr>
              <a:t>Computer Information Technology</a:t>
            </a:r>
            <a:r>
              <a:rPr lang="en-US" sz="3600" dirty="0">
                <a:latin typeface="Book Antiqua"/>
                <a:ea typeface="Book Antiqua"/>
                <a:cs typeface="Book Antiqua"/>
                <a:sym typeface="Book Antiqua"/>
              </a:rPr>
              <a:t> </a:t>
            </a:r>
            <a:br>
              <a:rPr lang="en-US" sz="4400" b="1" dirty="0">
                <a:latin typeface="Book Antiqua"/>
                <a:ea typeface="Book Antiqua"/>
                <a:cs typeface="Book Antiqua"/>
                <a:sym typeface="Book Antiqua"/>
              </a:rPr>
            </a:br>
            <a:r>
              <a:rPr lang="en-US" sz="3600" b="1" dirty="0">
                <a:latin typeface="Book Antiqua"/>
                <a:ea typeface="Book Antiqua"/>
                <a:cs typeface="Book Antiqua"/>
                <a:sym typeface="Book Antiqua"/>
              </a:rPr>
              <a:t>course</a:t>
            </a:r>
            <a:endParaRPr dirty="0"/>
          </a:p>
        </p:txBody>
      </p:sp>
      <p:sp>
        <p:nvSpPr>
          <p:cNvPr id="159" name="Google Shape;159;p1"/>
          <p:cNvSpPr txBox="1">
            <a:spLocks noGrp="1"/>
          </p:cNvSpPr>
          <p:nvPr>
            <p:ph type="subTitle" idx="1"/>
          </p:nvPr>
        </p:nvSpPr>
        <p:spPr>
          <a:xfrm>
            <a:off x="2308194" y="3717421"/>
            <a:ext cx="8962834" cy="20239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b="1" dirty="0">
                <a:latin typeface="Bookman Old Style"/>
                <a:ea typeface="Bookman Old Style"/>
                <a:cs typeface="Bookman Old Style"/>
                <a:sym typeface="Bookman Old Style"/>
              </a:rPr>
              <a:t>A DOCUMENT (CV)</a:t>
            </a:r>
            <a:endParaRPr dirty="0"/>
          </a:p>
          <a:p>
            <a:pPr marL="0" lvl="0" indent="0" algn="l" rtl="0">
              <a:spcBef>
                <a:spcPts val="1000"/>
              </a:spcBef>
              <a:spcAft>
                <a:spcPts val="0"/>
              </a:spcAft>
              <a:buSzPts val="2240"/>
              <a:buNone/>
            </a:pPr>
            <a:r>
              <a:rPr lang="en-US" sz="2800" b="1" dirty="0">
                <a:latin typeface="Bookman Old Style"/>
                <a:ea typeface="Bookman Old Style"/>
                <a:cs typeface="Bookman Old Style"/>
                <a:sym typeface="Bookman Old Style"/>
              </a:rPr>
              <a:t>A SPREADSHEET (ANALYSIS</a:t>
            </a:r>
            <a:r>
              <a:rPr lang="en-US" sz="2800" dirty="0">
                <a:latin typeface="Bookman Old Style"/>
                <a:ea typeface="Bookman Old Style"/>
                <a:cs typeface="Bookman Old Style"/>
                <a:sym typeface="Bookman Old Style"/>
              </a:rPr>
              <a:t>)</a:t>
            </a:r>
            <a:endParaRPr dirty="0"/>
          </a:p>
          <a:p>
            <a:pPr marL="0" lvl="0" indent="0" algn="l" rtl="0">
              <a:spcBef>
                <a:spcPts val="1000"/>
              </a:spcBef>
              <a:spcAft>
                <a:spcPts val="0"/>
              </a:spcAft>
              <a:buSzPts val="2240"/>
              <a:buNone/>
            </a:pPr>
            <a:endParaRPr sz="2800" dirty="0">
              <a:latin typeface="Bookman Old Style"/>
              <a:ea typeface="Bookman Old Style"/>
              <a:cs typeface="Bookman Old Style"/>
              <a:sym typeface="Bookman Old Style"/>
            </a:endParaRPr>
          </a:p>
          <a:p>
            <a:pPr marL="0" lvl="0" indent="0" algn="l" rtl="0">
              <a:spcBef>
                <a:spcPts val="1000"/>
              </a:spcBef>
              <a:spcAft>
                <a:spcPts val="0"/>
              </a:spcAft>
              <a:buSzPts val="16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400" advTm="3158">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ctrTitle"/>
          </p:nvPr>
        </p:nvSpPr>
        <p:spPr>
          <a:xfrm>
            <a:off x="850967" y="-302492"/>
            <a:ext cx="9981434" cy="252721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5400"/>
              <a:buFont typeface="Century Gothic"/>
              <a:buNone/>
            </a:pPr>
            <a:r>
              <a:rPr lang="en-US" sz="5400" b="1" dirty="0">
                <a:solidFill>
                  <a:schemeClr val="dk1"/>
                </a:solidFill>
              </a:rPr>
              <a:t>Presented by</a:t>
            </a:r>
            <a:r>
              <a:rPr lang="en-US" sz="5400" dirty="0"/>
              <a:t>:</a:t>
            </a:r>
            <a:endParaRPr dirty="0"/>
          </a:p>
        </p:txBody>
      </p:sp>
      <p:sp>
        <p:nvSpPr>
          <p:cNvPr id="221" name="Google Shape;221;p10"/>
          <p:cNvSpPr txBox="1">
            <a:spLocks noGrp="1"/>
          </p:cNvSpPr>
          <p:nvPr>
            <p:ph type="subTitle" idx="1"/>
          </p:nvPr>
        </p:nvSpPr>
        <p:spPr>
          <a:xfrm>
            <a:off x="-75413" y="2648932"/>
            <a:ext cx="12267414" cy="309199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240"/>
              <a:buNone/>
            </a:pPr>
            <a:r>
              <a:rPr lang="en-US" sz="2800" b="1" i="1" dirty="0">
                <a:solidFill>
                  <a:srgbClr val="764674"/>
                </a:solidFill>
                <a:latin typeface="Constantia"/>
                <a:ea typeface="Constantia"/>
                <a:cs typeface="Constantia"/>
                <a:sym typeface="Constantia"/>
              </a:rPr>
              <a:t>                                                            </a:t>
            </a:r>
            <a:endParaRPr dirty="0"/>
          </a:p>
          <a:p>
            <a:pPr marL="0" lvl="0" indent="0" algn="ctr" rtl="0">
              <a:spcBef>
                <a:spcPts val="1000"/>
              </a:spcBef>
              <a:spcAft>
                <a:spcPts val="0"/>
              </a:spcAft>
              <a:buSzPts val="2240"/>
              <a:buNone/>
            </a:pPr>
            <a:r>
              <a:rPr lang="en-US" sz="2800" b="1" i="1" dirty="0">
                <a:solidFill>
                  <a:srgbClr val="7030A0"/>
                </a:solidFill>
                <a:latin typeface="Constantia"/>
                <a:ea typeface="Constantia"/>
                <a:cs typeface="Constantia"/>
                <a:sym typeface="Constantia"/>
              </a:rPr>
              <a:t>  CIT STUDENT</a:t>
            </a:r>
            <a:r>
              <a:rPr lang="en-US" sz="2800" b="1" i="1" dirty="0">
                <a:solidFill>
                  <a:srgbClr val="764674"/>
                </a:solidFill>
                <a:latin typeface="Constantia"/>
                <a:ea typeface="Constantia"/>
                <a:cs typeface="Constantia"/>
                <a:sym typeface="Constantia"/>
              </a:rPr>
              <a:t>.</a:t>
            </a:r>
            <a:endParaRPr dirty="0"/>
          </a:p>
          <a:p>
            <a:pPr marL="0" lvl="0" indent="0" algn="ctr" rtl="0">
              <a:spcBef>
                <a:spcPts val="1000"/>
              </a:spcBef>
              <a:spcAft>
                <a:spcPts val="0"/>
              </a:spcAft>
              <a:buSzPts val="1600"/>
              <a:buNone/>
            </a:pPr>
            <a:r>
              <a:rPr lang="en-US" sz="4000" b="1" dirty="0">
                <a:solidFill>
                  <a:srgbClr val="7030A0"/>
                </a:solidFill>
              </a:rPr>
              <a:t>MARIA ZAFAR</a:t>
            </a:r>
            <a:endParaRPr sz="4000" b="1"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slow" p14:dur="3900" advTm="639">
        <p14:glitter pattern="hexago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20"/>
                                        </p:tgtEl>
                                      </p:cBhvr>
                                    </p:animEffect>
                                    <p:set>
                                      <p:cBhvr>
                                        <p:cTn id="7" dur="1" fill="hold">
                                          <p:stCondLst>
                                            <p:cond delay="2000"/>
                                          </p:stCondLst>
                                        </p:cTn>
                                        <p:tgtEl>
                                          <p:spTgt spid="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txBox="1">
            <a:spLocks noGrp="1"/>
          </p:cNvSpPr>
          <p:nvPr>
            <p:ph type="title"/>
          </p:nvPr>
        </p:nvSpPr>
        <p:spPr>
          <a:xfrm>
            <a:off x="1279896" y="599641"/>
            <a:ext cx="8761413" cy="70696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Font typeface="Century Gothic"/>
              <a:buNone/>
            </a:pPr>
            <a:r>
              <a:rPr lang="en-US" sz="5400" b="1">
                <a:solidFill>
                  <a:schemeClr val="dk1"/>
                </a:solidFill>
              </a:rPr>
              <a:t>A Sample Resume</a:t>
            </a:r>
            <a:endParaRPr/>
          </a:p>
        </p:txBody>
      </p:sp>
      <p:sp>
        <p:nvSpPr>
          <p:cNvPr id="165" name="Google Shape;165;p2"/>
          <p:cNvSpPr txBox="1"/>
          <p:nvPr/>
        </p:nvSpPr>
        <p:spPr>
          <a:xfrm>
            <a:off x="364620" y="1651062"/>
            <a:ext cx="7439488" cy="9601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lt1"/>
              </a:buClr>
              <a:buSzPts val="2000"/>
              <a:buFont typeface="Century Gothic"/>
              <a:buNone/>
            </a:pPr>
            <a:r>
              <a:rPr lang="en-US" sz="2000" b="0" i="1" u="none" strike="noStrike" cap="none">
                <a:solidFill>
                  <a:schemeClr val="lt1"/>
                </a:solidFill>
                <a:latin typeface="Century Gothic"/>
                <a:ea typeface="Century Gothic"/>
                <a:cs typeface="Century Gothic"/>
                <a:sym typeface="Century Gothic"/>
              </a:rPr>
              <a:t>My Resume consist of five sections which include my academic and professional details .</a:t>
            </a:r>
            <a:endParaRPr/>
          </a:p>
        </p:txBody>
      </p:sp>
      <p:pic>
        <p:nvPicPr>
          <p:cNvPr id="3" name="Picture 2">
            <a:extLst>
              <a:ext uri="{FF2B5EF4-FFF2-40B4-BE49-F238E27FC236}">
                <a16:creationId xmlns:a16="http://schemas.microsoft.com/office/drawing/2014/main" id="{380899E3-D7BE-7DD4-FCA4-DB3B944C8759}"/>
              </a:ext>
            </a:extLst>
          </p:cNvPr>
          <p:cNvPicPr>
            <a:picLocks noChangeAspect="1"/>
          </p:cNvPicPr>
          <p:nvPr/>
        </p:nvPicPr>
        <p:blipFill>
          <a:blip r:embed="rId3"/>
          <a:stretch>
            <a:fillRect/>
          </a:stretch>
        </p:blipFill>
        <p:spPr>
          <a:xfrm>
            <a:off x="7804107" y="1555422"/>
            <a:ext cx="4139653" cy="4609707"/>
          </a:xfrm>
          <a:prstGeom prst="rect">
            <a:avLst/>
          </a:prstGeom>
        </p:spPr>
      </p:pic>
    </p:spTree>
  </p:cSld>
  <p:clrMapOvr>
    <a:masterClrMapping/>
  </p:clrMapOvr>
  <p:transition spd="slow" advTm="1129">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1945041" y="532660"/>
            <a:ext cx="10831720" cy="193592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5400"/>
              <a:buFont typeface="Century Gothic"/>
              <a:buNone/>
            </a:pPr>
            <a:r>
              <a:rPr lang="en-US" sz="5400" b="1">
                <a:solidFill>
                  <a:schemeClr val="dk1"/>
                </a:solidFill>
              </a:rPr>
              <a:t>A spreadsheet analysis </a:t>
            </a:r>
            <a:endParaRPr/>
          </a:p>
        </p:txBody>
      </p:sp>
      <p:pic>
        <p:nvPicPr>
          <p:cNvPr id="172" name="Google Shape;172;p3"/>
          <p:cNvPicPr preferRelativeResize="0"/>
          <p:nvPr/>
        </p:nvPicPr>
        <p:blipFill rotWithShape="1">
          <a:blip r:embed="rId3">
            <a:alphaModFix/>
          </a:blip>
          <a:srcRect t="12958" r="26401" b="8889"/>
          <a:stretch/>
        </p:blipFill>
        <p:spPr>
          <a:xfrm>
            <a:off x="6090675" y="1661141"/>
            <a:ext cx="5919486" cy="3535717"/>
          </a:xfrm>
          <a:prstGeom prst="rect">
            <a:avLst/>
          </a:prstGeom>
          <a:noFill/>
          <a:ln>
            <a:noFill/>
          </a:ln>
        </p:spPr>
      </p:pic>
      <p:sp>
        <p:nvSpPr>
          <p:cNvPr id="173" name="Google Shape;173;p3"/>
          <p:cNvSpPr txBox="1"/>
          <p:nvPr/>
        </p:nvSpPr>
        <p:spPr>
          <a:xfrm>
            <a:off x="181839" y="1716987"/>
            <a:ext cx="5919486" cy="41960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lt1"/>
              </a:buClr>
              <a:buSzPts val="1800"/>
              <a:buFont typeface="Arial"/>
              <a:buNone/>
            </a:pPr>
            <a:r>
              <a:rPr lang="en-US" sz="1800" b="1" i="1" u="none" strike="noStrike" cap="none">
                <a:solidFill>
                  <a:schemeClr val="lt1"/>
                </a:solidFill>
                <a:latin typeface="Arial"/>
                <a:ea typeface="Arial"/>
                <a:cs typeface="Arial"/>
                <a:sym typeface="Arial"/>
              </a:rPr>
              <a:t>Microsoft Excel</a:t>
            </a:r>
            <a:r>
              <a:rPr lang="en-US" sz="1800" b="0" i="1" u="none" strike="noStrike" cap="none">
                <a:solidFill>
                  <a:schemeClr val="lt1"/>
                </a:solidFill>
                <a:latin typeface="Arial"/>
                <a:ea typeface="Arial"/>
                <a:cs typeface="Arial"/>
                <a:sym typeface="Arial"/>
              </a:rPr>
              <a:t> is a powerful spreadsheet application developed by Microsoft that allows users to store, organize, and analyze data efficiently. It is widely used for data entry, financial analysis, budgeting, reporting, and much more. Excel is popular in businesses, schools, and personal use due to its flexibility and wide range of functions and features. One of Excel’s most powerful capabilities is the use of </a:t>
            </a:r>
            <a:r>
              <a:rPr lang="en-US" sz="1800" b="1" i="1" u="none" strike="noStrike" cap="none">
                <a:solidFill>
                  <a:schemeClr val="lt1"/>
                </a:solidFill>
                <a:latin typeface="Arial"/>
                <a:ea typeface="Arial"/>
                <a:cs typeface="Arial"/>
                <a:sym typeface="Arial"/>
              </a:rPr>
              <a:t>formulas and functions</a:t>
            </a:r>
            <a:r>
              <a:rPr lang="en-US" sz="1800" b="0" i="1" u="none" strike="noStrike" cap="none">
                <a:solidFill>
                  <a:schemeClr val="lt1"/>
                </a:solidFill>
                <a:latin typeface="Arial"/>
                <a:ea typeface="Arial"/>
                <a:cs typeface="Arial"/>
                <a:sym typeface="Arial"/>
              </a:rPr>
              <a:t>, which allow users to perform automatic calculations and complex 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3246120" y="1115567"/>
            <a:ext cx="13965935" cy="121615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5400"/>
              <a:buFont typeface="Century Gothic"/>
              <a:buNone/>
            </a:pPr>
            <a:r>
              <a:rPr lang="en-US" sz="5400" b="1">
                <a:solidFill>
                  <a:schemeClr val="dk1"/>
                </a:solidFill>
              </a:rPr>
              <a:t>Data validation </a:t>
            </a:r>
            <a:endParaRPr/>
          </a:p>
        </p:txBody>
      </p:sp>
      <p:sp>
        <p:nvSpPr>
          <p:cNvPr id="179" name="Google Shape;179;p4"/>
          <p:cNvSpPr txBox="1">
            <a:spLocks noGrp="1"/>
          </p:cNvSpPr>
          <p:nvPr>
            <p:ph type="body" idx="1"/>
          </p:nvPr>
        </p:nvSpPr>
        <p:spPr>
          <a:xfrm>
            <a:off x="333375" y="2097977"/>
            <a:ext cx="5762625" cy="460057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560"/>
              <a:buNone/>
            </a:pPr>
            <a:endParaRPr sz="3200" b="1" u="sng"/>
          </a:p>
          <a:p>
            <a:pPr marL="0" lvl="0" indent="0" algn="l" rtl="0">
              <a:spcBef>
                <a:spcPts val="1000"/>
              </a:spcBef>
              <a:spcAft>
                <a:spcPts val="0"/>
              </a:spcAft>
              <a:buSzPts val="2240"/>
              <a:buNone/>
            </a:pPr>
            <a:r>
              <a:rPr lang="en-US" sz="2800" i="1" u="sng"/>
              <a:t>Here I have a data validation  and restricted to only enter a number between 1 to 10 and when  he enter a number  he gets an error. </a:t>
            </a:r>
            <a:endParaRPr/>
          </a:p>
        </p:txBody>
      </p:sp>
      <p:pic>
        <p:nvPicPr>
          <p:cNvPr id="180" name="Google Shape;180;p4"/>
          <p:cNvPicPr preferRelativeResize="0"/>
          <p:nvPr/>
        </p:nvPicPr>
        <p:blipFill rotWithShape="1">
          <a:blip r:embed="rId3">
            <a:alphaModFix/>
          </a:blip>
          <a:srcRect/>
          <a:stretch/>
        </p:blipFill>
        <p:spPr>
          <a:xfrm>
            <a:off x="6591300" y="2596676"/>
            <a:ext cx="11840443" cy="5375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ctrTitle"/>
          </p:nvPr>
        </p:nvSpPr>
        <p:spPr>
          <a:xfrm>
            <a:off x="1434298" y="-1826004"/>
            <a:ext cx="10301456" cy="350996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5400"/>
              <a:buFont typeface="Century Gothic"/>
              <a:buNone/>
            </a:pPr>
            <a:r>
              <a:rPr lang="en-US" sz="5400" b="1">
                <a:solidFill>
                  <a:schemeClr val="dk1"/>
                </a:solidFill>
              </a:rPr>
              <a:t>VLOOKUP IN EXCEL</a:t>
            </a:r>
            <a:endParaRPr b="1">
              <a:solidFill>
                <a:schemeClr val="dk1"/>
              </a:solidFill>
            </a:endParaRPr>
          </a:p>
        </p:txBody>
      </p:sp>
      <p:sp>
        <p:nvSpPr>
          <p:cNvPr id="186" name="Google Shape;186;p5"/>
          <p:cNvSpPr txBox="1">
            <a:spLocks noGrp="1"/>
          </p:cNvSpPr>
          <p:nvPr>
            <p:ph type="subTitle" idx="1"/>
          </p:nvPr>
        </p:nvSpPr>
        <p:spPr>
          <a:xfrm>
            <a:off x="331218" y="1997029"/>
            <a:ext cx="9001462" cy="16557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i="1"/>
              <a:t>VLOOKUP  IN EXCEL IS USED TO LOOKUP A CERTAIN </a:t>
            </a:r>
            <a:endParaRPr/>
          </a:p>
          <a:p>
            <a:pPr marL="0" lvl="0" indent="0" algn="l" rtl="0">
              <a:spcBef>
                <a:spcPts val="1000"/>
              </a:spcBef>
              <a:spcAft>
                <a:spcPts val="0"/>
              </a:spcAft>
              <a:buSzPts val="1600"/>
              <a:buNone/>
            </a:pPr>
            <a:r>
              <a:rPr lang="en-US" i="1"/>
              <a:t>VALUE IN ANY COLUMN</a:t>
            </a:r>
            <a:endParaRPr/>
          </a:p>
          <a:p>
            <a:pPr marL="0" lvl="0" indent="0" algn="l" rtl="0">
              <a:spcBef>
                <a:spcPts val="1000"/>
              </a:spcBef>
              <a:spcAft>
                <a:spcPts val="0"/>
              </a:spcAft>
              <a:buSzPts val="1600"/>
              <a:buNone/>
            </a:pPr>
            <a:endParaRPr/>
          </a:p>
        </p:txBody>
      </p:sp>
      <p:pic>
        <p:nvPicPr>
          <p:cNvPr id="187" name="Google Shape;187;p5"/>
          <p:cNvPicPr preferRelativeResize="0"/>
          <p:nvPr/>
        </p:nvPicPr>
        <p:blipFill rotWithShape="1">
          <a:blip r:embed="rId3">
            <a:alphaModFix/>
          </a:blip>
          <a:srcRect/>
          <a:stretch/>
        </p:blipFill>
        <p:spPr>
          <a:xfrm>
            <a:off x="8058150" y="1754981"/>
            <a:ext cx="3943350" cy="33393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ctrTitle"/>
          </p:nvPr>
        </p:nvSpPr>
        <p:spPr>
          <a:xfrm>
            <a:off x="95251" y="123825"/>
            <a:ext cx="10782300" cy="18478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5400"/>
              <a:buFont typeface="Century Gothic"/>
              <a:buNone/>
            </a:pPr>
            <a:r>
              <a:rPr lang="en-US" sz="5400" b="1">
                <a:solidFill>
                  <a:schemeClr val="dk1"/>
                </a:solidFill>
              </a:rPr>
              <a:t>Sum in excel</a:t>
            </a:r>
            <a:endParaRPr/>
          </a:p>
        </p:txBody>
      </p:sp>
      <p:sp>
        <p:nvSpPr>
          <p:cNvPr id="193" name="Google Shape;193;p6"/>
          <p:cNvSpPr txBox="1">
            <a:spLocks noGrp="1"/>
          </p:cNvSpPr>
          <p:nvPr>
            <p:ph type="subTitle" idx="1"/>
          </p:nvPr>
        </p:nvSpPr>
        <p:spPr>
          <a:xfrm>
            <a:off x="28575" y="2464355"/>
            <a:ext cx="12134849" cy="41433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t>          </a:t>
            </a:r>
            <a:endParaRPr/>
          </a:p>
          <a:p>
            <a:pPr marL="0" lvl="0" indent="0" algn="l" rtl="0">
              <a:spcBef>
                <a:spcPts val="1000"/>
              </a:spcBef>
              <a:spcAft>
                <a:spcPts val="0"/>
              </a:spcAft>
              <a:buSzPts val="1600"/>
              <a:buNone/>
            </a:pPr>
            <a:r>
              <a:rPr lang="en-US" i="1"/>
              <a:t>       SUM IS ADD THE NUMBERS </a:t>
            </a:r>
            <a:endParaRPr/>
          </a:p>
        </p:txBody>
      </p:sp>
      <p:pic>
        <p:nvPicPr>
          <p:cNvPr id="194" name="Google Shape;194;p6"/>
          <p:cNvPicPr preferRelativeResize="0"/>
          <p:nvPr/>
        </p:nvPicPr>
        <p:blipFill rotWithShape="1">
          <a:blip r:embed="rId3">
            <a:alphaModFix/>
          </a:blip>
          <a:srcRect/>
          <a:stretch/>
        </p:blipFill>
        <p:spPr>
          <a:xfrm>
            <a:off x="5676899" y="2224088"/>
            <a:ext cx="6076950" cy="414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0" y="1"/>
            <a:ext cx="11706225" cy="1384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5400"/>
              <a:buFont typeface="Century Gothic"/>
              <a:buNone/>
            </a:pPr>
            <a:r>
              <a:rPr lang="en-US" sz="5400" b="1">
                <a:solidFill>
                  <a:schemeClr val="dk1"/>
                </a:solidFill>
              </a:rPr>
              <a:t>Pivot table in excel </a:t>
            </a:r>
            <a:endParaRPr/>
          </a:p>
        </p:txBody>
      </p:sp>
      <p:sp>
        <p:nvSpPr>
          <p:cNvPr id="200" name="Google Shape;200;p7"/>
          <p:cNvSpPr txBox="1">
            <a:spLocks noGrp="1"/>
          </p:cNvSpPr>
          <p:nvPr>
            <p:ph type="body" idx="1"/>
          </p:nvPr>
        </p:nvSpPr>
        <p:spPr>
          <a:xfrm>
            <a:off x="1" y="2000250"/>
            <a:ext cx="12192000" cy="49720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t>    </a:t>
            </a:r>
            <a:endParaRPr/>
          </a:p>
          <a:p>
            <a:pPr marL="0" lvl="0" indent="0" algn="l" rtl="0">
              <a:spcBef>
                <a:spcPts val="1000"/>
              </a:spcBef>
              <a:spcAft>
                <a:spcPts val="0"/>
              </a:spcAft>
              <a:buSzPts val="1600"/>
              <a:buNone/>
            </a:pPr>
            <a:r>
              <a:rPr lang="en-US" i="1"/>
              <a:t>        I HAVE CREATED A PIVOT TABLE IN EXCEL TO SORT </a:t>
            </a:r>
            <a:endParaRPr/>
          </a:p>
          <a:p>
            <a:pPr marL="0" lvl="0" indent="0" algn="l" rtl="0">
              <a:spcBef>
                <a:spcPts val="1000"/>
              </a:spcBef>
              <a:spcAft>
                <a:spcPts val="0"/>
              </a:spcAft>
              <a:buSzPts val="1600"/>
              <a:buNone/>
            </a:pPr>
            <a:r>
              <a:rPr lang="en-US" i="1"/>
              <a:t>        AND FILTER  MY DATA </a:t>
            </a:r>
            <a:endParaRPr/>
          </a:p>
        </p:txBody>
      </p:sp>
      <p:pic>
        <p:nvPicPr>
          <p:cNvPr id="201" name="Google Shape;201;p7"/>
          <p:cNvPicPr preferRelativeResize="0"/>
          <p:nvPr/>
        </p:nvPicPr>
        <p:blipFill rotWithShape="1">
          <a:blip r:embed="rId3">
            <a:alphaModFix/>
          </a:blip>
          <a:srcRect/>
          <a:stretch/>
        </p:blipFill>
        <p:spPr>
          <a:xfrm>
            <a:off x="7595934" y="2124353"/>
            <a:ext cx="4224591" cy="3419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ctrTitle"/>
          </p:nvPr>
        </p:nvSpPr>
        <p:spPr>
          <a:xfrm>
            <a:off x="736847" y="180973"/>
            <a:ext cx="10879214" cy="1724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5400"/>
              <a:buFont typeface="Century Gothic"/>
              <a:buNone/>
            </a:pPr>
            <a:r>
              <a:rPr lang="en-US" sz="5400" b="1">
                <a:solidFill>
                  <a:schemeClr val="dk1"/>
                </a:solidFill>
              </a:rPr>
              <a:t>If statement in excel </a:t>
            </a:r>
            <a:endParaRPr/>
          </a:p>
        </p:txBody>
      </p:sp>
      <p:sp>
        <p:nvSpPr>
          <p:cNvPr id="207" name="Google Shape;207;p8"/>
          <p:cNvSpPr txBox="1">
            <a:spLocks noGrp="1"/>
          </p:cNvSpPr>
          <p:nvPr>
            <p:ph type="subTitle" idx="1"/>
          </p:nvPr>
        </p:nvSpPr>
        <p:spPr>
          <a:xfrm>
            <a:off x="85724" y="1905000"/>
            <a:ext cx="11972925" cy="48863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a:p>
          <a:p>
            <a:pPr marL="0" lvl="0" indent="0" algn="l" rtl="0">
              <a:spcBef>
                <a:spcPts val="1000"/>
              </a:spcBef>
              <a:spcAft>
                <a:spcPts val="0"/>
              </a:spcAft>
              <a:buSzPts val="1600"/>
              <a:buNone/>
            </a:pPr>
            <a:r>
              <a:rPr lang="en-US"/>
              <a:t>     USE IF FUNCTION IN EXCEL TO TEST CONDITIONS</a:t>
            </a:r>
            <a:endParaRPr/>
          </a:p>
          <a:p>
            <a:pPr marL="0" lvl="0" indent="0" algn="l" rtl="0">
              <a:spcBef>
                <a:spcPts val="1000"/>
              </a:spcBef>
              <a:spcAft>
                <a:spcPts val="0"/>
              </a:spcAft>
              <a:buSzPts val="1600"/>
              <a:buNone/>
            </a:pPr>
            <a:r>
              <a:rPr lang="en-US"/>
              <a:t>     AND RETURN DIFFERENT VALUES BASED ON TRUE </a:t>
            </a:r>
            <a:endParaRPr/>
          </a:p>
          <a:p>
            <a:pPr marL="0" lvl="0" indent="0" algn="l" rtl="0">
              <a:spcBef>
                <a:spcPts val="1000"/>
              </a:spcBef>
              <a:spcAft>
                <a:spcPts val="0"/>
              </a:spcAft>
              <a:buSzPts val="1600"/>
              <a:buNone/>
            </a:pPr>
            <a:r>
              <a:rPr lang="en-US"/>
              <a:t>     OR FALSE RESULTS </a:t>
            </a:r>
            <a:endParaRPr/>
          </a:p>
        </p:txBody>
      </p:sp>
      <p:pic>
        <p:nvPicPr>
          <p:cNvPr id="208" name="Google Shape;208;p8"/>
          <p:cNvPicPr preferRelativeResize="0"/>
          <p:nvPr/>
        </p:nvPicPr>
        <p:blipFill rotWithShape="1">
          <a:blip r:embed="rId3">
            <a:alphaModFix/>
          </a:blip>
          <a:srcRect/>
          <a:stretch/>
        </p:blipFill>
        <p:spPr>
          <a:xfrm>
            <a:off x="6953250" y="2081492"/>
            <a:ext cx="4972050" cy="45333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ctrTitle"/>
          </p:nvPr>
        </p:nvSpPr>
        <p:spPr>
          <a:xfrm>
            <a:off x="896645" y="-195309"/>
            <a:ext cx="12192000" cy="26098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5400"/>
              <a:buFont typeface="Century Gothic"/>
              <a:buNone/>
            </a:pPr>
            <a:r>
              <a:rPr lang="en-US" sz="5400" b="1">
                <a:solidFill>
                  <a:schemeClr val="dk1"/>
                </a:solidFill>
              </a:rPr>
              <a:t>Conditional formatting in excel </a:t>
            </a:r>
            <a:endParaRPr/>
          </a:p>
        </p:txBody>
      </p:sp>
      <p:sp>
        <p:nvSpPr>
          <p:cNvPr id="214" name="Google Shape;214;p9"/>
          <p:cNvSpPr txBox="1">
            <a:spLocks noGrp="1"/>
          </p:cNvSpPr>
          <p:nvPr>
            <p:ph type="subTitle" idx="1"/>
          </p:nvPr>
        </p:nvSpPr>
        <p:spPr>
          <a:xfrm>
            <a:off x="109368" y="2647949"/>
            <a:ext cx="12082631" cy="42767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a:p>
          <a:p>
            <a:pPr marL="0" lvl="0" indent="0" algn="l" rtl="0">
              <a:spcBef>
                <a:spcPts val="1000"/>
              </a:spcBef>
              <a:spcAft>
                <a:spcPts val="0"/>
              </a:spcAft>
              <a:buSzPts val="1600"/>
              <a:buNone/>
            </a:pPr>
            <a:r>
              <a:rPr lang="en-US" i="1"/>
              <a:t>    USE CONDITIONAL FORMATTING IN EXCEL TO</a:t>
            </a:r>
            <a:endParaRPr/>
          </a:p>
          <a:p>
            <a:pPr marL="0" lvl="0" indent="0" algn="l" rtl="0">
              <a:spcBef>
                <a:spcPts val="1000"/>
              </a:spcBef>
              <a:spcAft>
                <a:spcPts val="0"/>
              </a:spcAft>
              <a:buSzPts val="1600"/>
              <a:buNone/>
            </a:pPr>
            <a:r>
              <a:rPr lang="en-US" i="1"/>
              <a:t>     HIGHLIGHTS THE CELLS BASED ON SPECIFIC </a:t>
            </a:r>
            <a:endParaRPr/>
          </a:p>
          <a:p>
            <a:pPr marL="0" lvl="0" indent="0" algn="l" rtl="0">
              <a:spcBef>
                <a:spcPts val="1000"/>
              </a:spcBef>
              <a:spcAft>
                <a:spcPts val="0"/>
              </a:spcAft>
              <a:buSzPts val="1600"/>
              <a:buNone/>
            </a:pPr>
            <a:r>
              <a:rPr lang="en-US" i="1"/>
              <a:t>     CONDITIONS SUCH AS VALUES,  FORMULAS, </a:t>
            </a:r>
            <a:endParaRPr/>
          </a:p>
          <a:p>
            <a:pPr marL="0" lvl="0" indent="0" algn="l" rtl="0">
              <a:spcBef>
                <a:spcPts val="1000"/>
              </a:spcBef>
              <a:spcAft>
                <a:spcPts val="0"/>
              </a:spcAft>
              <a:buSzPts val="1600"/>
              <a:buNone/>
            </a:pPr>
            <a:r>
              <a:rPr lang="en-US" i="1"/>
              <a:t>     OR FORMATTING </a:t>
            </a:r>
            <a:endParaRPr/>
          </a:p>
        </p:txBody>
      </p:sp>
      <p:pic>
        <p:nvPicPr>
          <p:cNvPr id="215" name="Google Shape;215;p9"/>
          <p:cNvPicPr preferRelativeResize="0"/>
          <p:nvPr/>
        </p:nvPicPr>
        <p:blipFill rotWithShape="1">
          <a:blip r:embed="rId3">
            <a:alphaModFix/>
          </a:blip>
          <a:srcRect/>
          <a:stretch/>
        </p:blipFill>
        <p:spPr>
          <a:xfrm>
            <a:off x="6096000" y="2647949"/>
            <a:ext cx="5988554" cy="2895602"/>
          </a:xfrm>
          <a:prstGeom prst="rect">
            <a:avLst/>
          </a:prstGeom>
          <a:noFill/>
          <a:ln>
            <a:noFill/>
          </a:ln>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TotalTime>
  <Words>272</Words>
  <Application>Microsoft Office PowerPoint</Application>
  <PresentationFormat>Widescreen</PresentationFormat>
  <Paragraphs>36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Book Antiqua</vt:lpstr>
      <vt:lpstr>Century Gothic</vt:lpstr>
      <vt:lpstr>Bookman Old Style</vt:lpstr>
      <vt:lpstr>Constantia</vt:lpstr>
      <vt:lpstr>Arial</vt:lpstr>
      <vt:lpstr>Wingdings 3</vt:lpstr>
      <vt:lpstr>Slice</vt:lpstr>
      <vt:lpstr>Final projects: Computer Information Technology  course</vt:lpstr>
      <vt:lpstr>A Sample Resume</vt:lpstr>
      <vt:lpstr>A spreadsheet analysis </vt:lpstr>
      <vt:lpstr>Data validation </vt:lpstr>
      <vt:lpstr>VLOOKUP IN EXCEL</vt:lpstr>
      <vt:lpstr>Sum in excel</vt:lpstr>
      <vt:lpstr>Pivot table in excel </vt:lpstr>
      <vt:lpstr>If statement in excel </vt:lpstr>
      <vt:lpstr>Conditional formatting in excel </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BAQ1</dc:creator>
  <cp:lastModifiedBy>BAQ1</cp:lastModifiedBy>
  <cp:revision>1</cp:revision>
  <dcterms:created xsi:type="dcterms:W3CDTF">2025-09-14T08:59:26Z</dcterms:created>
  <dcterms:modified xsi:type="dcterms:W3CDTF">2025-09-21T11:53:04Z</dcterms:modified>
</cp:coreProperties>
</file>