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6" r:id="rId1"/>
  </p:sldMasterIdLst>
  <p:notesMasterIdLst>
    <p:notesMasterId r:id="rId12"/>
  </p:notesMasterIdLst>
  <p:sldIdLst>
    <p:sldId id="256" r:id="rId2"/>
    <p:sldId id="257" r:id="rId3"/>
    <p:sldId id="258" r:id="rId4"/>
    <p:sldId id="261" r:id="rId5"/>
    <p:sldId id="262" r:id="rId6"/>
    <p:sldId id="263" r:id="rId7"/>
    <p:sldId id="264" r:id="rId8"/>
    <p:sldId id="265" r:id="rId9"/>
    <p:sldId id="266"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12" autoAdjust="0"/>
    <p:restoredTop sz="94660"/>
  </p:normalViewPr>
  <p:slideViewPr>
    <p:cSldViewPr snapToGrid="0">
      <p:cViewPr varScale="1">
        <p:scale>
          <a:sx n="108" d="100"/>
          <a:sy n="108" d="100"/>
        </p:scale>
        <p:origin x="354"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E17B7-307D-4FB4-A032-99F60C4AE907}" type="datetimeFigureOut">
              <a:rPr lang="en-US" smtClean="0"/>
              <a:t>9/20/2025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BCB34-B505-442E-A4E8-BD282FC473E2}" type="slidenum">
              <a:rPr lang="en-US" smtClean="0"/>
              <a:t>‹#›</a:t>
            </a:fld>
            <a:endParaRPr lang="en-US"/>
          </a:p>
        </p:txBody>
      </p:sp>
    </p:spTree>
    <p:extLst>
      <p:ext uri="{BB962C8B-B14F-4D97-AF65-F5344CB8AC3E}">
        <p14:creationId xmlns:p14="http://schemas.microsoft.com/office/powerpoint/2010/main" val="4181599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4BCB34-B505-442E-A4E8-BD282FC473E2}" type="slidenum">
              <a:rPr lang="en-US" smtClean="0"/>
              <a:t>1</a:t>
            </a:fld>
            <a:endParaRPr lang="en-US"/>
          </a:p>
        </p:txBody>
      </p:sp>
    </p:spTree>
    <p:extLst>
      <p:ext uri="{BB962C8B-B14F-4D97-AF65-F5344CB8AC3E}">
        <p14:creationId xmlns:p14="http://schemas.microsoft.com/office/powerpoint/2010/main" val="251899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1DBF4F-0D7D-4E8C-9602-D50EB88E4DE4}"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391455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1DBF4F-0D7D-4E8C-9602-D50EB88E4DE4}"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823826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1DBF4F-0D7D-4E8C-9602-D50EB88E4DE4}"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3828209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1DBF4F-0D7D-4E8C-9602-D50EB88E4DE4}"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8732-7870-4617-AA26-DC9FDC650C9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3340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DBF4F-0D7D-4E8C-9602-D50EB88E4DE4}"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916058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1DBF4F-0D7D-4E8C-9602-D50EB88E4DE4}" type="datetimeFigureOut">
              <a:rPr lang="en-US" smtClean="0"/>
              <a:t>9/20/2025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2837602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1DBF4F-0D7D-4E8C-9602-D50EB88E4DE4}" type="datetimeFigureOut">
              <a:rPr lang="en-US" smtClean="0"/>
              <a:t>9/20/2025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2576203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DBF4F-0D7D-4E8C-9602-D50EB88E4DE4}"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527740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DBF4F-0D7D-4E8C-9602-D50EB88E4DE4}"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1565201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1DBF4F-0D7D-4E8C-9602-D50EB88E4DE4}"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1370911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C1DBF4F-0D7D-4E8C-9602-D50EB88E4DE4}"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24448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DBF4F-0D7D-4E8C-9602-D50EB88E4DE4}"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981953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1DBF4F-0D7D-4E8C-9602-D50EB88E4DE4}"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206895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1DBF4F-0D7D-4E8C-9602-D50EB88E4DE4}" type="datetimeFigureOut">
              <a:rPr lang="en-US" smtClean="0"/>
              <a:t>9/20/2025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261531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C1DBF4F-0D7D-4E8C-9602-D50EB88E4DE4}" type="datetimeFigureOut">
              <a:rPr lang="en-US" smtClean="0"/>
              <a:t>9/20/2025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3008872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1DBF4F-0D7D-4E8C-9602-D50EB88E4DE4}" type="datetimeFigureOut">
              <a:rPr lang="en-US" smtClean="0"/>
              <a:t>9/20/2025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23290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C1DBF4F-0D7D-4E8C-9602-D50EB88E4DE4}" type="datetimeFigureOut">
              <a:rPr lang="en-US" smtClean="0"/>
              <a:t>9/20/2025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2644586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1DBF4F-0D7D-4E8C-9602-D50EB88E4DE4}"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2243182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C1DBF4F-0D7D-4E8C-9602-D50EB88E4DE4}" type="datetimeFigureOut">
              <a:rPr lang="en-US" smtClean="0"/>
              <a:t>9/20/2025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7398732-7870-4617-AA26-DC9FDC650C99}" type="slidenum">
              <a:rPr lang="en-US" smtClean="0"/>
              <a:t>‹#›</a:t>
            </a:fld>
            <a:endParaRPr lang="en-US"/>
          </a:p>
        </p:txBody>
      </p:sp>
    </p:spTree>
    <p:extLst>
      <p:ext uri="{BB962C8B-B14F-4D97-AF65-F5344CB8AC3E}">
        <p14:creationId xmlns:p14="http://schemas.microsoft.com/office/powerpoint/2010/main" val="1356023891"/>
      </p:ext>
    </p:extLst>
  </p:cSld>
  <p:clrMap bg1="dk1" tx1="lt1" bg2="dk2" tx2="lt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1" r:id="rId15"/>
    <p:sldLayoutId id="2147484282" r:id="rId16"/>
    <p:sldLayoutId id="2147484283" r:id="rId17"/>
    <p:sldLayoutId id="2147484284"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73C5-5E33-ED2A-2309-A5B7BD4B4DCF}"/>
              </a:ext>
            </a:extLst>
          </p:cNvPr>
          <p:cNvSpPr>
            <a:spLocks noGrp="1"/>
          </p:cNvSpPr>
          <p:nvPr>
            <p:ph type="ctrTitle"/>
          </p:nvPr>
        </p:nvSpPr>
        <p:spPr>
          <a:xfrm>
            <a:off x="2219417" y="-752311"/>
            <a:ext cx="8424816" cy="4356646"/>
          </a:xfrm>
        </p:spPr>
        <p:txBody>
          <a:bodyPr>
            <a:normAutofit/>
          </a:bodyPr>
          <a:lstStyle/>
          <a:p>
            <a:r>
              <a:rPr lang="en-US" b="1" dirty="0">
                <a:solidFill>
                  <a:schemeClr val="bg1"/>
                </a:solidFill>
                <a:latin typeface="Book Antiqua" panose="02040602050305030304" pitchFamily="18" charset="0"/>
                <a:cs typeface="Arial" panose="020B0604020202020204" pitchFamily="34" charset="0"/>
              </a:rPr>
              <a:t>Final projects</a:t>
            </a:r>
            <a:r>
              <a:rPr lang="en-US" b="1" dirty="0">
                <a:latin typeface="Book Antiqua" panose="02040602050305030304" pitchFamily="18" charset="0"/>
                <a:cs typeface="Arial" panose="020B0604020202020204" pitchFamily="34" charset="0"/>
              </a:rPr>
              <a:t>:</a:t>
            </a:r>
            <a:br>
              <a:rPr lang="en-US" b="1" dirty="0">
                <a:latin typeface="Book Antiqua" panose="02040602050305030304" pitchFamily="18" charset="0"/>
                <a:cs typeface="Arial" panose="020B0604020202020204" pitchFamily="34" charset="0"/>
              </a:rPr>
            </a:br>
            <a:r>
              <a:rPr lang="en-US" sz="3600" b="1" dirty="0">
                <a:latin typeface="Book Antiqua" panose="02040602050305030304" pitchFamily="18" charset="0"/>
                <a:cs typeface="Arial" panose="020B0604020202020204" pitchFamily="34" charset="0"/>
              </a:rPr>
              <a:t>Computer Information Technology</a:t>
            </a:r>
            <a:r>
              <a:rPr lang="en-US" sz="3600" dirty="0">
                <a:latin typeface="Book Antiqua" panose="02040602050305030304" pitchFamily="18" charset="0"/>
                <a:cs typeface="Arial" panose="020B0604020202020204" pitchFamily="34" charset="0"/>
              </a:rPr>
              <a:t> </a:t>
            </a:r>
            <a:br>
              <a:rPr lang="en-US" sz="4400" b="1" dirty="0">
                <a:latin typeface="Book Antiqua" panose="02040602050305030304" pitchFamily="18" charset="0"/>
                <a:cs typeface="Arial" panose="020B0604020202020204" pitchFamily="34" charset="0"/>
              </a:rPr>
            </a:br>
            <a:r>
              <a:rPr lang="en-US" sz="3600" b="1" dirty="0">
                <a:latin typeface="Book Antiqua" panose="02040602050305030304" pitchFamily="18" charset="0"/>
                <a:cs typeface="Arial" panose="020B0604020202020204" pitchFamily="34" charset="0"/>
              </a:rPr>
              <a:t>course</a:t>
            </a:r>
          </a:p>
        </p:txBody>
      </p:sp>
      <p:sp>
        <p:nvSpPr>
          <p:cNvPr id="3" name="Subtitle 2">
            <a:extLst>
              <a:ext uri="{FF2B5EF4-FFF2-40B4-BE49-F238E27FC236}">
                <a16:creationId xmlns:a16="http://schemas.microsoft.com/office/drawing/2014/main" id="{839D982E-A43A-3C65-77B7-3D0CFEDE404A}"/>
              </a:ext>
            </a:extLst>
          </p:cNvPr>
          <p:cNvSpPr>
            <a:spLocks noGrp="1"/>
          </p:cNvSpPr>
          <p:nvPr>
            <p:ph type="subTitle" idx="1"/>
          </p:nvPr>
        </p:nvSpPr>
        <p:spPr>
          <a:xfrm>
            <a:off x="2308194" y="3717421"/>
            <a:ext cx="8962834" cy="2023927"/>
          </a:xfrm>
        </p:spPr>
        <p:txBody>
          <a:bodyPr>
            <a:normAutofit/>
          </a:bodyPr>
          <a:lstStyle/>
          <a:p>
            <a:r>
              <a:rPr lang="en-US" sz="2800" b="1" dirty="0">
                <a:latin typeface="Bookman Old Style" panose="02050604050505020204" pitchFamily="18" charset="0"/>
              </a:rPr>
              <a:t>A document (CV)</a:t>
            </a:r>
          </a:p>
          <a:p>
            <a:r>
              <a:rPr lang="en-US" sz="2800" b="1" dirty="0">
                <a:latin typeface="Bookman Old Style" panose="02050604050505020204" pitchFamily="18" charset="0"/>
              </a:rPr>
              <a:t>A spreadsheet (analysis</a:t>
            </a:r>
            <a:r>
              <a:rPr lang="en-US" sz="2800" dirty="0">
                <a:latin typeface="Bookman Old Style" panose="02050604050505020204" pitchFamily="18" charset="0"/>
              </a:rPr>
              <a:t>)</a:t>
            </a:r>
          </a:p>
          <a:p>
            <a:endParaRPr lang="en-US" sz="2800" dirty="0">
              <a:latin typeface="Bookman Old Style" panose="02050604050505020204" pitchFamily="18" charset="0"/>
            </a:endParaRPr>
          </a:p>
          <a:p>
            <a:endParaRPr lang="en-US" dirty="0"/>
          </a:p>
        </p:txBody>
      </p:sp>
    </p:spTree>
    <p:extLst>
      <p:ext uri="{BB962C8B-B14F-4D97-AF65-F5344CB8AC3E}">
        <p14:creationId xmlns:p14="http://schemas.microsoft.com/office/powerpoint/2010/main" val="2532966609"/>
      </p:ext>
    </p:extLst>
  </p:cSld>
  <p:clrMapOvr>
    <a:masterClrMapping/>
  </p:clrMapOvr>
  <mc:AlternateContent xmlns:mc="http://schemas.openxmlformats.org/markup-compatibility/2006">
    <mc:Choice xmlns:p14="http://schemas.microsoft.com/office/powerpoint/2010/main" Requires="p14">
      <p:transition spd="slow" p14:dur="1400" advTm="3158">
        <p14:ripple/>
      </p:transition>
    </mc:Choice>
    <mc:Fallback>
      <p:transition spd="slow" advTm="315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246E-B669-ED8F-4932-F0CC7B6F652A}"/>
              </a:ext>
            </a:extLst>
          </p:cNvPr>
          <p:cNvSpPr>
            <a:spLocks noGrp="1"/>
          </p:cNvSpPr>
          <p:nvPr>
            <p:ph type="ctrTitle"/>
          </p:nvPr>
        </p:nvSpPr>
        <p:spPr>
          <a:xfrm>
            <a:off x="615297" y="170916"/>
            <a:ext cx="9981434" cy="2597921"/>
          </a:xfrm>
        </p:spPr>
        <p:txBody>
          <a:bodyPr/>
          <a:lstStyle/>
          <a:p>
            <a:pPr algn="ctr"/>
            <a:r>
              <a:rPr lang="en-US" sz="5400" b="1" dirty="0">
                <a:solidFill>
                  <a:schemeClr val="bg1"/>
                </a:solidFill>
              </a:rPr>
              <a:t>Presented by</a:t>
            </a:r>
            <a:r>
              <a:rPr lang="en-US" sz="5400" dirty="0"/>
              <a:t>:</a:t>
            </a:r>
          </a:p>
        </p:txBody>
      </p:sp>
      <p:sp>
        <p:nvSpPr>
          <p:cNvPr id="3" name="Subtitle 2">
            <a:extLst>
              <a:ext uri="{FF2B5EF4-FFF2-40B4-BE49-F238E27FC236}">
                <a16:creationId xmlns:a16="http://schemas.microsoft.com/office/drawing/2014/main" id="{3C561E41-57AC-4548-84A5-EC18744109B2}"/>
              </a:ext>
            </a:extLst>
          </p:cNvPr>
          <p:cNvSpPr>
            <a:spLocks noGrp="1"/>
          </p:cNvSpPr>
          <p:nvPr>
            <p:ph type="subTitle" idx="1"/>
          </p:nvPr>
        </p:nvSpPr>
        <p:spPr>
          <a:xfrm>
            <a:off x="333286" y="3509963"/>
            <a:ext cx="10263445" cy="1747837"/>
          </a:xfrm>
        </p:spPr>
        <p:txBody>
          <a:bodyPr/>
          <a:lstStyle/>
          <a:p>
            <a:pPr algn="ctr"/>
            <a:r>
              <a:rPr lang="en-US" sz="2800" b="1" i="1" dirty="0">
                <a:solidFill>
                  <a:schemeClr val="accent6">
                    <a:lumMod val="75000"/>
                  </a:schemeClr>
                </a:solidFill>
                <a:latin typeface="Constantia" panose="02030602050306030303" pitchFamily="18" charset="0"/>
              </a:rPr>
              <a:t> </a:t>
            </a:r>
            <a:r>
              <a:rPr lang="en-US" sz="2800" b="1" i="1" dirty="0">
                <a:solidFill>
                  <a:srgbClr val="7030A0"/>
                </a:solidFill>
                <a:latin typeface="Constantia" panose="02030602050306030303" pitchFamily="18" charset="0"/>
              </a:rPr>
              <a:t>NOOR UL AIN ZAFAR</a:t>
            </a:r>
          </a:p>
          <a:p>
            <a:pPr algn="ctr"/>
            <a:r>
              <a:rPr lang="en-US" sz="2800" b="1" i="1" dirty="0">
                <a:solidFill>
                  <a:srgbClr val="7030A0"/>
                </a:solidFill>
                <a:latin typeface="Constantia" panose="02030602050306030303" pitchFamily="18" charset="0"/>
              </a:rPr>
              <a:t>  CIT STUDENT</a:t>
            </a:r>
            <a:r>
              <a:rPr lang="en-US" sz="2800" b="1" i="1" dirty="0">
                <a:solidFill>
                  <a:schemeClr val="accent6">
                    <a:lumMod val="75000"/>
                  </a:schemeClr>
                </a:solidFill>
                <a:latin typeface="Constantia" panose="02030602050306030303" pitchFamily="18" charset="0"/>
              </a:rPr>
              <a:t>.</a:t>
            </a:r>
          </a:p>
          <a:p>
            <a:endParaRPr lang="en-US" dirty="0"/>
          </a:p>
        </p:txBody>
      </p:sp>
    </p:spTree>
    <p:extLst>
      <p:ext uri="{BB962C8B-B14F-4D97-AF65-F5344CB8AC3E}">
        <p14:creationId xmlns:p14="http://schemas.microsoft.com/office/powerpoint/2010/main" val="1716594589"/>
      </p:ext>
    </p:extLst>
  </p:cSld>
  <p:clrMapOvr>
    <a:masterClrMapping/>
  </p:clrMapOvr>
  <mc:AlternateContent xmlns:mc="http://schemas.openxmlformats.org/markup-compatibility/2006" xmlns:p14="http://schemas.microsoft.com/office/powerpoint/2010/main">
    <mc:Choice Requires="p14">
      <p:transition spd="slow" p14:dur="3900" advTm="639">
        <p14:glitter pattern="hexagon"/>
      </p:transition>
    </mc:Choice>
    <mc:Fallback xmlns="">
      <p:transition spd="slow" advTm="63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2"/>
                                        </p:tgtEl>
                                      </p:cBhvr>
                                    </p:animEffect>
                                    <p:anim calcmode="lin" valueType="num">
                                      <p:cBhvr>
                                        <p:cTn id="7"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2"/>
                                        </p:tgtEl>
                                        <p:attrNameLst>
                                          <p:attrName>ppt_h</p:attrName>
                                        </p:attrNameLst>
                                      </p:cBhvr>
                                      <p:tavLst>
                                        <p:tav tm="0">
                                          <p:val>
                                            <p:strVal val="ppt_h"/>
                                          </p:val>
                                        </p:tav>
                                        <p:tav tm="100000">
                                          <p:val>
                                            <p:strVal val="ppt_h"/>
                                          </p:val>
                                        </p:tav>
                                      </p:tavLst>
                                    </p:anim>
                                    <p:set>
                                      <p:cBhvr>
                                        <p:cTn id="9"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10562B-DCBE-0FAD-BCD1-7B6FE2FCA974}"/>
              </a:ext>
            </a:extLst>
          </p:cNvPr>
          <p:cNvSpPr>
            <a:spLocks noGrp="1"/>
          </p:cNvSpPr>
          <p:nvPr>
            <p:ph type="title"/>
          </p:nvPr>
        </p:nvSpPr>
        <p:spPr>
          <a:xfrm>
            <a:off x="1279896" y="599641"/>
            <a:ext cx="8761413" cy="706964"/>
          </a:xfrm>
        </p:spPr>
        <p:txBody>
          <a:bodyPr>
            <a:noAutofit/>
          </a:bodyPr>
          <a:lstStyle/>
          <a:p>
            <a:pPr algn="ctr"/>
            <a:r>
              <a:rPr lang="en-US" sz="5400" b="1" dirty="0">
                <a:solidFill>
                  <a:schemeClr val="bg1"/>
                </a:solidFill>
              </a:rPr>
              <a:t>A Sample Resume</a:t>
            </a:r>
          </a:p>
        </p:txBody>
      </p:sp>
      <p:sp>
        <p:nvSpPr>
          <p:cNvPr id="8" name="TextBox 7">
            <a:extLst>
              <a:ext uri="{FF2B5EF4-FFF2-40B4-BE49-F238E27FC236}">
                <a16:creationId xmlns:a16="http://schemas.microsoft.com/office/drawing/2014/main" id="{CC34FD2E-9B28-34D9-E701-6F8005D569B2}"/>
              </a:ext>
            </a:extLst>
          </p:cNvPr>
          <p:cNvSpPr txBox="1"/>
          <p:nvPr/>
        </p:nvSpPr>
        <p:spPr>
          <a:xfrm>
            <a:off x="364620" y="1651062"/>
            <a:ext cx="7439488" cy="960135"/>
          </a:xfrm>
          <a:prstGeom prst="rect">
            <a:avLst/>
          </a:prstGeom>
          <a:noFill/>
        </p:spPr>
        <p:txBody>
          <a:bodyPr wrap="square">
            <a:spAutoFit/>
          </a:bodyPr>
          <a:lstStyle/>
          <a:p>
            <a:pPr>
              <a:lnSpc>
                <a:spcPct val="150000"/>
              </a:lnSpc>
              <a:buNone/>
            </a:pPr>
            <a:r>
              <a:rPr lang="en-US" sz="2000" i="1" dirty="0"/>
              <a:t>My Resume consist of five sections which include my academic and professional details .</a:t>
            </a:r>
          </a:p>
        </p:txBody>
      </p:sp>
      <p:pic>
        <p:nvPicPr>
          <p:cNvPr id="7" name="Picture 6">
            <a:extLst>
              <a:ext uri="{FF2B5EF4-FFF2-40B4-BE49-F238E27FC236}">
                <a16:creationId xmlns:a16="http://schemas.microsoft.com/office/drawing/2014/main" id="{E07AE302-D3C7-5CE0-1527-A8116A5B08E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52047" y="1748901"/>
            <a:ext cx="3515557" cy="4039340"/>
          </a:xfrm>
          <a:prstGeom prst="rect">
            <a:avLst/>
          </a:prstGeom>
        </p:spPr>
      </p:pic>
    </p:spTree>
    <p:extLst>
      <p:ext uri="{BB962C8B-B14F-4D97-AF65-F5344CB8AC3E}">
        <p14:creationId xmlns:p14="http://schemas.microsoft.com/office/powerpoint/2010/main" val="1693562560"/>
      </p:ext>
    </p:extLst>
  </p:cSld>
  <p:clrMapOvr>
    <a:masterClrMapping/>
  </p:clrMapOvr>
  <p:transition spd="slow" advTm="1129">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85C73-7BA4-A0FC-D7E0-E2AB81A7678F}"/>
              </a:ext>
            </a:extLst>
          </p:cNvPr>
          <p:cNvSpPr>
            <a:spLocks noGrp="1"/>
          </p:cNvSpPr>
          <p:nvPr>
            <p:ph type="title"/>
          </p:nvPr>
        </p:nvSpPr>
        <p:spPr>
          <a:xfrm>
            <a:off x="1945041" y="532660"/>
            <a:ext cx="10831720" cy="1935921"/>
          </a:xfrm>
        </p:spPr>
        <p:txBody>
          <a:bodyPr/>
          <a:lstStyle/>
          <a:p>
            <a:r>
              <a:rPr lang="en-US" sz="5400" b="1" dirty="0">
                <a:solidFill>
                  <a:schemeClr val="bg1"/>
                </a:solidFill>
              </a:rPr>
              <a:t>A spreadsheet analysis </a:t>
            </a:r>
          </a:p>
        </p:txBody>
      </p:sp>
      <p:pic>
        <p:nvPicPr>
          <p:cNvPr id="4" name="Picture 3">
            <a:extLst>
              <a:ext uri="{FF2B5EF4-FFF2-40B4-BE49-F238E27FC236}">
                <a16:creationId xmlns:a16="http://schemas.microsoft.com/office/drawing/2014/main" id="{4F8651DE-1AC3-EF93-CDC9-56E74B5E5EE7}"/>
              </a:ext>
            </a:extLst>
          </p:cNvPr>
          <p:cNvPicPr>
            <a:picLocks noChangeAspect="1"/>
          </p:cNvPicPr>
          <p:nvPr/>
        </p:nvPicPr>
        <p:blipFill>
          <a:blip r:embed="rId2"/>
          <a:srcRect t="12959" r="26402" b="8889"/>
          <a:stretch>
            <a:fillRect/>
          </a:stretch>
        </p:blipFill>
        <p:spPr>
          <a:xfrm>
            <a:off x="6090675" y="1661141"/>
            <a:ext cx="5919486" cy="3535717"/>
          </a:xfrm>
          <a:prstGeom prst="rect">
            <a:avLst/>
          </a:prstGeom>
        </p:spPr>
      </p:pic>
      <p:sp>
        <p:nvSpPr>
          <p:cNvPr id="6" name="TextBox 5">
            <a:extLst>
              <a:ext uri="{FF2B5EF4-FFF2-40B4-BE49-F238E27FC236}">
                <a16:creationId xmlns:a16="http://schemas.microsoft.com/office/drawing/2014/main" id="{979E7CC5-ABC3-33C0-A8EE-C573FA3D346D}"/>
              </a:ext>
            </a:extLst>
          </p:cNvPr>
          <p:cNvSpPr txBox="1"/>
          <p:nvPr/>
        </p:nvSpPr>
        <p:spPr>
          <a:xfrm>
            <a:off x="181839" y="1716987"/>
            <a:ext cx="5919486" cy="4196020"/>
          </a:xfrm>
          <a:prstGeom prst="rect">
            <a:avLst/>
          </a:prstGeom>
          <a:noFill/>
        </p:spPr>
        <p:txBody>
          <a:bodyPr wrap="square">
            <a:spAutoFit/>
          </a:bodyPr>
          <a:lstStyle/>
          <a:p>
            <a:pPr>
              <a:lnSpc>
                <a:spcPct val="150000"/>
              </a:lnSpc>
              <a:buNone/>
            </a:pPr>
            <a:r>
              <a:rPr lang="en-US" b="1" i="1" dirty="0">
                <a:latin typeface="Arial" panose="020B0604020202020204" pitchFamily="34" charset="0"/>
                <a:cs typeface="Arial" panose="020B0604020202020204" pitchFamily="34" charset="0"/>
              </a:rPr>
              <a:t>Microsoft Excel</a:t>
            </a:r>
            <a:r>
              <a:rPr lang="en-US" i="1" dirty="0">
                <a:latin typeface="Arial" panose="020B0604020202020204" pitchFamily="34" charset="0"/>
                <a:cs typeface="Arial" panose="020B0604020202020204" pitchFamily="34" charset="0"/>
              </a:rPr>
              <a:t> is a powerful spreadsheet application developed by Microsoft that allows users to store, organize, and analyze data efficiently. It is widely used for data entry, financial analysis, budgeting, reporting, and much more. Excel is popular in businesses, schools, and personal use due to its flexibility and wide range of functions and features. One of Excel’s most powerful capabilities is the use of </a:t>
            </a:r>
            <a:r>
              <a:rPr lang="en-US" b="1" i="1" dirty="0">
                <a:latin typeface="Arial" panose="020B0604020202020204" pitchFamily="34" charset="0"/>
                <a:cs typeface="Arial" panose="020B0604020202020204" pitchFamily="34" charset="0"/>
              </a:rPr>
              <a:t>formulas and functions</a:t>
            </a:r>
            <a:r>
              <a:rPr lang="en-US" i="1" dirty="0">
                <a:latin typeface="Arial" panose="020B0604020202020204" pitchFamily="34" charset="0"/>
                <a:cs typeface="Arial" panose="020B0604020202020204" pitchFamily="34" charset="0"/>
              </a:rPr>
              <a:t>, which allow users to perform automatic calculations and complex data analysis.</a:t>
            </a:r>
          </a:p>
        </p:txBody>
      </p:sp>
    </p:spTree>
    <p:extLst>
      <p:ext uri="{BB962C8B-B14F-4D97-AF65-F5344CB8AC3E}">
        <p14:creationId xmlns:p14="http://schemas.microsoft.com/office/powerpoint/2010/main" val="3625200454"/>
      </p:ext>
    </p:extLst>
  </p:cSld>
  <p:clrMapOvr>
    <a:masterClrMapping/>
  </p:clrMapOvr>
  <mc:AlternateContent xmlns:mc="http://schemas.openxmlformats.org/markup-compatibility/2006" xmlns:p14="http://schemas.microsoft.com/office/powerpoint/2010/main">
    <mc:Choice Requires="p14">
      <p:transition spd="slow" p14:dur="2000" advTm="748"/>
    </mc:Choice>
    <mc:Fallback xmlns="">
      <p:transition spd="slow" advTm="74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FD48-610C-E0B5-44EF-CFB8E81EF026}"/>
              </a:ext>
            </a:extLst>
          </p:cNvPr>
          <p:cNvSpPr>
            <a:spLocks noGrp="1"/>
          </p:cNvSpPr>
          <p:nvPr>
            <p:ph type="title"/>
          </p:nvPr>
        </p:nvSpPr>
        <p:spPr>
          <a:xfrm>
            <a:off x="3246120" y="1115567"/>
            <a:ext cx="13965935" cy="1216153"/>
          </a:xfrm>
        </p:spPr>
        <p:txBody>
          <a:bodyPr>
            <a:normAutofit/>
          </a:bodyPr>
          <a:lstStyle/>
          <a:p>
            <a:pPr algn="just"/>
            <a:r>
              <a:rPr lang="en-US" sz="5400" b="1" dirty="0">
                <a:solidFill>
                  <a:schemeClr val="bg1"/>
                </a:solidFill>
              </a:rPr>
              <a:t>Data validation </a:t>
            </a:r>
          </a:p>
        </p:txBody>
      </p:sp>
      <p:sp>
        <p:nvSpPr>
          <p:cNvPr id="3" name="Text Placeholder 2">
            <a:extLst>
              <a:ext uri="{FF2B5EF4-FFF2-40B4-BE49-F238E27FC236}">
                <a16:creationId xmlns:a16="http://schemas.microsoft.com/office/drawing/2014/main" id="{EC9F4554-2720-92FF-E73E-E761C4324FE8}"/>
              </a:ext>
            </a:extLst>
          </p:cNvPr>
          <p:cNvSpPr>
            <a:spLocks noGrp="1"/>
          </p:cNvSpPr>
          <p:nvPr>
            <p:ph type="body" sz="half" idx="2"/>
          </p:nvPr>
        </p:nvSpPr>
        <p:spPr>
          <a:xfrm>
            <a:off x="333375" y="2097977"/>
            <a:ext cx="5762625" cy="4600576"/>
          </a:xfrm>
        </p:spPr>
        <p:txBody>
          <a:bodyPr>
            <a:normAutofit/>
          </a:bodyPr>
          <a:lstStyle/>
          <a:p>
            <a:endParaRPr lang="en-US" sz="3200" b="1" u="sng" dirty="0"/>
          </a:p>
          <a:p>
            <a:r>
              <a:rPr lang="en-US" sz="2800" i="1" u="sng" dirty="0">
                <a:cs typeface="Arial" panose="020B0604020202020204" pitchFamily="34" charset="0"/>
              </a:rPr>
              <a:t>Here I have a data validation  and restricted to only enter a number between 1 to 10 and when  he enter a number  he gets an error. </a:t>
            </a:r>
          </a:p>
        </p:txBody>
      </p:sp>
      <p:pic>
        <p:nvPicPr>
          <p:cNvPr id="6" name="Picture 5">
            <a:extLst>
              <a:ext uri="{FF2B5EF4-FFF2-40B4-BE49-F238E27FC236}">
                <a16:creationId xmlns:a16="http://schemas.microsoft.com/office/drawing/2014/main" id="{D80DC69E-B520-AD8F-7AA5-02835779B148}"/>
              </a:ext>
            </a:extLst>
          </p:cNvPr>
          <p:cNvPicPr>
            <a:picLocks noChangeAspect="1"/>
          </p:cNvPicPr>
          <p:nvPr/>
        </p:nvPicPr>
        <p:blipFill>
          <a:blip r:embed="rId2"/>
          <a:stretch>
            <a:fillRect/>
          </a:stretch>
        </p:blipFill>
        <p:spPr>
          <a:xfrm>
            <a:off x="6591300" y="2596676"/>
            <a:ext cx="11840443" cy="5375749"/>
          </a:xfrm>
          <a:prstGeom prst="rect">
            <a:avLst/>
          </a:prstGeom>
        </p:spPr>
      </p:pic>
    </p:spTree>
    <p:extLst>
      <p:ext uri="{BB962C8B-B14F-4D97-AF65-F5344CB8AC3E}">
        <p14:creationId xmlns:p14="http://schemas.microsoft.com/office/powerpoint/2010/main" val="140077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EF72-AB7D-125A-95AC-177BE8C71ED0}"/>
              </a:ext>
            </a:extLst>
          </p:cNvPr>
          <p:cNvSpPr>
            <a:spLocks noGrp="1"/>
          </p:cNvSpPr>
          <p:nvPr>
            <p:ph type="ctrTitle"/>
          </p:nvPr>
        </p:nvSpPr>
        <p:spPr>
          <a:xfrm>
            <a:off x="1434298" y="-1826004"/>
            <a:ext cx="10301456" cy="3509963"/>
          </a:xfrm>
        </p:spPr>
        <p:txBody>
          <a:bodyPr/>
          <a:lstStyle/>
          <a:p>
            <a:r>
              <a:rPr lang="en-US" sz="5400" b="1" dirty="0">
                <a:solidFill>
                  <a:schemeClr val="bg1"/>
                </a:solidFill>
              </a:rPr>
              <a:t>VLOOKUP IN EXCEL</a:t>
            </a:r>
            <a:endParaRPr lang="en-US" b="1" dirty="0">
              <a:solidFill>
                <a:schemeClr val="bg1"/>
              </a:solidFill>
            </a:endParaRPr>
          </a:p>
        </p:txBody>
      </p:sp>
      <p:sp>
        <p:nvSpPr>
          <p:cNvPr id="3" name="Subtitle 2">
            <a:extLst>
              <a:ext uri="{FF2B5EF4-FFF2-40B4-BE49-F238E27FC236}">
                <a16:creationId xmlns:a16="http://schemas.microsoft.com/office/drawing/2014/main" id="{EA4235C6-D5D7-58DA-44D5-522A551972B1}"/>
              </a:ext>
            </a:extLst>
          </p:cNvPr>
          <p:cNvSpPr>
            <a:spLocks noGrp="1"/>
          </p:cNvSpPr>
          <p:nvPr>
            <p:ph type="subTitle" idx="1"/>
          </p:nvPr>
        </p:nvSpPr>
        <p:spPr>
          <a:xfrm>
            <a:off x="331218" y="1997029"/>
            <a:ext cx="9001462" cy="1655762"/>
          </a:xfrm>
        </p:spPr>
        <p:txBody>
          <a:bodyPr/>
          <a:lstStyle/>
          <a:p>
            <a:pPr algn="l"/>
            <a:r>
              <a:rPr lang="en-US" i="1" dirty="0"/>
              <a:t>VLOOKUP  in excel is used to lookup a certain </a:t>
            </a:r>
          </a:p>
          <a:p>
            <a:pPr algn="l"/>
            <a:r>
              <a:rPr lang="en-US" i="1" dirty="0"/>
              <a:t>Value in any column</a:t>
            </a:r>
          </a:p>
          <a:p>
            <a:pPr algn="l"/>
            <a:endParaRPr lang="en-US" dirty="0"/>
          </a:p>
        </p:txBody>
      </p:sp>
      <p:pic>
        <p:nvPicPr>
          <p:cNvPr id="5" name="Picture 4">
            <a:extLst>
              <a:ext uri="{FF2B5EF4-FFF2-40B4-BE49-F238E27FC236}">
                <a16:creationId xmlns:a16="http://schemas.microsoft.com/office/drawing/2014/main" id="{04007373-9B0F-1596-CDF3-6A181EEF5499}"/>
              </a:ext>
            </a:extLst>
          </p:cNvPr>
          <p:cNvPicPr>
            <a:picLocks noChangeAspect="1"/>
          </p:cNvPicPr>
          <p:nvPr/>
        </p:nvPicPr>
        <p:blipFill>
          <a:blip r:embed="rId2"/>
          <a:stretch>
            <a:fillRect/>
          </a:stretch>
        </p:blipFill>
        <p:spPr>
          <a:xfrm>
            <a:off x="8058150" y="1754981"/>
            <a:ext cx="3943350" cy="3339361"/>
          </a:xfrm>
          <a:prstGeom prst="rect">
            <a:avLst/>
          </a:prstGeom>
        </p:spPr>
      </p:pic>
    </p:spTree>
    <p:extLst>
      <p:ext uri="{BB962C8B-B14F-4D97-AF65-F5344CB8AC3E}">
        <p14:creationId xmlns:p14="http://schemas.microsoft.com/office/powerpoint/2010/main" val="112417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DFA2-E0F8-2493-4CBF-33180B5FE232}"/>
              </a:ext>
            </a:extLst>
          </p:cNvPr>
          <p:cNvSpPr>
            <a:spLocks noGrp="1"/>
          </p:cNvSpPr>
          <p:nvPr>
            <p:ph type="ctrTitle"/>
          </p:nvPr>
        </p:nvSpPr>
        <p:spPr>
          <a:xfrm>
            <a:off x="95251" y="123825"/>
            <a:ext cx="10782300" cy="1847850"/>
          </a:xfrm>
        </p:spPr>
        <p:txBody>
          <a:bodyPr/>
          <a:lstStyle/>
          <a:p>
            <a:pPr algn="ctr"/>
            <a:r>
              <a:rPr lang="en-US" sz="5400" b="1" dirty="0">
                <a:solidFill>
                  <a:schemeClr val="bg1"/>
                </a:solidFill>
              </a:rPr>
              <a:t>Sum in excel</a:t>
            </a:r>
          </a:p>
        </p:txBody>
      </p:sp>
      <p:sp>
        <p:nvSpPr>
          <p:cNvPr id="3" name="Subtitle 2">
            <a:extLst>
              <a:ext uri="{FF2B5EF4-FFF2-40B4-BE49-F238E27FC236}">
                <a16:creationId xmlns:a16="http://schemas.microsoft.com/office/drawing/2014/main" id="{8BCD0C8B-BE07-A2A2-88CE-42B9D7ADA148}"/>
              </a:ext>
            </a:extLst>
          </p:cNvPr>
          <p:cNvSpPr>
            <a:spLocks noGrp="1"/>
          </p:cNvSpPr>
          <p:nvPr>
            <p:ph type="subTitle" idx="1"/>
          </p:nvPr>
        </p:nvSpPr>
        <p:spPr>
          <a:xfrm>
            <a:off x="28575" y="2464355"/>
            <a:ext cx="12134849" cy="4143375"/>
          </a:xfrm>
        </p:spPr>
        <p:txBody>
          <a:bodyPr/>
          <a:lstStyle/>
          <a:p>
            <a:pPr algn="l"/>
            <a:r>
              <a:rPr lang="en-US" dirty="0"/>
              <a:t>          </a:t>
            </a:r>
          </a:p>
          <a:p>
            <a:pPr algn="l"/>
            <a:r>
              <a:rPr lang="en-US" i="1" dirty="0"/>
              <a:t>       Sum is add the numbers </a:t>
            </a:r>
          </a:p>
        </p:txBody>
      </p:sp>
      <p:pic>
        <p:nvPicPr>
          <p:cNvPr id="5" name="Picture 4">
            <a:extLst>
              <a:ext uri="{FF2B5EF4-FFF2-40B4-BE49-F238E27FC236}">
                <a16:creationId xmlns:a16="http://schemas.microsoft.com/office/drawing/2014/main" id="{40DFF0CC-6BF4-D072-E857-3633302CE299}"/>
              </a:ext>
            </a:extLst>
          </p:cNvPr>
          <p:cNvPicPr>
            <a:picLocks noChangeAspect="1"/>
          </p:cNvPicPr>
          <p:nvPr/>
        </p:nvPicPr>
        <p:blipFill>
          <a:blip r:embed="rId2"/>
          <a:stretch>
            <a:fillRect/>
          </a:stretch>
        </p:blipFill>
        <p:spPr>
          <a:xfrm>
            <a:off x="5676899" y="2224088"/>
            <a:ext cx="6076950" cy="4143374"/>
          </a:xfrm>
          <a:prstGeom prst="rect">
            <a:avLst/>
          </a:prstGeom>
        </p:spPr>
      </p:pic>
    </p:spTree>
    <p:extLst>
      <p:ext uri="{BB962C8B-B14F-4D97-AF65-F5344CB8AC3E}">
        <p14:creationId xmlns:p14="http://schemas.microsoft.com/office/powerpoint/2010/main" val="376797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4F05-DFFC-F1F5-40F7-A2A9FEF6E573}"/>
              </a:ext>
            </a:extLst>
          </p:cNvPr>
          <p:cNvSpPr>
            <a:spLocks noGrp="1"/>
          </p:cNvSpPr>
          <p:nvPr>
            <p:ph type="title"/>
          </p:nvPr>
        </p:nvSpPr>
        <p:spPr>
          <a:xfrm>
            <a:off x="0" y="1"/>
            <a:ext cx="11706225" cy="1384300"/>
          </a:xfrm>
        </p:spPr>
        <p:txBody>
          <a:bodyPr/>
          <a:lstStyle/>
          <a:p>
            <a:pPr algn="ctr"/>
            <a:r>
              <a:rPr lang="en-US" sz="5400" b="1" dirty="0">
                <a:solidFill>
                  <a:schemeClr val="bg1"/>
                </a:solidFill>
              </a:rPr>
              <a:t>Pivot table in excel </a:t>
            </a:r>
          </a:p>
        </p:txBody>
      </p:sp>
      <p:sp>
        <p:nvSpPr>
          <p:cNvPr id="3" name="Text Placeholder 2">
            <a:extLst>
              <a:ext uri="{FF2B5EF4-FFF2-40B4-BE49-F238E27FC236}">
                <a16:creationId xmlns:a16="http://schemas.microsoft.com/office/drawing/2014/main" id="{3587FBC4-698F-FB8A-6283-6B64F2FC26E1}"/>
              </a:ext>
            </a:extLst>
          </p:cNvPr>
          <p:cNvSpPr>
            <a:spLocks noGrp="1"/>
          </p:cNvSpPr>
          <p:nvPr>
            <p:ph type="body" idx="1"/>
          </p:nvPr>
        </p:nvSpPr>
        <p:spPr>
          <a:xfrm>
            <a:off x="1" y="2000250"/>
            <a:ext cx="12192000" cy="4972050"/>
          </a:xfrm>
        </p:spPr>
        <p:txBody>
          <a:bodyPr/>
          <a:lstStyle/>
          <a:p>
            <a:pPr algn="l"/>
            <a:r>
              <a:rPr lang="en-US" dirty="0"/>
              <a:t>    </a:t>
            </a:r>
          </a:p>
          <a:p>
            <a:pPr algn="l"/>
            <a:r>
              <a:rPr lang="en-US" i="1" dirty="0"/>
              <a:t>        I have created a pivot table in excel to sort </a:t>
            </a:r>
          </a:p>
          <a:p>
            <a:pPr algn="l"/>
            <a:r>
              <a:rPr lang="en-US" i="1" dirty="0"/>
              <a:t>        and filter  my data </a:t>
            </a:r>
          </a:p>
        </p:txBody>
      </p:sp>
      <p:pic>
        <p:nvPicPr>
          <p:cNvPr id="5" name="Picture 4">
            <a:extLst>
              <a:ext uri="{FF2B5EF4-FFF2-40B4-BE49-F238E27FC236}">
                <a16:creationId xmlns:a16="http://schemas.microsoft.com/office/drawing/2014/main" id="{1A8AE2F3-E9CB-74E0-EF28-3E3B21E99A9E}"/>
              </a:ext>
            </a:extLst>
          </p:cNvPr>
          <p:cNvPicPr>
            <a:picLocks noChangeAspect="1"/>
          </p:cNvPicPr>
          <p:nvPr/>
        </p:nvPicPr>
        <p:blipFill>
          <a:blip r:embed="rId2"/>
          <a:stretch>
            <a:fillRect/>
          </a:stretch>
        </p:blipFill>
        <p:spPr>
          <a:xfrm>
            <a:off x="7595934" y="2124353"/>
            <a:ext cx="4224591" cy="3419199"/>
          </a:xfrm>
          <a:prstGeom prst="rect">
            <a:avLst/>
          </a:prstGeom>
        </p:spPr>
      </p:pic>
    </p:spTree>
    <p:extLst>
      <p:ext uri="{BB962C8B-B14F-4D97-AF65-F5344CB8AC3E}">
        <p14:creationId xmlns:p14="http://schemas.microsoft.com/office/powerpoint/2010/main" val="87472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5206-7A98-5327-EB0E-0818A8DE2189}"/>
              </a:ext>
            </a:extLst>
          </p:cNvPr>
          <p:cNvSpPr>
            <a:spLocks noGrp="1"/>
          </p:cNvSpPr>
          <p:nvPr>
            <p:ph type="ctrTitle"/>
          </p:nvPr>
        </p:nvSpPr>
        <p:spPr>
          <a:xfrm>
            <a:off x="736847" y="180973"/>
            <a:ext cx="10879214" cy="1724025"/>
          </a:xfrm>
        </p:spPr>
        <p:txBody>
          <a:bodyPr/>
          <a:lstStyle/>
          <a:p>
            <a:pPr algn="ctr"/>
            <a:r>
              <a:rPr lang="en-US" sz="5400" b="1" dirty="0">
                <a:solidFill>
                  <a:schemeClr val="bg1"/>
                </a:solidFill>
              </a:rPr>
              <a:t>If statement in excel </a:t>
            </a:r>
          </a:p>
        </p:txBody>
      </p:sp>
      <p:sp>
        <p:nvSpPr>
          <p:cNvPr id="3" name="Subtitle 2">
            <a:extLst>
              <a:ext uri="{FF2B5EF4-FFF2-40B4-BE49-F238E27FC236}">
                <a16:creationId xmlns:a16="http://schemas.microsoft.com/office/drawing/2014/main" id="{7B7A8976-3E54-BD33-0DD2-80345206D5DD}"/>
              </a:ext>
            </a:extLst>
          </p:cNvPr>
          <p:cNvSpPr>
            <a:spLocks noGrp="1"/>
          </p:cNvSpPr>
          <p:nvPr>
            <p:ph type="subTitle" idx="1"/>
          </p:nvPr>
        </p:nvSpPr>
        <p:spPr>
          <a:xfrm>
            <a:off x="85724" y="1905000"/>
            <a:ext cx="11972925" cy="4886325"/>
          </a:xfrm>
        </p:spPr>
        <p:txBody>
          <a:bodyPr/>
          <a:lstStyle/>
          <a:p>
            <a:pPr algn="l"/>
            <a:endParaRPr lang="en-US" dirty="0"/>
          </a:p>
          <a:p>
            <a:pPr algn="l"/>
            <a:r>
              <a:rPr lang="en-US" dirty="0"/>
              <a:t>     Use IF function in excel to test conditions</a:t>
            </a:r>
          </a:p>
          <a:p>
            <a:pPr algn="l"/>
            <a:r>
              <a:rPr lang="en-US" dirty="0"/>
              <a:t>     and return different values based on true </a:t>
            </a:r>
          </a:p>
          <a:p>
            <a:pPr algn="l"/>
            <a:r>
              <a:rPr lang="en-US" dirty="0"/>
              <a:t>     or false results </a:t>
            </a:r>
          </a:p>
        </p:txBody>
      </p:sp>
      <p:pic>
        <p:nvPicPr>
          <p:cNvPr id="5" name="Picture 4">
            <a:extLst>
              <a:ext uri="{FF2B5EF4-FFF2-40B4-BE49-F238E27FC236}">
                <a16:creationId xmlns:a16="http://schemas.microsoft.com/office/drawing/2014/main" id="{8000CF78-19F7-DB56-E586-3B4C5B06290E}"/>
              </a:ext>
            </a:extLst>
          </p:cNvPr>
          <p:cNvPicPr>
            <a:picLocks noChangeAspect="1"/>
          </p:cNvPicPr>
          <p:nvPr/>
        </p:nvPicPr>
        <p:blipFill>
          <a:blip r:embed="rId2"/>
          <a:stretch>
            <a:fillRect/>
          </a:stretch>
        </p:blipFill>
        <p:spPr>
          <a:xfrm>
            <a:off x="6953250" y="2081492"/>
            <a:ext cx="4972050" cy="4533339"/>
          </a:xfrm>
          <a:prstGeom prst="rect">
            <a:avLst/>
          </a:prstGeom>
        </p:spPr>
      </p:pic>
    </p:spTree>
    <p:extLst>
      <p:ext uri="{BB962C8B-B14F-4D97-AF65-F5344CB8AC3E}">
        <p14:creationId xmlns:p14="http://schemas.microsoft.com/office/powerpoint/2010/main" val="260306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677A-24EB-7AD6-447D-5546ADB9B5C7}"/>
              </a:ext>
            </a:extLst>
          </p:cNvPr>
          <p:cNvSpPr>
            <a:spLocks noGrp="1"/>
          </p:cNvSpPr>
          <p:nvPr>
            <p:ph type="ctrTitle"/>
          </p:nvPr>
        </p:nvSpPr>
        <p:spPr>
          <a:xfrm>
            <a:off x="896645" y="-195309"/>
            <a:ext cx="12192000" cy="2609850"/>
          </a:xfrm>
        </p:spPr>
        <p:txBody>
          <a:bodyPr/>
          <a:lstStyle/>
          <a:p>
            <a:r>
              <a:rPr lang="en-US" sz="5400" b="1" dirty="0">
                <a:solidFill>
                  <a:schemeClr val="bg1"/>
                </a:solidFill>
              </a:rPr>
              <a:t>Conditional formatting in excel </a:t>
            </a:r>
          </a:p>
        </p:txBody>
      </p:sp>
      <p:sp>
        <p:nvSpPr>
          <p:cNvPr id="3" name="Subtitle 2">
            <a:extLst>
              <a:ext uri="{FF2B5EF4-FFF2-40B4-BE49-F238E27FC236}">
                <a16:creationId xmlns:a16="http://schemas.microsoft.com/office/drawing/2014/main" id="{09321766-3853-774D-57EA-FF821D68FB40}"/>
              </a:ext>
            </a:extLst>
          </p:cNvPr>
          <p:cNvSpPr>
            <a:spLocks noGrp="1"/>
          </p:cNvSpPr>
          <p:nvPr>
            <p:ph type="subTitle" idx="1"/>
          </p:nvPr>
        </p:nvSpPr>
        <p:spPr>
          <a:xfrm>
            <a:off x="109368" y="2647949"/>
            <a:ext cx="12082631" cy="4276725"/>
          </a:xfrm>
        </p:spPr>
        <p:txBody>
          <a:bodyPr/>
          <a:lstStyle/>
          <a:p>
            <a:pPr algn="l"/>
            <a:endParaRPr lang="en-US" dirty="0"/>
          </a:p>
          <a:p>
            <a:pPr algn="l"/>
            <a:r>
              <a:rPr lang="en-US" i="1" dirty="0"/>
              <a:t>    Use Conditional Formatting in excel to</a:t>
            </a:r>
          </a:p>
          <a:p>
            <a:pPr algn="l"/>
            <a:r>
              <a:rPr lang="en-US" i="1" dirty="0"/>
              <a:t>     highlights the cells based on specific </a:t>
            </a:r>
          </a:p>
          <a:p>
            <a:pPr algn="l"/>
            <a:r>
              <a:rPr lang="en-US" i="1" dirty="0"/>
              <a:t>     conditions such as values,  formulas, </a:t>
            </a:r>
          </a:p>
          <a:p>
            <a:pPr algn="l"/>
            <a:r>
              <a:rPr lang="en-US" i="1" dirty="0"/>
              <a:t>     or formatting </a:t>
            </a:r>
          </a:p>
        </p:txBody>
      </p:sp>
      <p:pic>
        <p:nvPicPr>
          <p:cNvPr id="5" name="Picture 4">
            <a:extLst>
              <a:ext uri="{FF2B5EF4-FFF2-40B4-BE49-F238E27FC236}">
                <a16:creationId xmlns:a16="http://schemas.microsoft.com/office/drawing/2014/main" id="{8E62C702-8F12-7DA2-EBC3-A74EDDDFC346}"/>
              </a:ext>
            </a:extLst>
          </p:cNvPr>
          <p:cNvPicPr>
            <a:picLocks noChangeAspect="1"/>
          </p:cNvPicPr>
          <p:nvPr/>
        </p:nvPicPr>
        <p:blipFill>
          <a:blip r:embed="rId2"/>
          <a:stretch>
            <a:fillRect/>
          </a:stretch>
        </p:blipFill>
        <p:spPr>
          <a:xfrm>
            <a:off x="6096000" y="2647949"/>
            <a:ext cx="5988554" cy="2895602"/>
          </a:xfrm>
          <a:prstGeom prst="rect">
            <a:avLst/>
          </a:prstGeom>
        </p:spPr>
      </p:pic>
    </p:spTree>
    <p:extLst>
      <p:ext uri="{BB962C8B-B14F-4D97-AF65-F5344CB8AC3E}">
        <p14:creationId xmlns:p14="http://schemas.microsoft.com/office/powerpoint/2010/main" val="696288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TM02836342[[fn=Ion]]</Template>
  <TotalTime>246</TotalTime>
  <Words>274</Words>
  <Application>Microsoft Office PowerPoint</Application>
  <PresentationFormat>Widescreen</PresentationFormat>
  <Paragraphs>35</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Arial</vt:lpstr>
      <vt:lpstr>Book Antiqua</vt:lpstr>
      <vt:lpstr>Bookman Old Style</vt:lpstr>
      <vt:lpstr>Century Gothic</vt:lpstr>
      <vt:lpstr>Constantia</vt:lpstr>
      <vt:lpstr>Wingdings 3</vt:lpstr>
      <vt:lpstr>Ion</vt:lpstr>
      <vt:lpstr>Final projects: Computer Information Technology  course</vt:lpstr>
      <vt:lpstr>A Sample Resume</vt:lpstr>
      <vt:lpstr>A spreadsheet analysis </vt:lpstr>
      <vt:lpstr>Data validation </vt:lpstr>
      <vt:lpstr>VLOOKUP IN EXCEL</vt:lpstr>
      <vt:lpstr>Sum in excel</vt:lpstr>
      <vt:lpstr>Pivot table in excel </vt:lpstr>
      <vt:lpstr>If statement in excel </vt:lpstr>
      <vt:lpstr>Conditional formatting in excel </vt:lpstr>
      <vt:lpstr>Presented by: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BAQ1</dc:creator>
  <cp:lastModifiedBy>BAQ1</cp:lastModifiedBy>
  <cp:revision>8</cp:revision>
  <dcterms:created xsi:type="dcterms:W3CDTF">2025-09-14T08:59:26Z</dcterms:created>
  <dcterms:modified xsi:type="dcterms:W3CDTF">2025-09-20T12:28:05Z</dcterms:modified>
</cp:coreProperties>
</file>