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65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7999" cy="10286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499542" y="535252"/>
            <a:ext cx="493395" cy="493395"/>
          </a:xfrm>
          <a:custGeom>
            <a:avLst/>
            <a:gdLst/>
            <a:ahLst/>
            <a:cxnLst/>
            <a:rect l="l" t="t" r="r" b="b"/>
            <a:pathLst>
              <a:path w="493394" h="493394">
                <a:moveTo>
                  <a:pt x="246526" y="493053"/>
                </a:moveTo>
                <a:lnTo>
                  <a:pt x="198064" y="488321"/>
                </a:lnTo>
                <a:lnTo>
                  <a:pt x="152133" y="474418"/>
                </a:lnTo>
                <a:lnTo>
                  <a:pt x="109822" y="451775"/>
                </a:lnTo>
                <a:lnTo>
                  <a:pt x="72223" y="420829"/>
                </a:lnTo>
                <a:lnTo>
                  <a:pt x="41277" y="383230"/>
                </a:lnTo>
                <a:lnTo>
                  <a:pt x="18634" y="340919"/>
                </a:lnTo>
                <a:lnTo>
                  <a:pt x="4731" y="294988"/>
                </a:lnTo>
                <a:lnTo>
                  <a:pt x="0" y="246526"/>
                </a:lnTo>
                <a:lnTo>
                  <a:pt x="4731" y="198064"/>
                </a:lnTo>
                <a:lnTo>
                  <a:pt x="18634" y="152133"/>
                </a:lnTo>
                <a:lnTo>
                  <a:pt x="41277" y="109822"/>
                </a:lnTo>
                <a:lnTo>
                  <a:pt x="72223" y="72223"/>
                </a:lnTo>
                <a:lnTo>
                  <a:pt x="109822" y="41277"/>
                </a:lnTo>
                <a:lnTo>
                  <a:pt x="152133" y="18634"/>
                </a:lnTo>
                <a:lnTo>
                  <a:pt x="198064" y="4731"/>
                </a:lnTo>
                <a:lnTo>
                  <a:pt x="246526" y="0"/>
                </a:lnTo>
                <a:lnTo>
                  <a:pt x="294988" y="4731"/>
                </a:lnTo>
                <a:lnTo>
                  <a:pt x="328184" y="14779"/>
                </a:lnTo>
                <a:lnTo>
                  <a:pt x="246526" y="14779"/>
                </a:lnTo>
                <a:lnTo>
                  <a:pt x="200970" y="19235"/>
                </a:lnTo>
                <a:lnTo>
                  <a:pt x="157798" y="32318"/>
                </a:lnTo>
                <a:lnTo>
                  <a:pt x="118025" y="53604"/>
                </a:lnTo>
                <a:lnTo>
                  <a:pt x="82668" y="82668"/>
                </a:lnTo>
                <a:lnTo>
                  <a:pt x="53604" y="118025"/>
                </a:lnTo>
                <a:lnTo>
                  <a:pt x="32318" y="157798"/>
                </a:lnTo>
                <a:lnTo>
                  <a:pt x="19235" y="200970"/>
                </a:lnTo>
                <a:lnTo>
                  <a:pt x="14779" y="246526"/>
                </a:lnTo>
                <a:lnTo>
                  <a:pt x="19235" y="292082"/>
                </a:lnTo>
                <a:lnTo>
                  <a:pt x="32318" y="335254"/>
                </a:lnTo>
                <a:lnTo>
                  <a:pt x="53604" y="375027"/>
                </a:lnTo>
                <a:lnTo>
                  <a:pt x="82668" y="410384"/>
                </a:lnTo>
                <a:lnTo>
                  <a:pt x="118025" y="439448"/>
                </a:lnTo>
                <a:lnTo>
                  <a:pt x="157798" y="460734"/>
                </a:lnTo>
                <a:lnTo>
                  <a:pt x="200970" y="473817"/>
                </a:lnTo>
                <a:lnTo>
                  <a:pt x="246526" y="478273"/>
                </a:lnTo>
                <a:lnTo>
                  <a:pt x="328184" y="478273"/>
                </a:lnTo>
                <a:lnTo>
                  <a:pt x="294988" y="488321"/>
                </a:lnTo>
                <a:lnTo>
                  <a:pt x="246526" y="493053"/>
                </a:lnTo>
                <a:close/>
              </a:path>
              <a:path w="493394" h="493394">
                <a:moveTo>
                  <a:pt x="328184" y="478273"/>
                </a:moveTo>
                <a:lnTo>
                  <a:pt x="246526" y="478273"/>
                </a:lnTo>
                <a:lnTo>
                  <a:pt x="292082" y="473817"/>
                </a:lnTo>
                <a:lnTo>
                  <a:pt x="335254" y="460734"/>
                </a:lnTo>
                <a:lnTo>
                  <a:pt x="375027" y="439448"/>
                </a:lnTo>
                <a:lnTo>
                  <a:pt x="410384" y="410384"/>
                </a:lnTo>
                <a:lnTo>
                  <a:pt x="439448" y="375027"/>
                </a:lnTo>
                <a:lnTo>
                  <a:pt x="460734" y="335254"/>
                </a:lnTo>
                <a:lnTo>
                  <a:pt x="473817" y="292082"/>
                </a:lnTo>
                <a:lnTo>
                  <a:pt x="478273" y="246526"/>
                </a:lnTo>
                <a:lnTo>
                  <a:pt x="473817" y="200970"/>
                </a:lnTo>
                <a:lnTo>
                  <a:pt x="460734" y="157798"/>
                </a:lnTo>
                <a:lnTo>
                  <a:pt x="439448" y="118025"/>
                </a:lnTo>
                <a:lnTo>
                  <a:pt x="410384" y="82668"/>
                </a:lnTo>
                <a:lnTo>
                  <a:pt x="375027" y="53604"/>
                </a:lnTo>
                <a:lnTo>
                  <a:pt x="335254" y="32318"/>
                </a:lnTo>
                <a:lnTo>
                  <a:pt x="292082" y="19235"/>
                </a:lnTo>
                <a:lnTo>
                  <a:pt x="246526" y="14779"/>
                </a:lnTo>
                <a:lnTo>
                  <a:pt x="328184" y="14779"/>
                </a:lnTo>
                <a:lnTo>
                  <a:pt x="383230" y="41277"/>
                </a:lnTo>
                <a:lnTo>
                  <a:pt x="420829" y="72223"/>
                </a:lnTo>
                <a:lnTo>
                  <a:pt x="451775" y="109864"/>
                </a:lnTo>
                <a:lnTo>
                  <a:pt x="474418" y="152170"/>
                </a:lnTo>
                <a:lnTo>
                  <a:pt x="488321" y="198078"/>
                </a:lnTo>
                <a:lnTo>
                  <a:pt x="493053" y="246526"/>
                </a:lnTo>
                <a:lnTo>
                  <a:pt x="488321" y="294988"/>
                </a:lnTo>
                <a:lnTo>
                  <a:pt x="474418" y="340919"/>
                </a:lnTo>
                <a:lnTo>
                  <a:pt x="451775" y="383230"/>
                </a:lnTo>
                <a:lnTo>
                  <a:pt x="420829" y="420829"/>
                </a:lnTo>
                <a:lnTo>
                  <a:pt x="383230" y="451775"/>
                </a:lnTo>
                <a:lnTo>
                  <a:pt x="340919" y="474418"/>
                </a:lnTo>
                <a:lnTo>
                  <a:pt x="328184" y="4782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696563" y="700841"/>
            <a:ext cx="102999" cy="166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306271" y="2222357"/>
            <a:ext cx="6042659" cy="5339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"/>
            <a:ext cx="18287999" cy="10286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15698" y="464801"/>
            <a:ext cx="7856602" cy="1229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8818" y="4500446"/>
            <a:ext cx="8478520" cy="3692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7175" y="6886010"/>
            <a:ext cx="817880" cy="669290"/>
          </a:xfrm>
          <a:custGeom>
            <a:avLst/>
            <a:gdLst/>
            <a:ahLst/>
            <a:cxnLst/>
            <a:rect l="l" t="t" r="r" b="b"/>
            <a:pathLst>
              <a:path w="817880" h="669290">
                <a:moveTo>
                  <a:pt x="0" y="334651"/>
                </a:moveTo>
                <a:lnTo>
                  <a:pt x="5248" y="277387"/>
                </a:lnTo>
                <a:lnTo>
                  <a:pt x="19183" y="223101"/>
                </a:lnTo>
                <a:lnTo>
                  <a:pt x="37043" y="181566"/>
                </a:lnTo>
                <a:lnTo>
                  <a:pt x="60158" y="143177"/>
                </a:lnTo>
                <a:lnTo>
                  <a:pt x="88073" y="108381"/>
                </a:lnTo>
                <a:lnTo>
                  <a:pt x="120330" y="77623"/>
                </a:lnTo>
                <a:lnTo>
                  <a:pt x="156475" y="51348"/>
                </a:lnTo>
                <a:lnTo>
                  <a:pt x="196052" y="30003"/>
                </a:lnTo>
                <a:lnTo>
                  <a:pt x="238605" y="14033"/>
                </a:lnTo>
                <a:lnTo>
                  <a:pt x="283679" y="3883"/>
                </a:lnTo>
                <a:lnTo>
                  <a:pt x="330816" y="0"/>
                </a:lnTo>
                <a:lnTo>
                  <a:pt x="817631" y="0"/>
                </a:lnTo>
                <a:lnTo>
                  <a:pt x="817631" y="668942"/>
                </a:lnTo>
                <a:lnTo>
                  <a:pt x="330454" y="668942"/>
                </a:lnTo>
                <a:lnTo>
                  <a:pt x="283638" y="665011"/>
                </a:lnTo>
                <a:lnTo>
                  <a:pt x="238807" y="654742"/>
                </a:lnTo>
                <a:lnTo>
                  <a:pt x="196414" y="638618"/>
                </a:lnTo>
                <a:lnTo>
                  <a:pt x="156918" y="617118"/>
                </a:lnTo>
                <a:lnTo>
                  <a:pt x="120773" y="590724"/>
                </a:lnTo>
                <a:lnTo>
                  <a:pt x="88434" y="559918"/>
                </a:lnTo>
                <a:lnTo>
                  <a:pt x="60359" y="525182"/>
                </a:lnTo>
                <a:lnTo>
                  <a:pt x="37003" y="486995"/>
                </a:lnTo>
                <a:lnTo>
                  <a:pt x="18821" y="445841"/>
                </a:lnTo>
                <a:lnTo>
                  <a:pt x="18459" y="445119"/>
                </a:lnTo>
                <a:lnTo>
                  <a:pt x="18459" y="444397"/>
                </a:lnTo>
                <a:lnTo>
                  <a:pt x="18097" y="443675"/>
                </a:lnTo>
                <a:lnTo>
                  <a:pt x="10383" y="417705"/>
                </a:lnTo>
                <a:lnTo>
                  <a:pt x="4705" y="390788"/>
                </a:lnTo>
                <a:lnTo>
                  <a:pt x="1198" y="363058"/>
                </a:lnTo>
                <a:lnTo>
                  <a:pt x="0" y="334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3635" y="6887689"/>
            <a:ext cx="817880" cy="669290"/>
          </a:xfrm>
          <a:custGeom>
            <a:avLst/>
            <a:gdLst/>
            <a:ahLst/>
            <a:cxnLst/>
            <a:rect l="l" t="t" r="r" b="b"/>
            <a:pathLst>
              <a:path w="817879" h="669290">
                <a:moveTo>
                  <a:pt x="817631" y="334290"/>
                </a:moveTo>
                <a:lnTo>
                  <a:pt x="812383" y="391555"/>
                </a:lnTo>
                <a:lnTo>
                  <a:pt x="798448" y="445841"/>
                </a:lnTo>
                <a:lnTo>
                  <a:pt x="780587" y="487376"/>
                </a:lnTo>
                <a:lnTo>
                  <a:pt x="757472" y="525764"/>
                </a:lnTo>
                <a:lnTo>
                  <a:pt x="729558" y="560560"/>
                </a:lnTo>
                <a:lnTo>
                  <a:pt x="697300" y="591318"/>
                </a:lnTo>
                <a:lnTo>
                  <a:pt x="661155" y="617593"/>
                </a:lnTo>
                <a:lnTo>
                  <a:pt x="621578" y="638938"/>
                </a:lnTo>
                <a:lnTo>
                  <a:pt x="579025" y="654909"/>
                </a:lnTo>
                <a:lnTo>
                  <a:pt x="533952" y="665059"/>
                </a:lnTo>
                <a:lnTo>
                  <a:pt x="486814" y="668942"/>
                </a:lnTo>
                <a:lnTo>
                  <a:pt x="0" y="668942"/>
                </a:lnTo>
                <a:lnTo>
                  <a:pt x="0" y="0"/>
                </a:lnTo>
                <a:lnTo>
                  <a:pt x="487176" y="0"/>
                </a:lnTo>
                <a:lnTo>
                  <a:pt x="533992" y="3930"/>
                </a:lnTo>
                <a:lnTo>
                  <a:pt x="578824" y="14199"/>
                </a:lnTo>
                <a:lnTo>
                  <a:pt x="621216" y="30324"/>
                </a:lnTo>
                <a:lnTo>
                  <a:pt x="660712" y="51824"/>
                </a:lnTo>
                <a:lnTo>
                  <a:pt x="696858" y="78217"/>
                </a:lnTo>
                <a:lnTo>
                  <a:pt x="729196" y="109023"/>
                </a:lnTo>
                <a:lnTo>
                  <a:pt x="757271" y="143760"/>
                </a:lnTo>
                <a:lnTo>
                  <a:pt x="780628" y="181946"/>
                </a:lnTo>
                <a:lnTo>
                  <a:pt x="798810" y="223101"/>
                </a:lnTo>
                <a:lnTo>
                  <a:pt x="799172" y="223823"/>
                </a:lnTo>
                <a:lnTo>
                  <a:pt x="799172" y="224545"/>
                </a:lnTo>
                <a:lnTo>
                  <a:pt x="799534" y="225267"/>
                </a:lnTo>
                <a:lnTo>
                  <a:pt x="807248" y="251237"/>
                </a:lnTo>
                <a:lnTo>
                  <a:pt x="812926" y="278154"/>
                </a:lnTo>
                <a:lnTo>
                  <a:pt x="816432" y="305884"/>
                </a:lnTo>
                <a:lnTo>
                  <a:pt x="817631" y="334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7499542" y="535252"/>
            <a:ext cx="493395" cy="493395"/>
            <a:chOff x="17499542" y="535252"/>
            <a:chExt cx="493395" cy="493395"/>
          </a:xfrm>
        </p:grpSpPr>
        <p:sp>
          <p:nvSpPr>
            <p:cNvPr id="5" name="object 5"/>
            <p:cNvSpPr/>
            <p:nvPr/>
          </p:nvSpPr>
          <p:spPr>
            <a:xfrm>
              <a:off x="17499542" y="535252"/>
              <a:ext cx="493395" cy="493395"/>
            </a:xfrm>
            <a:custGeom>
              <a:avLst/>
              <a:gdLst/>
              <a:ahLst/>
              <a:cxnLst/>
              <a:rect l="l" t="t" r="r" b="b"/>
              <a:pathLst>
                <a:path w="493394" h="493394">
                  <a:moveTo>
                    <a:pt x="246526" y="493053"/>
                  </a:moveTo>
                  <a:lnTo>
                    <a:pt x="198064" y="488321"/>
                  </a:lnTo>
                  <a:lnTo>
                    <a:pt x="152133" y="474418"/>
                  </a:lnTo>
                  <a:lnTo>
                    <a:pt x="109822" y="451775"/>
                  </a:lnTo>
                  <a:lnTo>
                    <a:pt x="72223" y="420829"/>
                  </a:lnTo>
                  <a:lnTo>
                    <a:pt x="41277" y="383230"/>
                  </a:lnTo>
                  <a:lnTo>
                    <a:pt x="18634" y="340919"/>
                  </a:lnTo>
                  <a:lnTo>
                    <a:pt x="4731" y="294988"/>
                  </a:lnTo>
                  <a:lnTo>
                    <a:pt x="0" y="246526"/>
                  </a:lnTo>
                  <a:lnTo>
                    <a:pt x="4731" y="198064"/>
                  </a:lnTo>
                  <a:lnTo>
                    <a:pt x="18634" y="152133"/>
                  </a:lnTo>
                  <a:lnTo>
                    <a:pt x="41277" y="109822"/>
                  </a:lnTo>
                  <a:lnTo>
                    <a:pt x="72223" y="72223"/>
                  </a:lnTo>
                  <a:lnTo>
                    <a:pt x="109822" y="41277"/>
                  </a:lnTo>
                  <a:lnTo>
                    <a:pt x="152133" y="18634"/>
                  </a:lnTo>
                  <a:lnTo>
                    <a:pt x="198064" y="4731"/>
                  </a:lnTo>
                  <a:lnTo>
                    <a:pt x="246526" y="0"/>
                  </a:lnTo>
                  <a:lnTo>
                    <a:pt x="294988" y="4731"/>
                  </a:lnTo>
                  <a:lnTo>
                    <a:pt x="328184" y="14779"/>
                  </a:lnTo>
                  <a:lnTo>
                    <a:pt x="246526" y="14779"/>
                  </a:lnTo>
                  <a:lnTo>
                    <a:pt x="200970" y="19235"/>
                  </a:lnTo>
                  <a:lnTo>
                    <a:pt x="157798" y="32318"/>
                  </a:lnTo>
                  <a:lnTo>
                    <a:pt x="118025" y="53604"/>
                  </a:lnTo>
                  <a:lnTo>
                    <a:pt x="82668" y="82668"/>
                  </a:lnTo>
                  <a:lnTo>
                    <a:pt x="53604" y="118025"/>
                  </a:lnTo>
                  <a:lnTo>
                    <a:pt x="32318" y="157798"/>
                  </a:lnTo>
                  <a:lnTo>
                    <a:pt x="19235" y="200970"/>
                  </a:lnTo>
                  <a:lnTo>
                    <a:pt x="14779" y="246526"/>
                  </a:lnTo>
                  <a:lnTo>
                    <a:pt x="19235" y="292082"/>
                  </a:lnTo>
                  <a:lnTo>
                    <a:pt x="32318" y="335254"/>
                  </a:lnTo>
                  <a:lnTo>
                    <a:pt x="53604" y="375027"/>
                  </a:lnTo>
                  <a:lnTo>
                    <a:pt x="82668" y="410384"/>
                  </a:lnTo>
                  <a:lnTo>
                    <a:pt x="118025" y="439448"/>
                  </a:lnTo>
                  <a:lnTo>
                    <a:pt x="157798" y="460734"/>
                  </a:lnTo>
                  <a:lnTo>
                    <a:pt x="200970" y="473817"/>
                  </a:lnTo>
                  <a:lnTo>
                    <a:pt x="246526" y="478273"/>
                  </a:lnTo>
                  <a:lnTo>
                    <a:pt x="328184" y="478273"/>
                  </a:lnTo>
                  <a:lnTo>
                    <a:pt x="294988" y="488321"/>
                  </a:lnTo>
                  <a:lnTo>
                    <a:pt x="246526" y="493053"/>
                  </a:lnTo>
                  <a:close/>
                </a:path>
                <a:path w="493394" h="493394">
                  <a:moveTo>
                    <a:pt x="328184" y="478273"/>
                  </a:moveTo>
                  <a:lnTo>
                    <a:pt x="246526" y="478273"/>
                  </a:lnTo>
                  <a:lnTo>
                    <a:pt x="292082" y="473817"/>
                  </a:lnTo>
                  <a:lnTo>
                    <a:pt x="335254" y="460734"/>
                  </a:lnTo>
                  <a:lnTo>
                    <a:pt x="375027" y="439448"/>
                  </a:lnTo>
                  <a:lnTo>
                    <a:pt x="410384" y="410384"/>
                  </a:lnTo>
                  <a:lnTo>
                    <a:pt x="439448" y="375027"/>
                  </a:lnTo>
                  <a:lnTo>
                    <a:pt x="460734" y="335254"/>
                  </a:lnTo>
                  <a:lnTo>
                    <a:pt x="473817" y="292082"/>
                  </a:lnTo>
                  <a:lnTo>
                    <a:pt x="478273" y="246526"/>
                  </a:lnTo>
                  <a:lnTo>
                    <a:pt x="473817" y="200970"/>
                  </a:lnTo>
                  <a:lnTo>
                    <a:pt x="460734" y="157798"/>
                  </a:lnTo>
                  <a:lnTo>
                    <a:pt x="439448" y="118025"/>
                  </a:lnTo>
                  <a:lnTo>
                    <a:pt x="410384" y="82668"/>
                  </a:lnTo>
                  <a:lnTo>
                    <a:pt x="375027" y="53604"/>
                  </a:lnTo>
                  <a:lnTo>
                    <a:pt x="335254" y="32318"/>
                  </a:lnTo>
                  <a:lnTo>
                    <a:pt x="292082" y="19235"/>
                  </a:lnTo>
                  <a:lnTo>
                    <a:pt x="246526" y="14779"/>
                  </a:lnTo>
                  <a:lnTo>
                    <a:pt x="328184" y="14779"/>
                  </a:lnTo>
                  <a:lnTo>
                    <a:pt x="383230" y="41277"/>
                  </a:lnTo>
                  <a:lnTo>
                    <a:pt x="420829" y="72223"/>
                  </a:lnTo>
                  <a:lnTo>
                    <a:pt x="451775" y="109864"/>
                  </a:lnTo>
                  <a:lnTo>
                    <a:pt x="474418" y="152170"/>
                  </a:lnTo>
                  <a:lnTo>
                    <a:pt x="488321" y="198078"/>
                  </a:lnTo>
                  <a:lnTo>
                    <a:pt x="493053" y="246526"/>
                  </a:lnTo>
                  <a:lnTo>
                    <a:pt x="488321" y="294988"/>
                  </a:lnTo>
                  <a:lnTo>
                    <a:pt x="474418" y="340919"/>
                  </a:lnTo>
                  <a:lnTo>
                    <a:pt x="451775" y="383230"/>
                  </a:lnTo>
                  <a:lnTo>
                    <a:pt x="420829" y="420829"/>
                  </a:lnTo>
                  <a:lnTo>
                    <a:pt x="383230" y="451775"/>
                  </a:lnTo>
                  <a:lnTo>
                    <a:pt x="340919" y="474418"/>
                  </a:lnTo>
                  <a:lnTo>
                    <a:pt x="328184" y="4782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93656" y="701969"/>
              <a:ext cx="104397" cy="1689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624032" y="4808904"/>
            <a:ext cx="2832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10" dirty="0">
                <a:latin typeface="Arial"/>
                <a:cs typeface="Arial"/>
              </a:rPr>
              <a:t>0</a:t>
            </a:r>
            <a:r>
              <a:rPr sz="2000" spc="-51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44877" y="4986604"/>
            <a:ext cx="323850" cy="28575"/>
          </a:xfrm>
          <a:custGeom>
            <a:avLst/>
            <a:gdLst/>
            <a:ahLst/>
            <a:cxnLst/>
            <a:rect l="l" t="t" r="r" b="b"/>
            <a:pathLst>
              <a:path w="323850" h="28575">
                <a:moveTo>
                  <a:pt x="323850" y="0"/>
                </a:moveTo>
                <a:lnTo>
                  <a:pt x="323850" y="28575"/>
                </a:lnTo>
                <a:lnTo>
                  <a:pt x="0" y="28575"/>
                </a:lnTo>
                <a:lnTo>
                  <a:pt x="0" y="0"/>
                </a:lnTo>
                <a:lnTo>
                  <a:pt x="323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99930" y="9777896"/>
            <a:ext cx="386080" cy="41275"/>
          </a:xfrm>
          <a:custGeom>
            <a:avLst/>
            <a:gdLst/>
            <a:ahLst/>
            <a:cxnLst/>
            <a:rect l="l" t="t" r="r" b="b"/>
            <a:pathLst>
              <a:path w="386080" h="41275">
                <a:moveTo>
                  <a:pt x="385455" y="41052"/>
                </a:moveTo>
                <a:lnTo>
                  <a:pt x="0" y="41052"/>
                </a:lnTo>
                <a:lnTo>
                  <a:pt x="0" y="0"/>
                </a:lnTo>
                <a:lnTo>
                  <a:pt x="385455" y="0"/>
                </a:lnTo>
                <a:lnTo>
                  <a:pt x="385455" y="41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99930" y="9665071"/>
            <a:ext cx="386080" cy="45720"/>
          </a:xfrm>
          <a:custGeom>
            <a:avLst/>
            <a:gdLst/>
            <a:ahLst/>
            <a:cxnLst/>
            <a:rect l="l" t="t" r="r" b="b"/>
            <a:pathLst>
              <a:path w="386080" h="45720">
                <a:moveTo>
                  <a:pt x="385455" y="45129"/>
                </a:moveTo>
                <a:lnTo>
                  <a:pt x="0" y="45129"/>
                </a:lnTo>
                <a:lnTo>
                  <a:pt x="0" y="0"/>
                </a:lnTo>
                <a:lnTo>
                  <a:pt x="385455" y="0"/>
                </a:lnTo>
                <a:lnTo>
                  <a:pt x="385455" y="45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499930" y="9552248"/>
            <a:ext cx="386080" cy="45720"/>
          </a:xfrm>
          <a:custGeom>
            <a:avLst/>
            <a:gdLst/>
            <a:ahLst/>
            <a:cxnLst/>
            <a:rect l="l" t="t" r="r" b="b"/>
            <a:pathLst>
              <a:path w="386080" h="45720">
                <a:moveTo>
                  <a:pt x="385455" y="45127"/>
                </a:moveTo>
                <a:lnTo>
                  <a:pt x="0" y="45127"/>
                </a:lnTo>
                <a:lnTo>
                  <a:pt x="0" y="0"/>
                </a:lnTo>
                <a:lnTo>
                  <a:pt x="385455" y="0"/>
                </a:lnTo>
                <a:lnTo>
                  <a:pt x="385455" y="45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74931" y="1730867"/>
            <a:ext cx="6679565" cy="451548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 marR="5080">
              <a:lnSpc>
                <a:spcPts val="8630"/>
              </a:lnSpc>
              <a:spcBef>
                <a:spcPts val="1095"/>
              </a:spcBef>
            </a:pPr>
            <a:r>
              <a:rPr sz="7900" spc="-470" dirty="0">
                <a:latin typeface="Arial"/>
                <a:cs typeface="Arial"/>
              </a:rPr>
              <a:t>MINIMIZING  </a:t>
            </a:r>
            <a:r>
              <a:rPr sz="7900" spc="-919" dirty="0">
                <a:latin typeface="Arial"/>
                <a:cs typeface="Arial"/>
              </a:rPr>
              <a:t>POWER </a:t>
            </a:r>
            <a:r>
              <a:rPr sz="7900" spc="-540" dirty="0">
                <a:latin typeface="Arial"/>
                <a:cs typeface="Arial"/>
              </a:rPr>
              <a:t>USAGE  </a:t>
            </a:r>
            <a:r>
              <a:rPr sz="7900" spc="-705" dirty="0">
                <a:latin typeface="Arial"/>
                <a:cs typeface="Arial"/>
              </a:rPr>
              <a:t>IN </a:t>
            </a:r>
            <a:r>
              <a:rPr sz="7900" spc="-815" dirty="0">
                <a:latin typeface="Arial"/>
                <a:cs typeface="Arial"/>
              </a:rPr>
              <a:t>GREEN  </a:t>
            </a:r>
            <a:r>
              <a:rPr sz="7900" spc="-535" dirty="0">
                <a:latin typeface="Arial"/>
                <a:cs typeface="Arial"/>
              </a:rPr>
              <a:t>COMPUTING</a:t>
            </a:r>
            <a:endParaRPr sz="7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09426" y="1829470"/>
            <a:ext cx="8153399" cy="63340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11354" y="6885980"/>
            <a:ext cx="5826125" cy="6724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43510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1130"/>
              </a:spcBef>
            </a:pPr>
            <a:r>
              <a:rPr sz="2350" spc="7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350" spc="215" dirty="0">
                <a:solidFill>
                  <a:srgbClr val="FFFFFF"/>
                </a:solidFill>
                <a:latin typeface="Arial"/>
                <a:cs typeface="Arial"/>
              </a:rPr>
              <a:t>project presented </a:t>
            </a:r>
            <a:r>
              <a:rPr sz="2350" spc="19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350" spc="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spc="250" dirty="0">
                <a:solidFill>
                  <a:srgbClr val="FFFFFF"/>
                </a:solidFill>
                <a:latin typeface="Arial"/>
                <a:cs typeface="Arial"/>
              </a:rPr>
              <a:t>Group2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99542" y="535255"/>
            <a:ext cx="493395" cy="493395"/>
            <a:chOff x="17499542" y="535255"/>
            <a:chExt cx="493395" cy="493395"/>
          </a:xfrm>
        </p:grpSpPr>
        <p:sp>
          <p:nvSpPr>
            <p:cNvPr id="3" name="object 3"/>
            <p:cNvSpPr/>
            <p:nvPr/>
          </p:nvSpPr>
          <p:spPr>
            <a:xfrm>
              <a:off x="17499542" y="535255"/>
              <a:ext cx="493395" cy="493395"/>
            </a:xfrm>
            <a:custGeom>
              <a:avLst/>
              <a:gdLst/>
              <a:ahLst/>
              <a:cxnLst/>
              <a:rect l="l" t="t" r="r" b="b"/>
              <a:pathLst>
                <a:path w="493394" h="493394">
                  <a:moveTo>
                    <a:pt x="246526" y="493053"/>
                  </a:moveTo>
                  <a:lnTo>
                    <a:pt x="198064" y="488321"/>
                  </a:lnTo>
                  <a:lnTo>
                    <a:pt x="152133" y="474418"/>
                  </a:lnTo>
                  <a:lnTo>
                    <a:pt x="109822" y="451775"/>
                  </a:lnTo>
                  <a:lnTo>
                    <a:pt x="72223" y="420829"/>
                  </a:lnTo>
                  <a:lnTo>
                    <a:pt x="41277" y="383230"/>
                  </a:lnTo>
                  <a:lnTo>
                    <a:pt x="18634" y="340919"/>
                  </a:lnTo>
                  <a:lnTo>
                    <a:pt x="4731" y="294988"/>
                  </a:lnTo>
                  <a:lnTo>
                    <a:pt x="0" y="246526"/>
                  </a:lnTo>
                  <a:lnTo>
                    <a:pt x="4731" y="198064"/>
                  </a:lnTo>
                  <a:lnTo>
                    <a:pt x="18634" y="152133"/>
                  </a:lnTo>
                  <a:lnTo>
                    <a:pt x="41277" y="109822"/>
                  </a:lnTo>
                  <a:lnTo>
                    <a:pt x="72223" y="72223"/>
                  </a:lnTo>
                  <a:lnTo>
                    <a:pt x="109822" y="41277"/>
                  </a:lnTo>
                  <a:lnTo>
                    <a:pt x="152133" y="18634"/>
                  </a:lnTo>
                  <a:lnTo>
                    <a:pt x="198064" y="4731"/>
                  </a:lnTo>
                  <a:lnTo>
                    <a:pt x="246526" y="0"/>
                  </a:lnTo>
                  <a:lnTo>
                    <a:pt x="294988" y="4731"/>
                  </a:lnTo>
                  <a:lnTo>
                    <a:pt x="328184" y="14779"/>
                  </a:lnTo>
                  <a:lnTo>
                    <a:pt x="246526" y="14779"/>
                  </a:lnTo>
                  <a:lnTo>
                    <a:pt x="200970" y="19235"/>
                  </a:lnTo>
                  <a:lnTo>
                    <a:pt x="157798" y="32318"/>
                  </a:lnTo>
                  <a:lnTo>
                    <a:pt x="118025" y="53604"/>
                  </a:lnTo>
                  <a:lnTo>
                    <a:pt x="82668" y="82668"/>
                  </a:lnTo>
                  <a:lnTo>
                    <a:pt x="53604" y="118025"/>
                  </a:lnTo>
                  <a:lnTo>
                    <a:pt x="32318" y="157798"/>
                  </a:lnTo>
                  <a:lnTo>
                    <a:pt x="19235" y="200970"/>
                  </a:lnTo>
                  <a:lnTo>
                    <a:pt x="14779" y="246526"/>
                  </a:lnTo>
                  <a:lnTo>
                    <a:pt x="19235" y="292082"/>
                  </a:lnTo>
                  <a:lnTo>
                    <a:pt x="32318" y="335254"/>
                  </a:lnTo>
                  <a:lnTo>
                    <a:pt x="53604" y="375027"/>
                  </a:lnTo>
                  <a:lnTo>
                    <a:pt x="82668" y="410384"/>
                  </a:lnTo>
                  <a:lnTo>
                    <a:pt x="118025" y="439448"/>
                  </a:lnTo>
                  <a:lnTo>
                    <a:pt x="157798" y="460734"/>
                  </a:lnTo>
                  <a:lnTo>
                    <a:pt x="200970" y="473817"/>
                  </a:lnTo>
                  <a:lnTo>
                    <a:pt x="246526" y="478273"/>
                  </a:lnTo>
                  <a:lnTo>
                    <a:pt x="328184" y="478273"/>
                  </a:lnTo>
                  <a:lnTo>
                    <a:pt x="294988" y="488321"/>
                  </a:lnTo>
                  <a:lnTo>
                    <a:pt x="246526" y="493053"/>
                  </a:lnTo>
                  <a:close/>
                </a:path>
                <a:path w="493394" h="493394">
                  <a:moveTo>
                    <a:pt x="328184" y="478273"/>
                  </a:moveTo>
                  <a:lnTo>
                    <a:pt x="246526" y="478273"/>
                  </a:lnTo>
                  <a:lnTo>
                    <a:pt x="292082" y="473817"/>
                  </a:lnTo>
                  <a:lnTo>
                    <a:pt x="335254" y="460734"/>
                  </a:lnTo>
                  <a:lnTo>
                    <a:pt x="375027" y="439448"/>
                  </a:lnTo>
                  <a:lnTo>
                    <a:pt x="410384" y="410384"/>
                  </a:lnTo>
                  <a:lnTo>
                    <a:pt x="439448" y="375027"/>
                  </a:lnTo>
                  <a:lnTo>
                    <a:pt x="460734" y="335254"/>
                  </a:lnTo>
                  <a:lnTo>
                    <a:pt x="473817" y="292082"/>
                  </a:lnTo>
                  <a:lnTo>
                    <a:pt x="478273" y="246526"/>
                  </a:lnTo>
                  <a:lnTo>
                    <a:pt x="473817" y="200970"/>
                  </a:lnTo>
                  <a:lnTo>
                    <a:pt x="460734" y="157798"/>
                  </a:lnTo>
                  <a:lnTo>
                    <a:pt x="439448" y="118025"/>
                  </a:lnTo>
                  <a:lnTo>
                    <a:pt x="410384" y="82668"/>
                  </a:lnTo>
                  <a:lnTo>
                    <a:pt x="375027" y="53604"/>
                  </a:lnTo>
                  <a:lnTo>
                    <a:pt x="335254" y="32318"/>
                  </a:lnTo>
                  <a:lnTo>
                    <a:pt x="292082" y="19235"/>
                  </a:lnTo>
                  <a:lnTo>
                    <a:pt x="246526" y="14779"/>
                  </a:lnTo>
                  <a:lnTo>
                    <a:pt x="328184" y="14779"/>
                  </a:lnTo>
                  <a:lnTo>
                    <a:pt x="383230" y="41277"/>
                  </a:lnTo>
                  <a:lnTo>
                    <a:pt x="420829" y="72223"/>
                  </a:lnTo>
                  <a:lnTo>
                    <a:pt x="451775" y="109864"/>
                  </a:lnTo>
                  <a:lnTo>
                    <a:pt x="474418" y="152170"/>
                  </a:lnTo>
                  <a:lnTo>
                    <a:pt x="488321" y="198078"/>
                  </a:lnTo>
                  <a:lnTo>
                    <a:pt x="493053" y="246526"/>
                  </a:lnTo>
                  <a:lnTo>
                    <a:pt x="488321" y="294988"/>
                  </a:lnTo>
                  <a:lnTo>
                    <a:pt x="474418" y="340919"/>
                  </a:lnTo>
                  <a:lnTo>
                    <a:pt x="451775" y="383230"/>
                  </a:lnTo>
                  <a:lnTo>
                    <a:pt x="420829" y="420829"/>
                  </a:lnTo>
                  <a:lnTo>
                    <a:pt x="383230" y="451775"/>
                  </a:lnTo>
                  <a:lnTo>
                    <a:pt x="340919" y="474418"/>
                  </a:lnTo>
                  <a:lnTo>
                    <a:pt x="328184" y="4782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696563" y="700837"/>
              <a:ext cx="102999" cy="1666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624032" y="4806648"/>
            <a:ext cx="2832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20" dirty="0">
                <a:latin typeface="Arial"/>
                <a:cs typeface="Arial"/>
              </a:rPr>
              <a:t>1</a:t>
            </a:r>
            <a:r>
              <a:rPr sz="2000" spc="114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44877" y="4986634"/>
            <a:ext cx="323850" cy="28575"/>
          </a:xfrm>
          <a:custGeom>
            <a:avLst/>
            <a:gdLst/>
            <a:ahLst/>
            <a:cxnLst/>
            <a:rect l="l" t="t" r="r" b="b"/>
            <a:pathLst>
              <a:path w="323850" h="28575">
                <a:moveTo>
                  <a:pt x="323850" y="0"/>
                </a:moveTo>
                <a:lnTo>
                  <a:pt x="323850" y="28575"/>
                </a:lnTo>
                <a:lnTo>
                  <a:pt x="0" y="28575"/>
                </a:lnTo>
                <a:lnTo>
                  <a:pt x="0" y="0"/>
                </a:lnTo>
                <a:lnTo>
                  <a:pt x="323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99939" y="9774498"/>
            <a:ext cx="389890" cy="44450"/>
          </a:xfrm>
          <a:custGeom>
            <a:avLst/>
            <a:gdLst/>
            <a:ahLst/>
            <a:cxnLst/>
            <a:rect l="l" t="t" r="r" b="b"/>
            <a:pathLst>
              <a:path w="389890" h="44450">
                <a:moveTo>
                  <a:pt x="389715" y="44449"/>
                </a:moveTo>
                <a:lnTo>
                  <a:pt x="0" y="44449"/>
                </a:lnTo>
                <a:lnTo>
                  <a:pt x="0" y="0"/>
                </a:lnTo>
                <a:lnTo>
                  <a:pt x="389715" y="0"/>
                </a:lnTo>
                <a:lnTo>
                  <a:pt x="389715" y="44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99939" y="9663373"/>
            <a:ext cx="389890" cy="44450"/>
          </a:xfrm>
          <a:custGeom>
            <a:avLst/>
            <a:gdLst/>
            <a:ahLst/>
            <a:cxnLst/>
            <a:rect l="l" t="t" r="r" b="b"/>
            <a:pathLst>
              <a:path w="389890" h="44450">
                <a:moveTo>
                  <a:pt x="389715" y="44449"/>
                </a:moveTo>
                <a:lnTo>
                  <a:pt x="0" y="44449"/>
                </a:lnTo>
                <a:lnTo>
                  <a:pt x="0" y="0"/>
                </a:lnTo>
                <a:lnTo>
                  <a:pt x="389715" y="0"/>
                </a:lnTo>
                <a:lnTo>
                  <a:pt x="389715" y="44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99939" y="9552248"/>
            <a:ext cx="389890" cy="44450"/>
          </a:xfrm>
          <a:custGeom>
            <a:avLst/>
            <a:gdLst/>
            <a:ahLst/>
            <a:cxnLst/>
            <a:rect l="l" t="t" r="r" b="b"/>
            <a:pathLst>
              <a:path w="389890" h="44450">
                <a:moveTo>
                  <a:pt x="389715" y="44449"/>
                </a:moveTo>
                <a:lnTo>
                  <a:pt x="0" y="44449"/>
                </a:lnTo>
                <a:lnTo>
                  <a:pt x="0" y="0"/>
                </a:lnTo>
                <a:lnTo>
                  <a:pt x="389715" y="0"/>
                </a:lnTo>
                <a:lnTo>
                  <a:pt x="389715" y="44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76254" y="5973119"/>
            <a:ext cx="1123950" cy="9525"/>
          </a:xfrm>
          <a:custGeom>
            <a:avLst/>
            <a:gdLst/>
            <a:ahLst/>
            <a:cxnLst/>
            <a:rect l="l" t="t" r="r" b="b"/>
            <a:pathLst>
              <a:path w="1123950" h="9525">
                <a:moveTo>
                  <a:pt x="1123950" y="0"/>
                </a:moveTo>
                <a:lnTo>
                  <a:pt x="1123950" y="9525"/>
                </a:lnTo>
                <a:lnTo>
                  <a:pt x="0" y="9525"/>
                </a:lnTo>
                <a:lnTo>
                  <a:pt x="0" y="0"/>
                </a:lnTo>
                <a:lnTo>
                  <a:pt x="1123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05550" y="5973126"/>
            <a:ext cx="7583170" cy="9525"/>
          </a:xfrm>
          <a:custGeom>
            <a:avLst/>
            <a:gdLst/>
            <a:ahLst/>
            <a:cxnLst/>
            <a:rect l="l" t="t" r="r" b="b"/>
            <a:pathLst>
              <a:path w="7583169" h="9525">
                <a:moveTo>
                  <a:pt x="1123950" y="0"/>
                </a:moveTo>
                <a:lnTo>
                  <a:pt x="0" y="0"/>
                </a:lnTo>
                <a:lnTo>
                  <a:pt x="0" y="9525"/>
                </a:lnTo>
                <a:lnTo>
                  <a:pt x="1123950" y="9525"/>
                </a:lnTo>
                <a:lnTo>
                  <a:pt x="1123950" y="0"/>
                </a:lnTo>
                <a:close/>
              </a:path>
              <a:path w="7583169" h="9525">
                <a:moveTo>
                  <a:pt x="4353268" y="0"/>
                </a:moveTo>
                <a:lnTo>
                  <a:pt x="3229318" y="0"/>
                </a:lnTo>
                <a:lnTo>
                  <a:pt x="3229318" y="9525"/>
                </a:lnTo>
                <a:lnTo>
                  <a:pt x="4353268" y="9525"/>
                </a:lnTo>
                <a:lnTo>
                  <a:pt x="4353268" y="0"/>
                </a:lnTo>
                <a:close/>
              </a:path>
              <a:path w="7583169" h="9525">
                <a:moveTo>
                  <a:pt x="7582560" y="0"/>
                </a:moveTo>
                <a:lnTo>
                  <a:pt x="6458610" y="0"/>
                </a:lnTo>
                <a:lnTo>
                  <a:pt x="6458610" y="9525"/>
                </a:lnTo>
                <a:lnTo>
                  <a:pt x="7582560" y="9525"/>
                </a:lnTo>
                <a:lnTo>
                  <a:pt x="75825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17547" y="963368"/>
            <a:ext cx="14097000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700" spc="60" dirty="0">
                <a:solidFill>
                  <a:srgbClr val="000000"/>
                </a:solidFill>
              </a:rPr>
              <a:t>Processor </a:t>
            </a:r>
            <a:r>
              <a:rPr sz="7700" spc="15" dirty="0">
                <a:solidFill>
                  <a:srgbClr val="000000"/>
                </a:solidFill>
              </a:rPr>
              <a:t>Power</a:t>
            </a:r>
            <a:r>
              <a:rPr sz="7700" spc="-515" dirty="0">
                <a:solidFill>
                  <a:srgbClr val="000000"/>
                </a:solidFill>
              </a:rPr>
              <a:t> </a:t>
            </a:r>
            <a:r>
              <a:rPr sz="7700" spc="180" dirty="0">
                <a:solidFill>
                  <a:srgbClr val="000000"/>
                </a:solidFill>
              </a:rPr>
              <a:t>Consumption:</a:t>
            </a:r>
            <a:endParaRPr sz="7700"/>
          </a:p>
        </p:txBody>
      </p:sp>
      <p:sp>
        <p:nvSpPr>
          <p:cNvPr id="13" name="object 13"/>
          <p:cNvSpPr txBox="1"/>
          <p:nvPr/>
        </p:nvSpPr>
        <p:spPr>
          <a:xfrm>
            <a:off x="1192482" y="3350539"/>
            <a:ext cx="5772150" cy="111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65100">
              <a:lnSpc>
                <a:spcPct val="125000"/>
              </a:lnSpc>
              <a:spcBef>
                <a:spcPts val="95"/>
              </a:spcBef>
            </a:pPr>
            <a:r>
              <a:rPr sz="2850" spc="285" dirty="0">
                <a:latin typeface="Arial"/>
                <a:cs typeface="Arial"/>
              </a:rPr>
              <a:t>Testing </a:t>
            </a:r>
            <a:r>
              <a:rPr sz="2850" spc="350" dirty="0">
                <a:latin typeface="Arial"/>
                <a:cs typeface="Arial"/>
              </a:rPr>
              <a:t>power </a:t>
            </a:r>
            <a:r>
              <a:rPr sz="2850" spc="320" dirty="0">
                <a:latin typeface="Arial"/>
                <a:cs typeface="Arial"/>
              </a:rPr>
              <a:t>consumption  </a:t>
            </a:r>
            <a:r>
              <a:rPr sz="2850" spc="325" dirty="0">
                <a:latin typeface="Arial"/>
                <a:cs typeface="Arial"/>
              </a:rPr>
              <a:t>of </a:t>
            </a:r>
            <a:r>
              <a:rPr sz="2850" spc="180" dirty="0">
                <a:latin typeface="Arial"/>
                <a:cs typeface="Arial"/>
              </a:rPr>
              <a:t>CPUs </a:t>
            </a:r>
            <a:r>
              <a:rPr sz="2850" spc="195" dirty="0">
                <a:latin typeface="Arial"/>
                <a:cs typeface="Arial"/>
              </a:rPr>
              <a:t>is </a:t>
            </a:r>
            <a:r>
              <a:rPr sz="2850" spc="105" dirty="0">
                <a:latin typeface="Arial"/>
                <a:cs typeface="Arial"/>
              </a:rPr>
              <a:t>a </a:t>
            </a:r>
            <a:r>
              <a:rPr sz="2850" spc="295" dirty="0">
                <a:latin typeface="Arial"/>
                <a:cs typeface="Arial"/>
              </a:rPr>
              <a:t>trickier task</a:t>
            </a:r>
            <a:r>
              <a:rPr sz="2850" spc="240" dirty="0">
                <a:latin typeface="Arial"/>
                <a:cs typeface="Arial"/>
              </a:rPr>
              <a:t> </a:t>
            </a:r>
            <a:r>
              <a:rPr sz="2850" spc="245" dirty="0">
                <a:latin typeface="Arial"/>
                <a:cs typeface="Arial"/>
              </a:rPr>
              <a:t>than</a:t>
            </a:r>
            <a:endParaRPr sz="2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95756" y="4436389"/>
            <a:ext cx="5765800" cy="1654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25000"/>
              </a:lnSpc>
              <a:spcBef>
                <a:spcPts val="95"/>
              </a:spcBef>
            </a:pPr>
            <a:r>
              <a:rPr sz="2850" spc="285" dirty="0">
                <a:latin typeface="Arial"/>
                <a:cs typeface="Arial"/>
              </a:rPr>
              <a:t>graphic </a:t>
            </a:r>
            <a:r>
              <a:rPr sz="2850" spc="260" dirty="0">
                <a:latin typeface="Arial"/>
                <a:cs typeface="Arial"/>
              </a:rPr>
              <a:t>cards. </a:t>
            </a:r>
            <a:r>
              <a:rPr sz="2850" spc="235" dirty="0">
                <a:latin typeface="Arial"/>
                <a:cs typeface="Arial"/>
              </a:rPr>
              <a:t>The</a:t>
            </a:r>
            <a:r>
              <a:rPr sz="2850" spc="95" dirty="0">
                <a:latin typeface="Arial"/>
                <a:cs typeface="Arial"/>
              </a:rPr>
              <a:t> </a:t>
            </a:r>
            <a:r>
              <a:rPr sz="2850" spc="325" dirty="0">
                <a:latin typeface="Arial"/>
                <a:cs typeface="Arial"/>
              </a:rPr>
              <a:t>difference  </a:t>
            </a:r>
            <a:r>
              <a:rPr sz="2850" spc="150" dirty="0">
                <a:latin typeface="Arial"/>
                <a:cs typeface="Arial"/>
              </a:rPr>
              <a:t>in </a:t>
            </a:r>
            <a:r>
              <a:rPr sz="2850" spc="350" dirty="0">
                <a:latin typeface="Arial"/>
                <a:cs typeface="Arial"/>
              </a:rPr>
              <a:t>power </a:t>
            </a:r>
            <a:r>
              <a:rPr sz="2850" spc="320" dirty="0">
                <a:latin typeface="Arial"/>
                <a:cs typeface="Arial"/>
              </a:rPr>
              <a:t>consumption  </a:t>
            </a:r>
            <a:r>
              <a:rPr sz="2850" spc="355" dirty="0">
                <a:latin typeface="Arial"/>
                <a:cs typeface="Arial"/>
              </a:rPr>
              <a:t>between </a:t>
            </a:r>
            <a:r>
              <a:rPr sz="2850" spc="105" dirty="0">
                <a:latin typeface="Arial"/>
                <a:cs typeface="Arial"/>
              </a:rPr>
              <a:t>a </a:t>
            </a:r>
            <a:r>
              <a:rPr sz="2850" spc="130" dirty="0">
                <a:latin typeface="Arial"/>
                <a:cs typeface="Arial"/>
              </a:rPr>
              <a:t>CPU </a:t>
            </a:r>
            <a:r>
              <a:rPr sz="2850" spc="254" dirty="0">
                <a:latin typeface="Arial"/>
                <a:cs typeface="Arial"/>
              </a:rPr>
              <a:t>at </a:t>
            </a:r>
            <a:r>
              <a:rPr sz="2850" spc="285" dirty="0">
                <a:latin typeface="Arial"/>
                <a:cs typeface="Arial"/>
              </a:rPr>
              <a:t>idle </a:t>
            </a:r>
            <a:r>
              <a:rPr sz="2850" spc="240" dirty="0">
                <a:latin typeface="Arial"/>
                <a:cs typeface="Arial"/>
              </a:rPr>
              <a:t>and</a:t>
            </a:r>
            <a:r>
              <a:rPr sz="2850" spc="195" dirty="0">
                <a:latin typeface="Arial"/>
                <a:cs typeface="Arial"/>
              </a:rPr>
              <a:t> </a:t>
            </a:r>
            <a:r>
              <a:rPr sz="2850" spc="105" dirty="0">
                <a:latin typeface="Arial"/>
                <a:cs typeface="Arial"/>
              </a:rPr>
              <a:t>a</a:t>
            </a:r>
            <a:endParaRPr sz="2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9707" y="6065164"/>
            <a:ext cx="5398135" cy="274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25000"/>
              </a:lnSpc>
              <a:spcBef>
                <a:spcPts val="95"/>
              </a:spcBef>
            </a:pPr>
            <a:r>
              <a:rPr sz="2850" spc="130" dirty="0">
                <a:latin typeface="Arial"/>
                <a:cs typeface="Arial"/>
              </a:rPr>
              <a:t>CPU </a:t>
            </a:r>
            <a:r>
              <a:rPr sz="2850" spc="254" dirty="0">
                <a:latin typeface="Arial"/>
                <a:cs typeface="Arial"/>
              </a:rPr>
              <a:t>at </a:t>
            </a:r>
            <a:r>
              <a:rPr sz="2850" spc="285" dirty="0">
                <a:latin typeface="Arial"/>
                <a:cs typeface="Arial"/>
              </a:rPr>
              <a:t>full </a:t>
            </a:r>
            <a:r>
              <a:rPr sz="2850" spc="300" dirty="0">
                <a:latin typeface="Arial"/>
                <a:cs typeface="Arial"/>
              </a:rPr>
              <a:t>load </a:t>
            </a:r>
            <a:r>
              <a:rPr sz="2850" spc="270" dirty="0">
                <a:latin typeface="Arial"/>
                <a:cs typeface="Arial"/>
              </a:rPr>
              <a:t>wasn't </a:t>
            </a:r>
            <a:r>
              <a:rPr sz="2850" spc="215" dirty="0">
                <a:latin typeface="Arial"/>
                <a:cs typeface="Arial"/>
              </a:rPr>
              <a:t>as  </a:t>
            </a:r>
            <a:r>
              <a:rPr sz="2850" spc="285" dirty="0">
                <a:latin typeface="Arial"/>
                <a:cs typeface="Arial"/>
              </a:rPr>
              <a:t>large </a:t>
            </a:r>
            <a:r>
              <a:rPr sz="2850" spc="215" dirty="0">
                <a:latin typeface="Arial"/>
                <a:cs typeface="Arial"/>
              </a:rPr>
              <a:t>as </a:t>
            </a:r>
            <a:r>
              <a:rPr sz="2850" spc="295" dirty="0">
                <a:latin typeface="Arial"/>
                <a:cs typeface="Arial"/>
              </a:rPr>
              <a:t>with </a:t>
            </a:r>
            <a:r>
              <a:rPr sz="2850" spc="285" dirty="0">
                <a:latin typeface="Arial"/>
                <a:cs typeface="Arial"/>
              </a:rPr>
              <a:t>graphic</a:t>
            </a:r>
            <a:r>
              <a:rPr sz="2850" spc="90" dirty="0">
                <a:latin typeface="Arial"/>
                <a:cs typeface="Arial"/>
              </a:rPr>
              <a:t> </a:t>
            </a:r>
            <a:r>
              <a:rPr sz="2850" spc="260" dirty="0">
                <a:latin typeface="Arial"/>
                <a:cs typeface="Arial"/>
              </a:rPr>
              <a:t>cards.</a:t>
            </a:r>
            <a:endParaRPr sz="2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Arial"/>
              <a:cs typeface="Arial"/>
            </a:endParaRPr>
          </a:p>
          <a:p>
            <a:pPr marL="485140" marR="477520" algn="ctr">
              <a:lnSpc>
                <a:spcPct val="125000"/>
              </a:lnSpc>
            </a:pPr>
            <a:r>
              <a:rPr sz="2850" spc="235" dirty="0">
                <a:latin typeface="Arial"/>
                <a:cs typeface="Arial"/>
              </a:rPr>
              <a:t>The </a:t>
            </a:r>
            <a:r>
              <a:rPr sz="2850" spc="325" dirty="0">
                <a:latin typeface="Arial"/>
                <a:cs typeface="Arial"/>
              </a:rPr>
              <a:t>system </a:t>
            </a:r>
            <a:r>
              <a:rPr sz="2850" spc="245" dirty="0">
                <a:latin typeface="Arial"/>
                <a:cs typeface="Arial"/>
              </a:rPr>
              <a:t>all </a:t>
            </a:r>
            <a:r>
              <a:rPr sz="2850" spc="240" dirty="0">
                <a:latin typeface="Arial"/>
                <a:cs typeface="Arial"/>
              </a:rPr>
              <a:t>had</a:t>
            </a:r>
            <a:r>
              <a:rPr sz="2850" spc="75" dirty="0">
                <a:latin typeface="Arial"/>
                <a:cs typeface="Arial"/>
              </a:rPr>
              <a:t> </a:t>
            </a:r>
            <a:r>
              <a:rPr sz="2850" spc="300" dirty="0">
                <a:latin typeface="Arial"/>
                <a:cs typeface="Arial"/>
              </a:rPr>
              <a:t>the  </a:t>
            </a:r>
            <a:r>
              <a:rPr sz="2850" spc="330" dirty="0">
                <a:latin typeface="Arial"/>
                <a:cs typeface="Arial"/>
              </a:rPr>
              <a:t>following</a:t>
            </a:r>
            <a:r>
              <a:rPr sz="2850" spc="160" dirty="0">
                <a:latin typeface="Arial"/>
                <a:cs typeface="Arial"/>
              </a:rPr>
              <a:t> </a:t>
            </a:r>
            <a:r>
              <a:rPr sz="2850" spc="310" dirty="0">
                <a:latin typeface="Arial"/>
                <a:cs typeface="Arial"/>
              </a:rPr>
              <a:t>components:</a:t>
            </a:r>
            <a:endParaRPr sz="28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29957" y="2200911"/>
            <a:ext cx="9458309" cy="7086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99542" y="535252"/>
            <a:ext cx="493395" cy="493395"/>
            <a:chOff x="17499542" y="535252"/>
            <a:chExt cx="493395" cy="493395"/>
          </a:xfrm>
        </p:grpSpPr>
        <p:sp>
          <p:nvSpPr>
            <p:cNvPr id="3" name="object 3"/>
            <p:cNvSpPr/>
            <p:nvPr/>
          </p:nvSpPr>
          <p:spPr>
            <a:xfrm>
              <a:off x="17499542" y="535252"/>
              <a:ext cx="493395" cy="493395"/>
            </a:xfrm>
            <a:custGeom>
              <a:avLst/>
              <a:gdLst/>
              <a:ahLst/>
              <a:cxnLst/>
              <a:rect l="l" t="t" r="r" b="b"/>
              <a:pathLst>
                <a:path w="493394" h="493394">
                  <a:moveTo>
                    <a:pt x="246526" y="493053"/>
                  </a:moveTo>
                  <a:lnTo>
                    <a:pt x="198064" y="488321"/>
                  </a:lnTo>
                  <a:lnTo>
                    <a:pt x="152133" y="474418"/>
                  </a:lnTo>
                  <a:lnTo>
                    <a:pt x="109822" y="451775"/>
                  </a:lnTo>
                  <a:lnTo>
                    <a:pt x="72223" y="420829"/>
                  </a:lnTo>
                  <a:lnTo>
                    <a:pt x="41277" y="383230"/>
                  </a:lnTo>
                  <a:lnTo>
                    <a:pt x="18634" y="340919"/>
                  </a:lnTo>
                  <a:lnTo>
                    <a:pt x="4731" y="294988"/>
                  </a:lnTo>
                  <a:lnTo>
                    <a:pt x="0" y="246526"/>
                  </a:lnTo>
                  <a:lnTo>
                    <a:pt x="4731" y="198064"/>
                  </a:lnTo>
                  <a:lnTo>
                    <a:pt x="18634" y="152133"/>
                  </a:lnTo>
                  <a:lnTo>
                    <a:pt x="41277" y="109822"/>
                  </a:lnTo>
                  <a:lnTo>
                    <a:pt x="72223" y="72223"/>
                  </a:lnTo>
                  <a:lnTo>
                    <a:pt x="109822" y="41277"/>
                  </a:lnTo>
                  <a:lnTo>
                    <a:pt x="152133" y="18634"/>
                  </a:lnTo>
                  <a:lnTo>
                    <a:pt x="198064" y="4731"/>
                  </a:lnTo>
                  <a:lnTo>
                    <a:pt x="246526" y="0"/>
                  </a:lnTo>
                  <a:lnTo>
                    <a:pt x="294988" y="4731"/>
                  </a:lnTo>
                  <a:lnTo>
                    <a:pt x="328184" y="14779"/>
                  </a:lnTo>
                  <a:lnTo>
                    <a:pt x="246526" y="14779"/>
                  </a:lnTo>
                  <a:lnTo>
                    <a:pt x="200970" y="19235"/>
                  </a:lnTo>
                  <a:lnTo>
                    <a:pt x="157798" y="32318"/>
                  </a:lnTo>
                  <a:lnTo>
                    <a:pt x="118025" y="53604"/>
                  </a:lnTo>
                  <a:lnTo>
                    <a:pt x="82668" y="82668"/>
                  </a:lnTo>
                  <a:lnTo>
                    <a:pt x="53604" y="118025"/>
                  </a:lnTo>
                  <a:lnTo>
                    <a:pt x="32318" y="157798"/>
                  </a:lnTo>
                  <a:lnTo>
                    <a:pt x="19235" y="200970"/>
                  </a:lnTo>
                  <a:lnTo>
                    <a:pt x="14779" y="246526"/>
                  </a:lnTo>
                  <a:lnTo>
                    <a:pt x="19235" y="292082"/>
                  </a:lnTo>
                  <a:lnTo>
                    <a:pt x="32318" y="335254"/>
                  </a:lnTo>
                  <a:lnTo>
                    <a:pt x="53604" y="375027"/>
                  </a:lnTo>
                  <a:lnTo>
                    <a:pt x="82668" y="410384"/>
                  </a:lnTo>
                  <a:lnTo>
                    <a:pt x="118025" y="439448"/>
                  </a:lnTo>
                  <a:lnTo>
                    <a:pt x="157798" y="460734"/>
                  </a:lnTo>
                  <a:lnTo>
                    <a:pt x="200970" y="473817"/>
                  </a:lnTo>
                  <a:lnTo>
                    <a:pt x="246526" y="478273"/>
                  </a:lnTo>
                  <a:lnTo>
                    <a:pt x="328184" y="478273"/>
                  </a:lnTo>
                  <a:lnTo>
                    <a:pt x="294988" y="488321"/>
                  </a:lnTo>
                  <a:lnTo>
                    <a:pt x="246526" y="493053"/>
                  </a:lnTo>
                  <a:close/>
                </a:path>
                <a:path w="493394" h="493394">
                  <a:moveTo>
                    <a:pt x="328184" y="478273"/>
                  </a:moveTo>
                  <a:lnTo>
                    <a:pt x="246526" y="478273"/>
                  </a:lnTo>
                  <a:lnTo>
                    <a:pt x="292082" y="473817"/>
                  </a:lnTo>
                  <a:lnTo>
                    <a:pt x="335254" y="460734"/>
                  </a:lnTo>
                  <a:lnTo>
                    <a:pt x="375027" y="439448"/>
                  </a:lnTo>
                  <a:lnTo>
                    <a:pt x="410384" y="410384"/>
                  </a:lnTo>
                  <a:lnTo>
                    <a:pt x="439448" y="375027"/>
                  </a:lnTo>
                  <a:lnTo>
                    <a:pt x="460734" y="335254"/>
                  </a:lnTo>
                  <a:lnTo>
                    <a:pt x="473817" y="292082"/>
                  </a:lnTo>
                  <a:lnTo>
                    <a:pt x="478273" y="246526"/>
                  </a:lnTo>
                  <a:lnTo>
                    <a:pt x="473817" y="200970"/>
                  </a:lnTo>
                  <a:lnTo>
                    <a:pt x="460734" y="157798"/>
                  </a:lnTo>
                  <a:lnTo>
                    <a:pt x="439448" y="118025"/>
                  </a:lnTo>
                  <a:lnTo>
                    <a:pt x="410384" y="82668"/>
                  </a:lnTo>
                  <a:lnTo>
                    <a:pt x="375027" y="53604"/>
                  </a:lnTo>
                  <a:lnTo>
                    <a:pt x="335254" y="32318"/>
                  </a:lnTo>
                  <a:lnTo>
                    <a:pt x="292082" y="19235"/>
                  </a:lnTo>
                  <a:lnTo>
                    <a:pt x="246526" y="14779"/>
                  </a:lnTo>
                  <a:lnTo>
                    <a:pt x="328184" y="14779"/>
                  </a:lnTo>
                  <a:lnTo>
                    <a:pt x="383230" y="41277"/>
                  </a:lnTo>
                  <a:lnTo>
                    <a:pt x="420829" y="72223"/>
                  </a:lnTo>
                  <a:lnTo>
                    <a:pt x="451775" y="109864"/>
                  </a:lnTo>
                  <a:lnTo>
                    <a:pt x="474418" y="152170"/>
                  </a:lnTo>
                  <a:lnTo>
                    <a:pt x="488321" y="198078"/>
                  </a:lnTo>
                  <a:lnTo>
                    <a:pt x="493053" y="246526"/>
                  </a:lnTo>
                  <a:lnTo>
                    <a:pt x="488321" y="294988"/>
                  </a:lnTo>
                  <a:lnTo>
                    <a:pt x="474418" y="340919"/>
                  </a:lnTo>
                  <a:lnTo>
                    <a:pt x="451775" y="383230"/>
                  </a:lnTo>
                  <a:lnTo>
                    <a:pt x="420829" y="420829"/>
                  </a:lnTo>
                  <a:lnTo>
                    <a:pt x="383230" y="451775"/>
                  </a:lnTo>
                  <a:lnTo>
                    <a:pt x="340919" y="474418"/>
                  </a:lnTo>
                  <a:lnTo>
                    <a:pt x="328184" y="4782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696563" y="700837"/>
              <a:ext cx="102999" cy="1666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704584" y="4806648"/>
            <a:ext cx="203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15" dirty="0">
                <a:latin typeface="Arial"/>
                <a:cs typeface="Arial"/>
              </a:rPr>
              <a:t>1</a:t>
            </a:r>
            <a:r>
              <a:rPr sz="2000" spc="-505" dirty="0">
                <a:latin typeface="Arial"/>
                <a:cs typeface="Arial"/>
              </a:rPr>
              <a:t> </a:t>
            </a:r>
            <a:r>
              <a:rPr sz="2000" spc="-51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44877" y="4986604"/>
            <a:ext cx="323850" cy="28575"/>
          </a:xfrm>
          <a:custGeom>
            <a:avLst/>
            <a:gdLst/>
            <a:ahLst/>
            <a:cxnLst/>
            <a:rect l="l" t="t" r="r" b="b"/>
            <a:pathLst>
              <a:path w="323850" h="28575">
                <a:moveTo>
                  <a:pt x="323850" y="0"/>
                </a:moveTo>
                <a:lnTo>
                  <a:pt x="323850" y="28575"/>
                </a:lnTo>
                <a:lnTo>
                  <a:pt x="0" y="28575"/>
                </a:lnTo>
                <a:lnTo>
                  <a:pt x="0" y="0"/>
                </a:lnTo>
                <a:lnTo>
                  <a:pt x="323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99939" y="9774498"/>
            <a:ext cx="389890" cy="44450"/>
          </a:xfrm>
          <a:custGeom>
            <a:avLst/>
            <a:gdLst/>
            <a:ahLst/>
            <a:cxnLst/>
            <a:rect l="l" t="t" r="r" b="b"/>
            <a:pathLst>
              <a:path w="389890" h="44450">
                <a:moveTo>
                  <a:pt x="389715" y="44449"/>
                </a:moveTo>
                <a:lnTo>
                  <a:pt x="0" y="44449"/>
                </a:lnTo>
                <a:lnTo>
                  <a:pt x="0" y="0"/>
                </a:lnTo>
                <a:lnTo>
                  <a:pt x="389715" y="0"/>
                </a:lnTo>
                <a:lnTo>
                  <a:pt x="389715" y="44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99939" y="9663373"/>
            <a:ext cx="389890" cy="44450"/>
          </a:xfrm>
          <a:custGeom>
            <a:avLst/>
            <a:gdLst/>
            <a:ahLst/>
            <a:cxnLst/>
            <a:rect l="l" t="t" r="r" b="b"/>
            <a:pathLst>
              <a:path w="389890" h="44450">
                <a:moveTo>
                  <a:pt x="389715" y="44449"/>
                </a:moveTo>
                <a:lnTo>
                  <a:pt x="0" y="44449"/>
                </a:lnTo>
                <a:lnTo>
                  <a:pt x="0" y="0"/>
                </a:lnTo>
                <a:lnTo>
                  <a:pt x="389715" y="0"/>
                </a:lnTo>
                <a:lnTo>
                  <a:pt x="389715" y="44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99939" y="9552248"/>
            <a:ext cx="389890" cy="44450"/>
          </a:xfrm>
          <a:custGeom>
            <a:avLst/>
            <a:gdLst/>
            <a:ahLst/>
            <a:cxnLst/>
            <a:rect l="l" t="t" r="r" b="b"/>
            <a:pathLst>
              <a:path w="389890" h="44450">
                <a:moveTo>
                  <a:pt x="389715" y="44449"/>
                </a:moveTo>
                <a:lnTo>
                  <a:pt x="0" y="44449"/>
                </a:lnTo>
                <a:lnTo>
                  <a:pt x="0" y="0"/>
                </a:lnTo>
                <a:lnTo>
                  <a:pt x="389715" y="0"/>
                </a:lnTo>
                <a:lnTo>
                  <a:pt x="389715" y="44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76254" y="5973119"/>
            <a:ext cx="1123950" cy="9525"/>
          </a:xfrm>
          <a:custGeom>
            <a:avLst/>
            <a:gdLst/>
            <a:ahLst/>
            <a:cxnLst/>
            <a:rect l="l" t="t" r="r" b="b"/>
            <a:pathLst>
              <a:path w="1123950" h="9525">
                <a:moveTo>
                  <a:pt x="1123950" y="0"/>
                </a:moveTo>
                <a:lnTo>
                  <a:pt x="1123950" y="9525"/>
                </a:lnTo>
                <a:lnTo>
                  <a:pt x="0" y="9525"/>
                </a:lnTo>
                <a:lnTo>
                  <a:pt x="0" y="0"/>
                </a:lnTo>
                <a:lnTo>
                  <a:pt x="1123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05550" y="5973119"/>
            <a:ext cx="1123950" cy="9525"/>
          </a:xfrm>
          <a:custGeom>
            <a:avLst/>
            <a:gdLst/>
            <a:ahLst/>
            <a:cxnLst/>
            <a:rect l="l" t="t" r="r" b="b"/>
            <a:pathLst>
              <a:path w="1123950" h="9525">
                <a:moveTo>
                  <a:pt x="1123950" y="0"/>
                </a:moveTo>
                <a:lnTo>
                  <a:pt x="1123950" y="9525"/>
                </a:lnTo>
                <a:lnTo>
                  <a:pt x="0" y="9525"/>
                </a:lnTo>
                <a:lnTo>
                  <a:pt x="0" y="0"/>
                </a:lnTo>
                <a:lnTo>
                  <a:pt x="1123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7927238" y="3067872"/>
            <a:ext cx="8820150" cy="6486525"/>
            <a:chOff x="7927238" y="3067872"/>
            <a:chExt cx="8820150" cy="6486525"/>
          </a:xfrm>
        </p:grpSpPr>
        <p:sp>
          <p:nvSpPr>
            <p:cNvPr id="13" name="object 13"/>
            <p:cNvSpPr/>
            <p:nvPr/>
          </p:nvSpPr>
          <p:spPr>
            <a:xfrm>
              <a:off x="9534868" y="5973127"/>
              <a:ext cx="4353560" cy="9525"/>
            </a:xfrm>
            <a:custGeom>
              <a:avLst/>
              <a:gdLst/>
              <a:ahLst/>
              <a:cxnLst/>
              <a:rect l="l" t="t" r="r" b="b"/>
              <a:pathLst>
                <a:path w="4353559" h="9525">
                  <a:moveTo>
                    <a:pt x="112395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123950" y="9525"/>
                  </a:lnTo>
                  <a:lnTo>
                    <a:pt x="1123950" y="0"/>
                  </a:lnTo>
                  <a:close/>
                </a:path>
                <a:path w="4353559" h="9525">
                  <a:moveTo>
                    <a:pt x="4353242" y="0"/>
                  </a:moveTo>
                  <a:lnTo>
                    <a:pt x="3229292" y="0"/>
                  </a:lnTo>
                  <a:lnTo>
                    <a:pt x="3229292" y="9525"/>
                  </a:lnTo>
                  <a:lnTo>
                    <a:pt x="4353242" y="9525"/>
                  </a:lnTo>
                  <a:lnTo>
                    <a:pt x="43532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27238" y="3067872"/>
              <a:ext cx="8820149" cy="64865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97095" y="3350539"/>
            <a:ext cx="5763260" cy="111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979" marR="5080" indent="-208915">
              <a:lnSpc>
                <a:spcPct val="125000"/>
              </a:lnSpc>
              <a:spcBef>
                <a:spcPts val="95"/>
              </a:spcBef>
              <a:tabLst>
                <a:tab pos="4538980" algn="l"/>
              </a:tabLst>
            </a:pPr>
            <a:r>
              <a:rPr sz="2850" spc="90" dirty="0">
                <a:latin typeface="Arial"/>
                <a:cs typeface="Arial"/>
              </a:rPr>
              <a:t>I</a:t>
            </a:r>
            <a:r>
              <a:rPr sz="2850" spc="125" dirty="0">
                <a:latin typeface="Arial"/>
                <a:cs typeface="Arial"/>
              </a:rPr>
              <a:t>n</a:t>
            </a:r>
            <a:r>
              <a:rPr sz="2850" spc="229" dirty="0">
                <a:latin typeface="Arial"/>
                <a:cs typeface="Arial"/>
              </a:rPr>
              <a:t> </a:t>
            </a:r>
            <a:r>
              <a:rPr sz="2850" spc="400" dirty="0">
                <a:latin typeface="Arial"/>
                <a:cs typeface="Arial"/>
              </a:rPr>
              <a:t>o</a:t>
            </a:r>
            <a:r>
              <a:rPr sz="2850" spc="245" dirty="0">
                <a:latin typeface="Arial"/>
                <a:cs typeface="Arial"/>
              </a:rPr>
              <a:t>u</a:t>
            </a:r>
            <a:r>
              <a:rPr sz="2850" spc="140" dirty="0">
                <a:latin typeface="Arial"/>
                <a:cs typeface="Arial"/>
              </a:rPr>
              <a:t>r</a:t>
            </a:r>
            <a:r>
              <a:rPr sz="2850" spc="229" dirty="0">
                <a:latin typeface="Arial"/>
                <a:cs typeface="Arial"/>
              </a:rPr>
              <a:t> </a:t>
            </a:r>
            <a:r>
              <a:rPr sz="2200" spc="375" dirty="0">
                <a:latin typeface="Arial"/>
                <a:cs typeface="Arial"/>
              </a:rPr>
              <a:t>"</a:t>
            </a:r>
            <a:r>
              <a:rPr sz="2850" spc="380" dirty="0">
                <a:latin typeface="Arial"/>
                <a:cs typeface="Arial"/>
              </a:rPr>
              <a:t>d</a:t>
            </a:r>
            <a:r>
              <a:rPr sz="2850" spc="370" dirty="0">
                <a:latin typeface="Arial"/>
                <a:cs typeface="Arial"/>
              </a:rPr>
              <a:t>e</a:t>
            </a:r>
            <a:r>
              <a:rPr sz="2850" spc="330" dirty="0">
                <a:latin typeface="Arial"/>
                <a:cs typeface="Arial"/>
              </a:rPr>
              <a:t>s</a:t>
            </a:r>
            <a:r>
              <a:rPr sz="2850" spc="355" dirty="0">
                <a:latin typeface="Arial"/>
                <a:cs typeface="Arial"/>
              </a:rPr>
              <a:t>k</a:t>
            </a:r>
            <a:r>
              <a:rPr sz="2850" spc="400" dirty="0">
                <a:latin typeface="Arial"/>
                <a:cs typeface="Arial"/>
              </a:rPr>
              <a:t>to</a:t>
            </a:r>
            <a:r>
              <a:rPr sz="2850" spc="265" dirty="0">
                <a:latin typeface="Arial"/>
                <a:cs typeface="Arial"/>
              </a:rPr>
              <a:t>p</a:t>
            </a:r>
            <a:r>
              <a:rPr sz="2850" spc="229" dirty="0">
                <a:latin typeface="Arial"/>
                <a:cs typeface="Arial"/>
              </a:rPr>
              <a:t> </a:t>
            </a:r>
            <a:r>
              <a:rPr sz="2850" spc="245" dirty="0">
                <a:latin typeface="Arial"/>
                <a:cs typeface="Arial"/>
              </a:rPr>
              <a:t>u</a:t>
            </a:r>
            <a:r>
              <a:rPr sz="2850" spc="330" dirty="0">
                <a:latin typeface="Arial"/>
                <a:cs typeface="Arial"/>
              </a:rPr>
              <a:t>s</a:t>
            </a:r>
            <a:r>
              <a:rPr sz="2850" spc="220" dirty="0">
                <a:latin typeface="Arial"/>
                <a:cs typeface="Arial"/>
              </a:rPr>
              <a:t>a</a:t>
            </a:r>
            <a:r>
              <a:rPr sz="2850" spc="385" dirty="0">
                <a:latin typeface="Arial"/>
                <a:cs typeface="Arial"/>
              </a:rPr>
              <a:t>g</a:t>
            </a:r>
            <a:r>
              <a:rPr sz="2850" spc="370" dirty="0">
                <a:latin typeface="Arial"/>
                <a:cs typeface="Arial"/>
              </a:rPr>
              <a:t>e</a:t>
            </a:r>
            <a:r>
              <a:rPr sz="2200" spc="260" dirty="0">
                <a:latin typeface="Arial"/>
                <a:cs typeface="Arial"/>
              </a:rPr>
              <a:t>"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850" spc="380" dirty="0">
                <a:latin typeface="Arial"/>
                <a:cs typeface="Arial"/>
              </a:rPr>
              <a:t>p</a:t>
            </a:r>
            <a:r>
              <a:rPr sz="2850" spc="400" dirty="0">
                <a:latin typeface="Arial"/>
                <a:cs typeface="Arial"/>
              </a:rPr>
              <a:t>o</a:t>
            </a:r>
            <a:r>
              <a:rPr sz="2850" spc="465" dirty="0">
                <a:latin typeface="Arial"/>
                <a:cs typeface="Arial"/>
              </a:rPr>
              <a:t>w</a:t>
            </a:r>
            <a:r>
              <a:rPr sz="2850" spc="370" dirty="0">
                <a:latin typeface="Arial"/>
                <a:cs typeface="Arial"/>
              </a:rPr>
              <a:t>e</a:t>
            </a:r>
            <a:r>
              <a:rPr sz="2850" spc="125" dirty="0">
                <a:latin typeface="Arial"/>
                <a:cs typeface="Arial"/>
              </a:rPr>
              <a:t>r  </a:t>
            </a:r>
            <a:r>
              <a:rPr sz="2850" spc="305" dirty="0">
                <a:latin typeface="Arial"/>
                <a:cs typeface="Arial"/>
              </a:rPr>
              <a:t>tests, </a:t>
            </a:r>
            <a:r>
              <a:rPr sz="2850" spc="325" dirty="0">
                <a:latin typeface="Arial"/>
                <a:cs typeface="Arial"/>
              </a:rPr>
              <a:t>both </a:t>
            </a:r>
            <a:r>
              <a:rPr sz="2850" spc="270" dirty="0">
                <a:latin typeface="Arial"/>
                <a:cs typeface="Arial"/>
              </a:rPr>
              <a:t>Feodra </a:t>
            </a:r>
            <a:r>
              <a:rPr sz="2850" spc="325" dirty="0">
                <a:latin typeface="Arial"/>
                <a:cs typeface="Arial"/>
              </a:rPr>
              <a:t>8 </a:t>
            </a:r>
            <a:r>
              <a:rPr sz="2850" spc="295" dirty="0">
                <a:latin typeface="Arial"/>
                <a:cs typeface="Arial"/>
              </a:rPr>
              <a:t>Test</a:t>
            </a:r>
            <a:r>
              <a:rPr sz="2850" spc="-105" dirty="0">
                <a:latin typeface="Arial"/>
                <a:cs typeface="Arial"/>
              </a:rPr>
              <a:t> </a:t>
            </a:r>
            <a:r>
              <a:rPr sz="2850" spc="330" dirty="0">
                <a:latin typeface="Arial"/>
                <a:cs typeface="Arial"/>
              </a:rPr>
              <a:t>3</a:t>
            </a:r>
            <a:endParaRPr sz="2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1281" y="4436389"/>
            <a:ext cx="5454650" cy="1654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25000"/>
              </a:lnSpc>
              <a:spcBef>
                <a:spcPts val="95"/>
              </a:spcBef>
            </a:pPr>
            <a:r>
              <a:rPr sz="2850" spc="240" dirty="0">
                <a:latin typeface="Arial"/>
                <a:cs typeface="Arial"/>
              </a:rPr>
              <a:t>and </a:t>
            </a:r>
            <a:r>
              <a:rPr sz="2850" spc="254" dirty="0">
                <a:latin typeface="Arial"/>
                <a:cs typeface="Arial"/>
              </a:rPr>
              <a:t>Ubuntu </a:t>
            </a:r>
            <a:r>
              <a:rPr sz="2850" spc="110" dirty="0">
                <a:latin typeface="Arial"/>
                <a:cs typeface="Arial"/>
              </a:rPr>
              <a:t>7.10 </a:t>
            </a:r>
            <a:r>
              <a:rPr sz="2850" spc="240" dirty="0">
                <a:latin typeface="Arial"/>
                <a:cs typeface="Arial"/>
              </a:rPr>
              <a:t>had  </a:t>
            </a:r>
            <a:r>
              <a:rPr sz="2850" spc="330" dirty="0">
                <a:latin typeface="Arial"/>
                <a:cs typeface="Arial"/>
              </a:rPr>
              <a:t>consumed </a:t>
            </a:r>
            <a:r>
              <a:rPr sz="2850" spc="315" dirty="0">
                <a:latin typeface="Arial"/>
                <a:cs typeface="Arial"/>
              </a:rPr>
              <a:t>more </a:t>
            </a:r>
            <a:r>
              <a:rPr sz="2850" spc="350" dirty="0">
                <a:latin typeface="Arial"/>
                <a:cs typeface="Arial"/>
              </a:rPr>
              <a:t>power</a:t>
            </a:r>
            <a:r>
              <a:rPr sz="2850" spc="15" dirty="0">
                <a:latin typeface="Arial"/>
                <a:cs typeface="Arial"/>
              </a:rPr>
              <a:t> </a:t>
            </a:r>
            <a:r>
              <a:rPr sz="2850" spc="245" dirty="0">
                <a:latin typeface="Arial"/>
                <a:cs typeface="Arial"/>
              </a:rPr>
              <a:t>than  </a:t>
            </a:r>
            <a:r>
              <a:rPr sz="2850" spc="325" dirty="0">
                <a:latin typeface="Arial"/>
                <a:cs typeface="Arial"/>
              </a:rPr>
              <a:t>both </a:t>
            </a:r>
            <a:r>
              <a:rPr sz="2850" spc="275" dirty="0">
                <a:latin typeface="Arial"/>
                <a:cs typeface="Arial"/>
              </a:rPr>
              <a:t>versions </a:t>
            </a:r>
            <a:r>
              <a:rPr sz="2850" spc="325" dirty="0">
                <a:latin typeface="Arial"/>
                <a:cs typeface="Arial"/>
              </a:rPr>
              <a:t>of</a:t>
            </a:r>
            <a:r>
              <a:rPr sz="2850" spc="70" dirty="0">
                <a:latin typeface="Arial"/>
                <a:cs typeface="Arial"/>
              </a:rPr>
              <a:t> </a:t>
            </a:r>
            <a:r>
              <a:rPr sz="2850" spc="340" dirty="0">
                <a:latin typeface="Arial"/>
                <a:cs typeface="Arial"/>
              </a:rPr>
              <a:t>Microsoft</a:t>
            </a:r>
            <a:endParaRPr sz="2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22098" y="6065164"/>
            <a:ext cx="5713095" cy="3825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25000"/>
              </a:lnSpc>
              <a:spcBef>
                <a:spcPts val="95"/>
              </a:spcBef>
            </a:pPr>
            <a:r>
              <a:rPr sz="2850" spc="355" dirty="0">
                <a:latin typeface="Arial"/>
                <a:cs typeface="Arial"/>
              </a:rPr>
              <a:t>Windows </a:t>
            </a:r>
            <a:r>
              <a:rPr sz="2850" spc="280" dirty="0">
                <a:latin typeface="Arial"/>
                <a:cs typeface="Arial"/>
              </a:rPr>
              <a:t>Tested. </a:t>
            </a:r>
            <a:r>
              <a:rPr sz="2850" spc="270" dirty="0">
                <a:latin typeface="Arial"/>
                <a:cs typeface="Arial"/>
              </a:rPr>
              <a:t>Feodra</a:t>
            </a:r>
            <a:r>
              <a:rPr sz="2850" spc="5" dirty="0">
                <a:latin typeface="Arial"/>
                <a:cs typeface="Arial"/>
              </a:rPr>
              <a:t> </a:t>
            </a:r>
            <a:r>
              <a:rPr sz="2850" spc="240" dirty="0">
                <a:latin typeface="Arial"/>
                <a:cs typeface="Arial"/>
              </a:rPr>
              <a:t>and  </a:t>
            </a:r>
            <a:r>
              <a:rPr sz="2850" spc="254" dirty="0">
                <a:latin typeface="Arial"/>
                <a:cs typeface="Arial"/>
              </a:rPr>
              <a:t>Ubuntu </a:t>
            </a:r>
            <a:r>
              <a:rPr sz="2850" spc="335" dirty="0">
                <a:latin typeface="Arial"/>
                <a:cs typeface="Arial"/>
              </a:rPr>
              <a:t>were </a:t>
            </a:r>
            <a:r>
              <a:rPr sz="2850" spc="300" dirty="0">
                <a:latin typeface="Arial"/>
                <a:cs typeface="Arial"/>
              </a:rPr>
              <a:t>consuming </a:t>
            </a:r>
            <a:r>
              <a:rPr sz="2850" spc="370" dirty="0">
                <a:latin typeface="Arial"/>
                <a:cs typeface="Arial"/>
              </a:rPr>
              <a:t>65  </a:t>
            </a:r>
            <a:r>
              <a:rPr sz="2850" spc="365" dirty="0">
                <a:latin typeface="Arial"/>
                <a:cs typeface="Arial"/>
              </a:rPr>
              <a:t>Watts </a:t>
            </a:r>
            <a:r>
              <a:rPr sz="2850" spc="290" dirty="0">
                <a:latin typeface="Arial"/>
                <a:cs typeface="Arial"/>
              </a:rPr>
              <a:t>while </a:t>
            </a:r>
            <a:r>
              <a:rPr sz="2850" spc="355" dirty="0">
                <a:latin typeface="Arial"/>
                <a:cs typeface="Arial"/>
              </a:rPr>
              <a:t>Windows </a:t>
            </a:r>
            <a:r>
              <a:rPr sz="2850" spc="260" dirty="0">
                <a:latin typeface="Arial"/>
                <a:cs typeface="Arial"/>
              </a:rPr>
              <a:t>Xp  </a:t>
            </a:r>
            <a:r>
              <a:rPr sz="2850" spc="320" dirty="0">
                <a:latin typeface="Arial"/>
                <a:cs typeface="Arial"/>
              </a:rPr>
              <a:t>cnsumed </a:t>
            </a:r>
            <a:r>
              <a:rPr sz="2850" spc="375" dirty="0">
                <a:latin typeface="Arial"/>
                <a:cs typeface="Arial"/>
              </a:rPr>
              <a:t>58 </a:t>
            </a:r>
            <a:r>
              <a:rPr sz="2850" spc="305" dirty="0">
                <a:latin typeface="Arial"/>
                <a:cs typeface="Arial"/>
              </a:rPr>
              <a:t>Watts. </a:t>
            </a:r>
            <a:r>
              <a:rPr sz="2850" spc="265" dirty="0">
                <a:latin typeface="Arial"/>
                <a:cs typeface="Arial"/>
              </a:rPr>
              <a:t>Granted,  </a:t>
            </a:r>
            <a:r>
              <a:rPr sz="2850" spc="260" dirty="0">
                <a:latin typeface="Arial"/>
                <a:cs typeface="Arial"/>
              </a:rPr>
              <a:t>this </a:t>
            </a:r>
            <a:r>
              <a:rPr sz="2850" spc="345" dirty="0">
                <a:latin typeface="Arial"/>
                <a:cs typeface="Arial"/>
              </a:rPr>
              <a:t>test </a:t>
            </a:r>
            <a:r>
              <a:rPr sz="2850" spc="250" dirty="0">
                <a:latin typeface="Arial"/>
                <a:cs typeface="Arial"/>
              </a:rPr>
              <a:t>isn</a:t>
            </a:r>
            <a:r>
              <a:rPr sz="2200" spc="250" dirty="0">
                <a:latin typeface="Arial"/>
                <a:cs typeface="Arial"/>
              </a:rPr>
              <a:t>'</a:t>
            </a:r>
            <a:r>
              <a:rPr sz="2850" spc="250" dirty="0">
                <a:latin typeface="Arial"/>
                <a:cs typeface="Arial"/>
              </a:rPr>
              <a:t>t </a:t>
            </a:r>
            <a:r>
              <a:rPr sz="2850" spc="260" dirty="0">
                <a:latin typeface="Arial"/>
                <a:cs typeface="Arial"/>
              </a:rPr>
              <a:t>very </a:t>
            </a:r>
            <a:r>
              <a:rPr sz="2850" spc="340" dirty="0">
                <a:latin typeface="Arial"/>
                <a:cs typeface="Arial"/>
              </a:rPr>
              <a:t>controlled  </a:t>
            </a:r>
            <a:r>
              <a:rPr sz="2850" spc="240" dirty="0">
                <a:latin typeface="Arial"/>
                <a:cs typeface="Arial"/>
              </a:rPr>
              <a:t>and </a:t>
            </a:r>
            <a:r>
              <a:rPr sz="2850" spc="300" dirty="0">
                <a:latin typeface="Arial"/>
                <a:cs typeface="Arial"/>
              </a:rPr>
              <a:t>was </a:t>
            </a:r>
            <a:r>
              <a:rPr sz="2850" spc="260" dirty="0">
                <a:latin typeface="Arial"/>
                <a:cs typeface="Arial"/>
              </a:rPr>
              <a:t>just </a:t>
            </a:r>
            <a:r>
              <a:rPr sz="2850" spc="305" dirty="0">
                <a:latin typeface="Arial"/>
                <a:cs typeface="Arial"/>
              </a:rPr>
              <a:t>intented </a:t>
            </a:r>
            <a:r>
              <a:rPr sz="2850" spc="340" dirty="0">
                <a:latin typeface="Arial"/>
                <a:cs typeface="Arial"/>
              </a:rPr>
              <a:t>to </a:t>
            </a:r>
            <a:r>
              <a:rPr sz="2850" spc="265" dirty="0">
                <a:latin typeface="Arial"/>
                <a:cs typeface="Arial"/>
              </a:rPr>
              <a:t>give  </a:t>
            </a:r>
            <a:r>
              <a:rPr sz="2850" spc="105" dirty="0">
                <a:latin typeface="Arial"/>
                <a:cs typeface="Arial"/>
              </a:rPr>
              <a:t>a </a:t>
            </a:r>
            <a:r>
              <a:rPr sz="2850" spc="280" dirty="0">
                <a:latin typeface="Arial"/>
                <a:cs typeface="Arial"/>
              </a:rPr>
              <a:t>rough</a:t>
            </a:r>
            <a:r>
              <a:rPr sz="2850" spc="340" dirty="0">
                <a:latin typeface="Arial"/>
                <a:cs typeface="Arial"/>
              </a:rPr>
              <a:t> </a:t>
            </a:r>
            <a:r>
              <a:rPr sz="2850" spc="270" dirty="0">
                <a:latin typeface="Arial"/>
                <a:cs typeface="Arial"/>
              </a:rPr>
              <a:t>overview.</a:t>
            </a:r>
            <a:endParaRPr sz="285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117547" y="963358"/>
            <a:ext cx="11633200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700" spc="300" dirty="0">
                <a:solidFill>
                  <a:srgbClr val="000000"/>
                </a:solidFill>
              </a:rPr>
              <a:t>Operating </a:t>
            </a:r>
            <a:r>
              <a:rPr sz="7700" spc="70" dirty="0">
                <a:solidFill>
                  <a:srgbClr val="000000"/>
                </a:solidFill>
              </a:rPr>
              <a:t>System</a:t>
            </a:r>
            <a:r>
              <a:rPr sz="7700" spc="-755" dirty="0">
                <a:solidFill>
                  <a:srgbClr val="000000"/>
                </a:solidFill>
              </a:rPr>
              <a:t> </a:t>
            </a:r>
            <a:r>
              <a:rPr sz="7700" spc="55" dirty="0">
                <a:solidFill>
                  <a:srgbClr val="000000"/>
                </a:solidFill>
              </a:rPr>
              <a:t>Issues:</a:t>
            </a:r>
            <a:endParaRPr sz="7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99542" y="535252"/>
            <a:ext cx="493395" cy="493395"/>
            <a:chOff x="17499542" y="535252"/>
            <a:chExt cx="493395" cy="493395"/>
          </a:xfrm>
        </p:grpSpPr>
        <p:sp>
          <p:nvSpPr>
            <p:cNvPr id="3" name="object 3"/>
            <p:cNvSpPr/>
            <p:nvPr/>
          </p:nvSpPr>
          <p:spPr>
            <a:xfrm>
              <a:off x="17499542" y="535252"/>
              <a:ext cx="493395" cy="493395"/>
            </a:xfrm>
            <a:custGeom>
              <a:avLst/>
              <a:gdLst/>
              <a:ahLst/>
              <a:cxnLst/>
              <a:rect l="l" t="t" r="r" b="b"/>
              <a:pathLst>
                <a:path w="493394" h="493394">
                  <a:moveTo>
                    <a:pt x="246526" y="493053"/>
                  </a:moveTo>
                  <a:lnTo>
                    <a:pt x="198064" y="488321"/>
                  </a:lnTo>
                  <a:lnTo>
                    <a:pt x="152133" y="474418"/>
                  </a:lnTo>
                  <a:lnTo>
                    <a:pt x="109822" y="451775"/>
                  </a:lnTo>
                  <a:lnTo>
                    <a:pt x="72223" y="420829"/>
                  </a:lnTo>
                  <a:lnTo>
                    <a:pt x="41277" y="383230"/>
                  </a:lnTo>
                  <a:lnTo>
                    <a:pt x="18634" y="340919"/>
                  </a:lnTo>
                  <a:lnTo>
                    <a:pt x="4731" y="294988"/>
                  </a:lnTo>
                  <a:lnTo>
                    <a:pt x="0" y="246526"/>
                  </a:lnTo>
                  <a:lnTo>
                    <a:pt x="4731" y="198064"/>
                  </a:lnTo>
                  <a:lnTo>
                    <a:pt x="18634" y="152133"/>
                  </a:lnTo>
                  <a:lnTo>
                    <a:pt x="41277" y="109822"/>
                  </a:lnTo>
                  <a:lnTo>
                    <a:pt x="72223" y="72223"/>
                  </a:lnTo>
                  <a:lnTo>
                    <a:pt x="109822" y="41277"/>
                  </a:lnTo>
                  <a:lnTo>
                    <a:pt x="152133" y="18634"/>
                  </a:lnTo>
                  <a:lnTo>
                    <a:pt x="198064" y="4731"/>
                  </a:lnTo>
                  <a:lnTo>
                    <a:pt x="246526" y="0"/>
                  </a:lnTo>
                  <a:lnTo>
                    <a:pt x="294988" y="4731"/>
                  </a:lnTo>
                  <a:lnTo>
                    <a:pt x="328184" y="14779"/>
                  </a:lnTo>
                  <a:lnTo>
                    <a:pt x="246526" y="14779"/>
                  </a:lnTo>
                  <a:lnTo>
                    <a:pt x="200970" y="19235"/>
                  </a:lnTo>
                  <a:lnTo>
                    <a:pt x="157798" y="32318"/>
                  </a:lnTo>
                  <a:lnTo>
                    <a:pt x="118025" y="53604"/>
                  </a:lnTo>
                  <a:lnTo>
                    <a:pt x="82668" y="82668"/>
                  </a:lnTo>
                  <a:lnTo>
                    <a:pt x="53604" y="118025"/>
                  </a:lnTo>
                  <a:lnTo>
                    <a:pt x="32318" y="157798"/>
                  </a:lnTo>
                  <a:lnTo>
                    <a:pt x="19235" y="200970"/>
                  </a:lnTo>
                  <a:lnTo>
                    <a:pt x="14779" y="246526"/>
                  </a:lnTo>
                  <a:lnTo>
                    <a:pt x="19235" y="292082"/>
                  </a:lnTo>
                  <a:lnTo>
                    <a:pt x="32318" y="335254"/>
                  </a:lnTo>
                  <a:lnTo>
                    <a:pt x="53604" y="375027"/>
                  </a:lnTo>
                  <a:lnTo>
                    <a:pt x="82668" y="410384"/>
                  </a:lnTo>
                  <a:lnTo>
                    <a:pt x="118025" y="439448"/>
                  </a:lnTo>
                  <a:lnTo>
                    <a:pt x="157798" y="460734"/>
                  </a:lnTo>
                  <a:lnTo>
                    <a:pt x="200970" y="473817"/>
                  </a:lnTo>
                  <a:lnTo>
                    <a:pt x="246526" y="478273"/>
                  </a:lnTo>
                  <a:lnTo>
                    <a:pt x="328184" y="478273"/>
                  </a:lnTo>
                  <a:lnTo>
                    <a:pt x="294988" y="488321"/>
                  </a:lnTo>
                  <a:lnTo>
                    <a:pt x="246526" y="493053"/>
                  </a:lnTo>
                  <a:close/>
                </a:path>
                <a:path w="493394" h="493394">
                  <a:moveTo>
                    <a:pt x="328184" y="478273"/>
                  </a:moveTo>
                  <a:lnTo>
                    <a:pt x="246526" y="478273"/>
                  </a:lnTo>
                  <a:lnTo>
                    <a:pt x="292082" y="473817"/>
                  </a:lnTo>
                  <a:lnTo>
                    <a:pt x="335254" y="460734"/>
                  </a:lnTo>
                  <a:lnTo>
                    <a:pt x="375027" y="439448"/>
                  </a:lnTo>
                  <a:lnTo>
                    <a:pt x="410384" y="410384"/>
                  </a:lnTo>
                  <a:lnTo>
                    <a:pt x="439448" y="375027"/>
                  </a:lnTo>
                  <a:lnTo>
                    <a:pt x="460734" y="335254"/>
                  </a:lnTo>
                  <a:lnTo>
                    <a:pt x="473817" y="292082"/>
                  </a:lnTo>
                  <a:lnTo>
                    <a:pt x="478273" y="246526"/>
                  </a:lnTo>
                  <a:lnTo>
                    <a:pt x="473817" y="200970"/>
                  </a:lnTo>
                  <a:lnTo>
                    <a:pt x="460734" y="157798"/>
                  </a:lnTo>
                  <a:lnTo>
                    <a:pt x="439448" y="118025"/>
                  </a:lnTo>
                  <a:lnTo>
                    <a:pt x="410384" y="82668"/>
                  </a:lnTo>
                  <a:lnTo>
                    <a:pt x="375027" y="53604"/>
                  </a:lnTo>
                  <a:lnTo>
                    <a:pt x="335254" y="32318"/>
                  </a:lnTo>
                  <a:lnTo>
                    <a:pt x="292082" y="19235"/>
                  </a:lnTo>
                  <a:lnTo>
                    <a:pt x="246526" y="14779"/>
                  </a:lnTo>
                  <a:lnTo>
                    <a:pt x="328184" y="14779"/>
                  </a:lnTo>
                  <a:lnTo>
                    <a:pt x="383230" y="41277"/>
                  </a:lnTo>
                  <a:lnTo>
                    <a:pt x="420829" y="72223"/>
                  </a:lnTo>
                  <a:lnTo>
                    <a:pt x="451775" y="109864"/>
                  </a:lnTo>
                  <a:lnTo>
                    <a:pt x="474418" y="152170"/>
                  </a:lnTo>
                  <a:lnTo>
                    <a:pt x="488321" y="198078"/>
                  </a:lnTo>
                  <a:lnTo>
                    <a:pt x="493053" y="246526"/>
                  </a:lnTo>
                  <a:lnTo>
                    <a:pt x="488321" y="294988"/>
                  </a:lnTo>
                  <a:lnTo>
                    <a:pt x="474418" y="340919"/>
                  </a:lnTo>
                  <a:lnTo>
                    <a:pt x="451775" y="383230"/>
                  </a:lnTo>
                  <a:lnTo>
                    <a:pt x="420829" y="420829"/>
                  </a:lnTo>
                  <a:lnTo>
                    <a:pt x="383230" y="451775"/>
                  </a:lnTo>
                  <a:lnTo>
                    <a:pt x="340919" y="474418"/>
                  </a:lnTo>
                  <a:lnTo>
                    <a:pt x="328184" y="4782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696563" y="700837"/>
              <a:ext cx="102999" cy="1666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649172" y="4806648"/>
            <a:ext cx="2584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20" dirty="0">
                <a:latin typeface="Arial"/>
                <a:cs typeface="Arial"/>
              </a:rPr>
              <a:t>1</a:t>
            </a:r>
            <a:r>
              <a:rPr sz="2000" spc="-8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44877" y="4986634"/>
            <a:ext cx="323850" cy="28575"/>
          </a:xfrm>
          <a:custGeom>
            <a:avLst/>
            <a:gdLst/>
            <a:ahLst/>
            <a:cxnLst/>
            <a:rect l="l" t="t" r="r" b="b"/>
            <a:pathLst>
              <a:path w="323850" h="28575">
                <a:moveTo>
                  <a:pt x="323850" y="0"/>
                </a:moveTo>
                <a:lnTo>
                  <a:pt x="323850" y="28575"/>
                </a:lnTo>
                <a:lnTo>
                  <a:pt x="0" y="28575"/>
                </a:lnTo>
                <a:lnTo>
                  <a:pt x="0" y="0"/>
                </a:lnTo>
                <a:lnTo>
                  <a:pt x="323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99939" y="9774498"/>
            <a:ext cx="389890" cy="44450"/>
          </a:xfrm>
          <a:custGeom>
            <a:avLst/>
            <a:gdLst/>
            <a:ahLst/>
            <a:cxnLst/>
            <a:rect l="l" t="t" r="r" b="b"/>
            <a:pathLst>
              <a:path w="389890" h="44450">
                <a:moveTo>
                  <a:pt x="389715" y="44449"/>
                </a:moveTo>
                <a:lnTo>
                  <a:pt x="0" y="44449"/>
                </a:lnTo>
                <a:lnTo>
                  <a:pt x="0" y="0"/>
                </a:lnTo>
                <a:lnTo>
                  <a:pt x="389715" y="0"/>
                </a:lnTo>
                <a:lnTo>
                  <a:pt x="389715" y="44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99939" y="9663373"/>
            <a:ext cx="389890" cy="44450"/>
          </a:xfrm>
          <a:custGeom>
            <a:avLst/>
            <a:gdLst/>
            <a:ahLst/>
            <a:cxnLst/>
            <a:rect l="l" t="t" r="r" b="b"/>
            <a:pathLst>
              <a:path w="389890" h="44450">
                <a:moveTo>
                  <a:pt x="389715" y="44449"/>
                </a:moveTo>
                <a:lnTo>
                  <a:pt x="0" y="44449"/>
                </a:lnTo>
                <a:lnTo>
                  <a:pt x="0" y="0"/>
                </a:lnTo>
                <a:lnTo>
                  <a:pt x="389715" y="0"/>
                </a:lnTo>
                <a:lnTo>
                  <a:pt x="389715" y="44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99939" y="9552248"/>
            <a:ext cx="389890" cy="44450"/>
          </a:xfrm>
          <a:custGeom>
            <a:avLst/>
            <a:gdLst/>
            <a:ahLst/>
            <a:cxnLst/>
            <a:rect l="l" t="t" r="r" b="b"/>
            <a:pathLst>
              <a:path w="389890" h="44450">
                <a:moveTo>
                  <a:pt x="389715" y="44449"/>
                </a:moveTo>
                <a:lnTo>
                  <a:pt x="0" y="44449"/>
                </a:lnTo>
                <a:lnTo>
                  <a:pt x="0" y="0"/>
                </a:lnTo>
                <a:lnTo>
                  <a:pt x="389715" y="0"/>
                </a:lnTo>
                <a:lnTo>
                  <a:pt x="389715" y="44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76254" y="5973119"/>
            <a:ext cx="1123950" cy="9525"/>
          </a:xfrm>
          <a:custGeom>
            <a:avLst/>
            <a:gdLst/>
            <a:ahLst/>
            <a:cxnLst/>
            <a:rect l="l" t="t" r="r" b="b"/>
            <a:pathLst>
              <a:path w="1123950" h="9525">
                <a:moveTo>
                  <a:pt x="1123950" y="0"/>
                </a:moveTo>
                <a:lnTo>
                  <a:pt x="1123950" y="9525"/>
                </a:lnTo>
                <a:lnTo>
                  <a:pt x="0" y="9525"/>
                </a:lnTo>
                <a:lnTo>
                  <a:pt x="0" y="0"/>
                </a:lnTo>
                <a:lnTo>
                  <a:pt x="1123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05550" y="5973119"/>
            <a:ext cx="1123950" cy="9525"/>
          </a:xfrm>
          <a:custGeom>
            <a:avLst/>
            <a:gdLst/>
            <a:ahLst/>
            <a:cxnLst/>
            <a:rect l="l" t="t" r="r" b="b"/>
            <a:pathLst>
              <a:path w="1123950" h="9525">
                <a:moveTo>
                  <a:pt x="1123950" y="0"/>
                </a:moveTo>
                <a:lnTo>
                  <a:pt x="1123950" y="9525"/>
                </a:lnTo>
                <a:lnTo>
                  <a:pt x="0" y="9525"/>
                </a:lnTo>
                <a:lnTo>
                  <a:pt x="0" y="0"/>
                </a:lnTo>
                <a:lnTo>
                  <a:pt x="1123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2855" y="2417920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22855" y="2932270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22855" y="3446620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22855" y="3960970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22855" y="4475320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2855" y="4989670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9534875" y="2714097"/>
            <a:ext cx="6439535" cy="5314950"/>
            <a:chOff x="9534875" y="2714097"/>
            <a:chExt cx="6439535" cy="5314950"/>
          </a:xfrm>
        </p:grpSpPr>
        <p:sp>
          <p:nvSpPr>
            <p:cNvPr id="19" name="object 19"/>
            <p:cNvSpPr/>
            <p:nvPr/>
          </p:nvSpPr>
          <p:spPr>
            <a:xfrm>
              <a:off x="9534868" y="5973127"/>
              <a:ext cx="4353560" cy="9525"/>
            </a:xfrm>
            <a:custGeom>
              <a:avLst/>
              <a:gdLst/>
              <a:ahLst/>
              <a:cxnLst/>
              <a:rect l="l" t="t" r="r" b="b"/>
              <a:pathLst>
                <a:path w="4353559" h="9525">
                  <a:moveTo>
                    <a:pt x="112395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123950" y="9525"/>
                  </a:lnTo>
                  <a:lnTo>
                    <a:pt x="1123950" y="0"/>
                  </a:lnTo>
                  <a:close/>
                </a:path>
                <a:path w="4353559" h="9525">
                  <a:moveTo>
                    <a:pt x="4353242" y="0"/>
                  </a:moveTo>
                  <a:lnTo>
                    <a:pt x="3229292" y="0"/>
                  </a:lnTo>
                  <a:lnTo>
                    <a:pt x="3229292" y="9525"/>
                  </a:lnTo>
                  <a:lnTo>
                    <a:pt x="4353242" y="9525"/>
                  </a:lnTo>
                  <a:lnTo>
                    <a:pt x="43532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659252" y="2714097"/>
              <a:ext cx="5314949" cy="53149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08270" y="2130283"/>
            <a:ext cx="6659880" cy="3625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0360" marR="287655" indent="-45085" algn="just">
              <a:lnSpc>
                <a:spcPct val="127400"/>
              </a:lnSpc>
              <a:spcBef>
                <a:spcPts val="90"/>
              </a:spcBef>
            </a:pPr>
            <a:r>
              <a:rPr sz="2650" spc="225" dirty="0">
                <a:latin typeface="Arial"/>
                <a:cs typeface="Arial"/>
              </a:rPr>
              <a:t>Energy </a:t>
            </a:r>
            <a:r>
              <a:rPr sz="2650" spc="254" dirty="0">
                <a:latin typeface="Arial"/>
                <a:cs typeface="Arial"/>
              </a:rPr>
              <a:t>star </a:t>
            </a:r>
            <a:r>
              <a:rPr sz="2650" spc="295" dirty="0">
                <a:latin typeface="Arial"/>
                <a:cs typeface="Arial"/>
              </a:rPr>
              <a:t>labelled</a:t>
            </a:r>
            <a:r>
              <a:rPr sz="2650" spc="130" dirty="0">
                <a:latin typeface="Arial"/>
                <a:cs typeface="Arial"/>
              </a:rPr>
              <a:t> </a:t>
            </a:r>
            <a:r>
              <a:rPr sz="2650" spc="280" dirty="0">
                <a:latin typeface="Arial"/>
                <a:cs typeface="Arial"/>
              </a:rPr>
              <a:t>accessories.  </a:t>
            </a:r>
            <a:r>
              <a:rPr sz="2650" spc="285" dirty="0">
                <a:latin typeface="Arial"/>
                <a:cs typeface="Arial"/>
              </a:rPr>
              <a:t>Sleep </a:t>
            </a:r>
            <a:r>
              <a:rPr sz="2650" spc="325" dirty="0">
                <a:latin typeface="Arial"/>
                <a:cs typeface="Arial"/>
              </a:rPr>
              <a:t>mode </a:t>
            </a:r>
            <a:r>
              <a:rPr sz="2650" spc="280" dirty="0">
                <a:latin typeface="Arial"/>
                <a:cs typeface="Arial"/>
              </a:rPr>
              <a:t>for </a:t>
            </a:r>
            <a:r>
              <a:rPr sz="2650" spc="285" dirty="0">
                <a:latin typeface="Arial"/>
                <a:cs typeface="Arial"/>
              </a:rPr>
              <a:t>unwanted </a:t>
            </a:r>
            <a:r>
              <a:rPr sz="2650" spc="225" dirty="0">
                <a:latin typeface="Arial"/>
                <a:cs typeface="Arial"/>
              </a:rPr>
              <a:t>usage.  </a:t>
            </a:r>
            <a:r>
              <a:rPr sz="2650" spc="295" dirty="0">
                <a:latin typeface="Arial"/>
                <a:cs typeface="Arial"/>
              </a:rPr>
              <a:t>Better </a:t>
            </a:r>
            <a:r>
              <a:rPr sz="2650" spc="240" dirty="0">
                <a:latin typeface="Arial"/>
                <a:cs typeface="Arial"/>
              </a:rPr>
              <a:t>turn up </a:t>
            </a:r>
            <a:r>
              <a:rPr sz="2650" spc="305" dirty="0">
                <a:latin typeface="Arial"/>
                <a:cs typeface="Arial"/>
              </a:rPr>
              <a:t>switch </a:t>
            </a:r>
            <a:r>
              <a:rPr sz="2650" spc="315" dirty="0">
                <a:latin typeface="Arial"/>
                <a:cs typeface="Arial"/>
              </a:rPr>
              <a:t>off </a:t>
            </a:r>
            <a:r>
              <a:rPr sz="2650" spc="320" dirty="0">
                <a:latin typeface="Arial"/>
                <a:cs typeface="Arial"/>
              </a:rPr>
              <a:t>to</a:t>
            </a:r>
            <a:r>
              <a:rPr sz="2650" spc="-145" dirty="0">
                <a:latin typeface="Arial"/>
                <a:cs typeface="Arial"/>
              </a:rPr>
              <a:t> </a:t>
            </a:r>
            <a:r>
              <a:rPr sz="2650" spc="195" dirty="0">
                <a:latin typeface="Arial"/>
                <a:cs typeface="Arial"/>
              </a:rPr>
              <a:t>save.</a:t>
            </a:r>
            <a:endParaRPr sz="2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69"/>
              </a:spcBef>
            </a:pPr>
            <a:r>
              <a:rPr sz="2650" spc="295" dirty="0">
                <a:latin typeface="Arial"/>
                <a:cs typeface="Arial"/>
              </a:rPr>
              <a:t>Better be recycling </a:t>
            </a:r>
            <a:r>
              <a:rPr sz="2650" spc="280" dirty="0">
                <a:latin typeface="Arial"/>
                <a:cs typeface="Arial"/>
              </a:rPr>
              <a:t>the</a:t>
            </a:r>
            <a:r>
              <a:rPr sz="2650" spc="-35" dirty="0">
                <a:latin typeface="Arial"/>
                <a:cs typeface="Arial"/>
              </a:rPr>
              <a:t> </a:t>
            </a:r>
            <a:r>
              <a:rPr sz="2650" spc="254" dirty="0">
                <a:latin typeface="Arial"/>
                <a:cs typeface="Arial"/>
              </a:rPr>
              <a:t>Electronics.</a:t>
            </a:r>
            <a:endParaRPr sz="2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69"/>
              </a:spcBef>
            </a:pPr>
            <a:r>
              <a:rPr sz="2650" spc="265" dirty="0">
                <a:latin typeface="Arial"/>
                <a:cs typeface="Arial"/>
              </a:rPr>
              <a:t>Indicators </a:t>
            </a:r>
            <a:r>
              <a:rPr sz="2650" spc="280" dirty="0">
                <a:latin typeface="Arial"/>
                <a:cs typeface="Arial"/>
              </a:rPr>
              <a:t>for </a:t>
            </a:r>
            <a:r>
              <a:rPr sz="2650" spc="229" dirty="0">
                <a:latin typeface="Arial"/>
                <a:cs typeface="Arial"/>
              </a:rPr>
              <a:t>saving</a:t>
            </a:r>
            <a:r>
              <a:rPr sz="2650" spc="70" dirty="0">
                <a:latin typeface="Arial"/>
                <a:cs typeface="Arial"/>
              </a:rPr>
              <a:t> </a:t>
            </a:r>
            <a:r>
              <a:rPr sz="2650" spc="280" dirty="0">
                <a:latin typeface="Arial"/>
                <a:cs typeface="Arial"/>
              </a:rPr>
              <a:t>electricity.</a:t>
            </a:r>
            <a:endParaRPr sz="2650">
              <a:latin typeface="Arial"/>
              <a:cs typeface="Arial"/>
            </a:endParaRPr>
          </a:p>
          <a:p>
            <a:pPr marL="12700" marR="5080" algn="ctr">
              <a:lnSpc>
                <a:spcPts val="4050"/>
              </a:lnSpc>
              <a:spcBef>
                <a:spcPts val="280"/>
              </a:spcBef>
            </a:pPr>
            <a:r>
              <a:rPr sz="2650" spc="275" dirty="0">
                <a:latin typeface="Arial"/>
                <a:cs typeface="Arial"/>
              </a:rPr>
              <a:t>Screen </a:t>
            </a:r>
            <a:r>
              <a:rPr sz="2650" spc="250" dirty="0">
                <a:latin typeface="Arial"/>
                <a:cs typeface="Arial"/>
              </a:rPr>
              <a:t>savers </a:t>
            </a:r>
            <a:r>
              <a:rPr sz="2650" spc="254" dirty="0">
                <a:latin typeface="Arial"/>
                <a:cs typeface="Arial"/>
              </a:rPr>
              <a:t>use </a:t>
            </a:r>
            <a:r>
              <a:rPr sz="2650" spc="325" dirty="0">
                <a:latin typeface="Arial"/>
                <a:cs typeface="Arial"/>
              </a:rPr>
              <a:t>powers </a:t>
            </a:r>
            <a:r>
              <a:rPr sz="2650" spc="285" dirty="0">
                <a:latin typeface="Arial"/>
                <a:cs typeface="Arial"/>
              </a:rPr>
              <a:t>so </a:t>
            </a:r>
            <a:r>
              <a:rPr sz="2650" spc="310" dirty="0">
                <a:latin typeface="Arial"/>
                <a:cs typeface="Arial"/>
              </a:rPr>
              <a:t>do</a:t>
            </a:r>
            <a:r>
              <a:rPr sz="2650" spc="-120" dirty="0">
                <a:latin typeface="Arial"/>
                <a:cs typeface="Arial"/>
              </a:rPr>
              <a:t> </a:t>
            </a:r>
            <a:r>
              <a:rPr sz="2650" spc="285" dirty="0">
                <a:latin typeface="Arial"/>
                <a:cs typeface="Arial"/>
              </a:rPr>
              <a:t>not  </a:t>
            </a:r>
            <a:r>
              <a:rPr sz="2650" spc="254" dirty="0">
                <a:latin typeface="Arial"/>
                <a:cs typeface="Arial"/>
              </a:rPr>
              <a:t>use</a:t>
            </a:r>
            <a:r>
              <a:rPr sz="2650" spc="210" dirty="0">
                <a:latin typeface="Arial"/>
                <a:cs typeface="Arial"/>
              </a:rPr>
              <a:t> </a:t>
            </a:r>
            <a:r>
              <a:rPr sz="2650" spc="235" dirty="0">
                <a:latin typeface="Arial"/>
                <a:cs typeface="Arial"/>
              </a:rPr>
              <a:t>them.</a:t>
            </a:r>
            <a:endParaRPr sz="26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22855" y="6018370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22855" y="7047070"/>
            <a:ext cx="114300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22855" y="8075770"/>
            <a:ext cx="114300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22855" y="9104470"/>
            <a:ext cx="114300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07662" y="5730733"/>
            <a:ext cx="6861175" cy="4140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27400"/>
              </a:lnSpc>
              <a:spcBef>
                <a:spcPts val="90"/>
              </a:spcBef>
            </a:pPr>
            <a:r>
              <a:rPr sz="2650" spc="240" dirty="0">
                <a:latin typeface="Arial"/>
                <a:cs typeface="Arial"/>
              </a:rPr>
              <a:t>Don</a:t>
            </a:r>
            <a:r>
              <a:rPr sz="2050" spc="240" dirty="0">
                <a:latin typeface="Arial"/>
                <a:cs typeface="Arial"/>
              </a:rPr>
              <a:t>'</a:t>
            </a:r>
            <a:r>
              <a:rPr sz="2650" spc="240" dirty="0">
                <a:latin typeface="Arial"/>
                <a:cs typeface="Arial"/>
              </a:rPr>
              <a:t>t </a:t>
            </a:r>
            <a:r>
              <a:rPr sz="2650" spc="280" dirty="0">
                <a:latin typeface="Arial"/>
                <a:cs typeface="Arial"/>
              </a:rPr>
              <a:t>discard </a:t>
            </a:r>
            <a:r>
              <a:rPr sz="2650" spc="254" dirty="0">
                <a:latin typeface="Arial"/>
                <a:cs typeface="Arial"/>
              </a:rPr>
              <a:t>your </a:t>
            </a:r>
            <a:r>
              <a:rPr sz="2650" spc="300" dirty="0">
                <a:latin typeface="Arial"/>
                <a:cs typeface="Arial"/>
              </a:rPr>
              <a:t>computing</a:t>
            </a:r>
            <a:r>
              <a:rPr sz="2650" spc="55" dirty="0">
                <a:latin typeface="Arial"/>
                <a:cs typeface="Arial"/>
              </a:rPr>
              <a:t> </a:t>
            </a:r>
            <a:r>
              <a:rPr sz="2650" spc="295" dirty="0">
                <a:latin typeface="Arial"/>
                <a:cs typeface="Arial"/>
              </a:rPr>
              <a:t>devices  </a:t>
            </a:r>
            <a:r>
              <a:rPr sz="2650" spc="250" dirty="0">
                <a:latin typeface="Arial"/>
                <a:cs typeface="Arial"/>
              </a:rPr>
              <a:t>rather </a:t>
            </a:r>
            <a:r>
              <a:rPr sz="2650" spc="295" dirty="0">
                <a:latin typeface="Arial"/>
                <a:cs typeface="Arial"/>
              </a:rPr>
              <a:t>donate </a:t>
            </a:r>
            <a:r>
              <a:rPr sz="2650" spc="250" dirty="0">
                <a:latin typeface="Arial"/>
                <a:cs typeface="Arial"/>
              </a:rPr>
              <a:t>or </a:t>
            </a:r>
            <a:r>
              <a:rPr sz="2650" spc="320" dirty="0">
                <a:latin typeface="Arial"/>
                <a:cs typeface="Arial"/>
              </a:rPr>
              <a:t>recycle</a:t>
            </a:r>
            <a:r>
              <a:rPr sz="2650" spc="55" dirty="0">
                <a:latin typeface="Arial"/>
                <a:cs typeface="Arial"/>
              </a:rPr>
              <a:t> </a:t>
            </a:r>
            <a:r>
              <a:rPr sz="2650" spc="235" dirty="0">
                <a:latin typeface="Arial"/>
                <a:cs typeface="Arial"/>
              </a:rPr>
              <a:t>them.</a:t>
            </a:r>
            <a:endParaRPr sz="2650">
              <a:latin typeface="Arial"/>
              <a:cs typeface="Arial"/>
            </a:endParaRPr>
          </a:p>
          <a:p>
            <a:pPr marL="424815" marR="417195" indent="-635" algn="ctr">
              <a:lnSpc>
                <a:spcPts val="4050"/>
              </a:lnSpc>
              <a:spcBef>
                <a:spcPts val="280"/>
              </a:spcBef>
            </a:pPr>
            <a:r>
              <a:rPr sz="2650" spc="229" dirty="0">
                <a:latin typeface="Arial"/>
                <a:cs typeface="Arial"/>
              </a:rPr>
              <a:t>Use </a:t>
            </a:r>
            <a:r>
              <a:rPr sz="2650" spc="265" dirty="0">
                <a:latin typeface="Arial"/>
                <a:cs typeface="Arial"/>
              </a:rPr>
              <a:t>hibernate </a:t>
            </a:r>
            <a:r>
              <a:rPr sz="2650" spc="285" dirty="0">
                <a:latin typeface="Arial"/>
                <a:cs typeface="Arial"/>
              </a:rPr>
              <a:t>features </a:t>
            </a:r>
            <a:r>
              <a:rPr sz="2650" spc="280" dirty="0">
                <a:latin typeface="Arial"/>
                <a:cs typeface="Arial"/>
              </a:rPr>
              <a:t>when </a:t>
            </a:r>
            <a:r>
              <a:rPr sz="2650" spc="285" dirty="0">
                <a:latin typeface="Arial"/>
                <a:cs typeface="Arial"/>
              </a:rPr>
              <a:t>not  </a:t>
            </a:r>
            <a:r>
              <a:rPr sz="2650" spc="235" dirty="0">
                <a:latin typeface="Arial"/>
                <a:cs typeface="Arial"/>
              </a:rPr>
              <a:t>using </a:t>
            </a:r>
            <a:r>
              <a:rPr sz="2650" spc="320" dirty="0">
                <a:latin typeface="Arial"/>
                <a:cs typeface="Arial"/>
              </a:rPr>
              <a:t>computers </a:t>
            </a:r>
            <a:r>
              <a:rPr sz="2650" spc="280" dirty="0">
                <a:latin typeface="Arial"/>
                <a:cs typeface="Arial"/>
              </a:rPr>
              <a:t>for </a:t>
            </a:r>
            <a:r>
              <a:rPr sz="2650" spc="100" dirty="0">
                <a:latin typeface="Arial"/>
                <a:cs typeface="Arial"/>
              </a:rPr>
              <a:t>a </a:t>
            </a:r>
            <a:r>
              <a:rPr sz="2650" spc="280" dirty="0">
                <a:latin typeface="Arial"/>
                <a:cs typeface="Arial"/>
              </a:rPr>
              <a:t>short</a:t>
            </a:r>
            <a:r>
              <a:rPr sz="2650" spc="90" dirty="0">
                <a:latin typeface="Arial"/>
                <a:cs typeface="Arial"/>
              </a:rPr>
              <a:t> </a:t>
            </a:r>
            <a:r>
              <a:rPr sz="2650" spc="225" dirty="0">
                <a:latin typeface="Arial"/>
                <a:cs typeface="Arial"/>
              </a:rPr>
              <a:t>time.</a:t>
            </a:r>
            <a:endParaRPr sz="2650">
              <a:latin typeface="Arial"/>
              <a:cs typeface="Arial"/>
            </a:endParaRPr>
          </a:p>
          <a:p>
            <a:pPr marL="622300" marR="614680" algn="ctr">
              <a:lnSpc>
                <a:spcPts val="4050"/>
              </a:lnSpc>
            </a:pPr>
            <a:r>
              <a:rPr sz="2650" spc="220" dirty="0">
                <a:latin typeface="Arial"/>
                <a:cs typeface="Arial"/>
              </a:rPr>
              <a:t>Enable </a:t>
            </a:r>
            <a:r>
              <a:rPr sz="2650" spc="280" dirty="0">
                <a:latin typeface="Arial"/>
                <a:cs typeface="Arial"/>
              </a:rPr>
              <a:t>the </a:t>
            </a:r>
            <a:r>
              <a:rPr sz="2650" spc="325" dirty="0">
                <a:latin typeface="Arial"/>
                <a:cs typeface="Arial"/>
              </a:rPr>
              <a:t>power</a:t>
            </a:r>
            <a:r>
              <a:rPr sz="2650" spc="120" dirty="0">
                <a:latin typeface="Arial"/>
                <a:cs typeface="Arial"/>
              </a:rPr>
              <a:t> </a:t>
            </a:r>
            <a:r>
              <a:rPr sz="2650" spc="280" dirty="0">
                <a:latin typeface="Arial"/>
                <a:cs typeface="Arial"/>
              </a:rPr>
              <a:t>management  </a:t>
            </a:r>
            <a:r>
              <a:rPr sz="2650" spc="250" dirty="0">
                <a:latin typeface="Arial"/>
                <a:cs typeface="Arial"/>
              </a:rPr>
              <a:t>feature.</a:t>
            </a:r>
            <a:endParaRPr sz="2650">
              <a:latin typeface="Arial"/>
              <a:cs typeface="Arial"/>
            </a:endParaRPr>
          </a:p>
          <a:p>
            <a:pPr marL="599440" marR="591820" algn="ctr">
              <a:lnSpc>
                <a:spcPts val="4050"/>
              </a:lnSpc>
            </a:pPr>
            <a:r>
              <a:rPr sz="2650" spc="229" dirty="0">
                <a:latin typeface="Arial"/>
                <a:cs typeface="Arial"/>
              </a:rPr>
              <a:t>Use </a:t>
            </a:r>
            <a:r>
              <a:rPr sz="2650" spc="285" dirty="0">
                <a:latin typeface="Arial"/>
                <a:cs typeface="Arial"/>
              </a:rPr>
              <a:t>optimal </a:t>
            </a:r>
            <a:r>
              <a:rPr sz="2650" spc="280" dirty="0">
                <a:latin typeface="Arial"/>
                <a:cs typeface="Arial"/>
              </a:rPr>
              <a:t>brightness </a:t>
            </a:r>
            <a:r>
              <a:rPr sz="2650" spc="275" dirty="0">
                <a:latin typeface="Arial"/>
                <a:cs typeface="Arial"/>
              </a:rPr>
              <a:t>level</a:t>
            </a:r>
            <a:r>
              <a:rPr sz="2650" spc="5" dirty="0">
                <a:latin typeface="Arial"/>
                <a:cs typeface="Arial"/>
              </a:rPr>
              <a:t> </a:t>
            </a:r>
            <a:r>
              <a:rPr sz="2650" spc="320" dirty="0">
                <a:latin typeface="Arial"/>
                <a:cs typeface="Arial"/>
              </a:rPr>
              <a:t>to  </a:t>
            </a:r>
            <a:r>
              <a:rPr sz="2650" spc="305" dirty="0">
                <a:latin typeface="Arial"/>
                <a:cs typeface="Arial"/>
              </a:rPr>
              <a:t>consume</a:t>
            </a:r>
            <a:r>
              <a:rPr sz="2650" spc="204" dirty="0">
                <a:latin typeface="Arial"/>
                <a:cs typeface="Arial"/>
              </a:rPr>
              <a:t> </a:t>
            </a:r>
            <a:r>
              <a:rPr sz="2650" spc="275" dirty="0">
                <a:latin typeface="Arial"/>
                <a:cs typeface="Arial"/>
              </a:rPr>
              <a:t>power.</a:t>
            </a:r>
            <a:endParaRPr sz="265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117547" y="964565"/>
            <a:ext cx="15749269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spc="25" dirty="0">
                <a:solidFill>
                  <a:srgbClr val="000000"/>
                </a:solidFill>
              </a:rPr>
              <a:t>Top </a:t>
            </a:r>
            <a:r>
              <a:rPr sz="6900" spc="-685" dirty="0">
                <a:solidFill>
                  <a:srgbClr val="000000"/>
                </a:solidFill>
              </a:rPr>
              <a:t>10 </a:t>
            </a:r>
            <a:r>
              <a:rPr sz="6900" spc="215" dirty="0">
                <a:solidFill>
                  <a:srgbClr val="000000"/>
                </a:solidFill>
              </a:rPr>
              <a:t>steps </a:t>
            </a:r>
            <a:r>
              <a:rPr sz="6900" spc="300" dirty="0">
                <a:solidFill>
                  <a:srgbClr val="000000"/>
                </a:solidFill>
              </a:rPr>
              <a:t>to </a:t>
            </a:r>
            <a:r>
              <a:rPr sz="6900" spc="225" dirty="0">
                <a:solidFill>
                  <a:srgbClr val="000000"/>
                </a:solidFill>
              </a:rPr>
              <a:t>Minimize </a:t>
            </a:r>
            <a:r>
              <a:rPr sz="6900" spc="20" dirty="0">
                <a:solidFill>
                  <a:srgbClr val="000000"/>
                </a:solidFill>
              </a:rPr>
              <a:t>Power</a:t>
            </a:r>
            <a:r>
              <a:rPr sz="6900" spc="-1285" dirty="0">
                <a:solidFill>
                  <a:srgbClr val="000000"/>
                </a:solidFill>
              </a:rPr>
              <a:t> </a:t>
            </a:r>
            <a:r>
              <a:rPr sz="6900" spc="110" dirty="0">
                <a:solidFill>
                  <a:srgbClr val="000000"/>
                </a:solidFill>
              </a:rPr>
              <a:t>Usage:</a:t>
            </a:r>
            <a:endParaRPr sz="6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43684" y="4806648"/>
            <a:ext cx="2641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20" dirty="0">
                <a:latin typeface="Arial"/>
                <a:cs typeface="Arial"/>
              </a:rPr>
              <a:t>1</a:t>
            </a:r>
            <a:r>
              <a:rPr sz="2000" spc="-35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44877" y="4986634"/>
            <a:ext cx="323850" cy="28575"/>
          </a:xfrm>
          <a:custGeom>
            <a:avLst/>
            <a:gdLst/>
            <a:ahLst/>
            <a:cxnLst/>
            <a:rect l="l" t="t" r="r" b="b"/>
            <a:pathLst>
              <a:path w="323850" h="28575">
                <a:moveTo>
                  <a:pt x="323850" y="0"/>
                </a:moveTo>
                <a:lnTo>
                  <a:pt x="323850" y="28575"/>
                </a:lnTo>
                <a:lnTo>
                  <a:pt x="0" y="28575"/>
                </a:lnTo>
                <a:lnTo>
                  <a:pt x="0" y="0"/>
                </a:lnTo>
                <a:lnTo>
                  <a:pt x="323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99939" y="9774498"/>
            <a:ext cx="389890" cy="44450"/>
          </a:xfrm>
          <a:custGeom>
            <a:avLst/>
            <a:gdLst/>
            <a:ahLst/>
            <a:cxnLst/>
            <a:rect l="l" t="t" r="r" b="b"/>
            <a:pathLst>
              <a:path w="389890" h="44450">
                <a:moveTo>
                  <a:pt x="389715" y="44449"/>
                </a:moveTo>
                <a:lnTo>
                  <a:pt x="0" y="44449"/>
                </a:lnTo>
                <a:lnTo>
                  <a:pt x="0" y="0"/>
                </a:lnTo>
                <a:lnTo>
                  <a:pt x="389715" y="0"/>
                </a:lnTo>
                <a:lnTo>
                  <a:pt x="389715" y="44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499939" y="9663373"/>
            <a:ext cx="389890" cy="44450"/>
          </a:xfrm>
          <a:custGeom>
            <a:avLst/>
            <a:gdLst/>
            <a:ahLst/>
            <a:cxnLst/>
            <a:rect l="l" t="t" r="r" b="b"/>
            <a:pathLst>
              <a:path w="389890" h="44450">
                <a:moveTo>
                  <a:pt x="389715" y="44449"/>
                </a:moveTo>
                <a:lnTo>
                  <a:pt x="0" y="44449"/>
                </a:lnTo>
                <a:lnTo>
                  <a:pt x="0" y="0"/>
                </a:lnTo>
                <a:lnTo>
                  <a:pt x="389715" y="0"/>
                </a:lnTo>
                <a:lnTo>
                  <a:pt x="389715" y="44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499939" y="9552248"/>
            <a:ext cx="389890" cy="44450"/>
          </a:xfrm>
          <a:custGeom>
            <a:avLst/>
            <a:gdLst/>
            <a:ahLst/>
            <a:cxnLst/>
            <a:rect l="l" t="t" r="r" b="b"/>
            <a:pathLst>
              <a:path w="389890" h="44450">
                <a:moveTo>
                  <a:pt x="389715" y="44449"/>
                </a:moveTo>
                <a:lnTo>
                  <a:pt x="0" y="44449"/>
                </a:lnTo>
                <a:lnTo>
                  <a:pt x="0" y="0"/>
                </a:lnTo>
                <a:lnTo>
                  <a:pt x="389715" y="0"/>
                </a:lnTo>
                <a:lnTo>
                  <a:pt x="389715" y="44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05550" y="5973119"/>
            <a:ext cx="1123950" cy="9525"/>
          </a:xfrm>
          <a:custGeom>
            <a:avLst/>
            <a:gdLst/>
            <a:ahLst/>
            <a:cxnLst/>
            <a:rect l="l" t="t" r="r" b="b"/>
            <a:pathLst>
              <a:path w="1123950" h="9525">
                <a:moveTo>
                  <a:pt x="1123950" y="0"/>
                </a:moveTo>
                <a:lnTo>
                  <a:pt x="1123950" y="9525"/>
                </a:lnTo>
                <a:lnTo>
                  <a:pt x="0" y="9525"/>
                </a:lnTo>
                <a:lnTo>
                  <a:pt x="0" y="0"/>
                </a:lnTo>
                <a:lnTo>
                  <a:pt x="1123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7655" y="2925922"/>
            <a:ext cx="108080" cy="108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07655" y="4871380"/>
            <a:ext cx="108080" cy="108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7655" y="6330474"/>
            <a:ext cx="108080" cy="108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07655" y="7789567"/>
            <a:ext cx="108080" cy="108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07655" y="9248660"/>
            <a:ext cx="108080" cy="108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80356" y="2108901"/>
            <a:ext cx="6480810" cy="786574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R="544830" algn="ctr">
              <a:lnSpc>
                <a:spcPct val="100000"/>
              </a:lnSpc>
              <a:spcBef>
                <a:spcPts val="1010"/>
              </a:spcBef>
            </a:pPr>
            <a:r>
              <a:rPr sz="2800" spc="275" dirty="0">
                <a:latin typeface="Arial"/>
                <a:cs typeface="Arial"/>
              </a:rPr>
              <a:t>Advantages</a:t>
            </a:r>
            <a:endParaRPr sz="2800">
              <a:latin typeface="Arial"/>
              <a:cs typeface="Arial"/>
            </a:endParaRPr>
          </a:p>
          <a:p>
            <a:pPr marL="49530" marR="41910" indent="-635" algn="ctr">
              <a:lnSpc>
                <a:spcPct val="127699"/>
              </a:lnSpc>
              <a:spcBef>
                <a:spcPts val="5"/>
              </a:spcBef>
            </a:pPr>
            <a:r>
              <a:rPr sz="2500" spc="240" dirty="0">
                <a:latin typeface="Arial"/>
                <a:cs typeface="Arial"/>
              </a:rPr>
              <a:t>Sustainable </a:t>
            </a:r>
            <a:r>
              <a:rPr sz="2500" spc="290" dirty="0">
                <a:latin typeface="Arial"/>
                <a:cs typeface="Arial"/>
              </a:rPr>
              <a:t>computing </a:t>
            </a:r>
            <a:r>
              <a:rPr sz="2500" spc="250" dirty="0">
                <a:latin typeface="Arial"/>
                <a:cs typeface="Arial"/>
              </a:rPr>
              <a:t>means  </a:t>
            </a:r>
            <a:r>
              <a:rPr sz="2500" spc="300" dirty="0">
                <a:latin typeface="Arial"/>
                <a:cs typeface="Arial"/>
              </a:rPr>
              <a:t>reduced </a:t>
            </a:r>
            <a:r>
              <a:rPr sz="2500" spc="270" dirty="0">
                <a:latin typeface="Arial"/>
                <a:cs typeface="Arial"/>
              </a:rPr>
              <a:t>energy </a:t>
            </a:r>
            <a:r>
              <a:rPr sz="2500" spc="285" dirty="0">
                <a:latin typeface="Arial"/>
                <a:cs typeface="Arial"/>
              </a:rPr>
              <a:t>consumption </a:t>
            </a:r>
            <a:r>
              <a:rPr sz="2500" spc="254" dirty="0">
                <a:latin typeface="Arial"/>
                <a:cs typeface="Arial"/>
              </a:rPr>
              <a:t>that  </a:t>
            </a:r>
            <a:r>
              <a:rPr sz="2500" spc="270" dirty="0">
                <a:latin typeface="Arial"/>
                <a:cs typeface="Arial"/>
              </a:rPr>
              <a:t>leads </a:t>
            </a:r>
            <a:r>
              <a:rPr sz="2500" spc="305" dirty="0">
                <a:latin typeface="Arial"/>
                <a:cs typeface="Arial"/>
              </a:rPr>
              <a:t>to </a:t>
            </a:r>
            <a:r>
              <a:rPr sz="2500" spc="300" dirty="0">
                <a:latin typeface="Arial"/>
                <a:cs typeface="Arial"/>
              </a:rPr>
              <a:t>reduced </a:t>
            </a:r>
            <a:r>
              <a:rPr sz="2500" spc="180" dirty="0">
                <a:latin typeface="Arial"/>
                <a:cs typeface="Arial"/>
              </a:rPr>
              <a:t>GHG </a:t>
            </a:r>
            <a:r>
              <a:rPr sz="2500" spc="254" dirty="0">
                <a:latin typeface="Arial"/>
                <a:cs typeface="Arial"/>
              </a:rPr>
              <a:t>emissions</a:t>
            </a:r>
            <a:r>
              <a:rPr sz="2500" spc="-75" dirty="0">
                <a:latin typeface="Arial"/>
                <a:cs typeface="Arial"/>
              </a:rPr>
              <a:t> </a:t>
            </a:r>
            <a:r>
              <a:rPr sz="2500" spc="215" dirty="0">
                <a:latin typeface="Arial"/>
                <a:cs typeface="Arial"/>
              </a:rPr>
              <a:t>and  </a:t>
            </a:r>
            <a:r>
              <a:rPr sz="2500" spc="265" dirty="0">
                <a:latin typeface="Arial"/>
                <a:cs typeface="Arial"/>
              </a:rPr>
              <a:t>fossil fuel</a:t>
            </a:r>
            <a:r>
              <a:rPr sz="2500" spc="135" dirty="0">
                <a:latin typeface="Arial"/>
                <a:cs typeface="Arial"/>
              </a:rPr>
              <a:t> </a:t>
            </a:r>
            <a:r>
              <a:rPr sz="2500" spc="215" dirty="0">
                <a:latin typeface="Arial"/>
                <a:cs typeface="Arial"/>
              </a:rPr>
              <a:t>usage.</a:t>
            </a:r>
            <a:endParaRPr sz="2500">
              <a:latin typeface="Arial"/>
              <a:cs typeface="Arial"/>
            </a:endParaRPr>
          </a:p>
          <a:p>
            <a:pPr marL="12700" marR="5080" algn="ctr">
              <a:lnSpc>
                <a:spcPts val="3829"/>
              </a:lnSpc>
              <a:spcBef>
                <a:spcPts val="270"/>
              </a:spcBef>
            </a:pPr>
            <a:r>
              <a:rPr sz="2500" spc="245" dirty="0">
                <a:latin typeface="Arial"/>
                <a:cs typeface="Arial"/>
              </a:rPr>
              <a:t>Green </a:t>
            </a:r>
            <a:r>
              <a:rPr sz="2500" spc="290" dirty="0">
                <a:latin typeface="Arial"/>
                <a:cs typeface="Arial"/>
              </a:rPr>
              <a:t>computing </a:t>
            </a:r>
            <a:r>
              <a:rPr sz="2500" spc="175" dirty="0">
                <a:latin typeface="Arial"/>
                <a:cs typeface="Arial"/>
              </a:rPr>
              <a:t>is </a:t>
            </a:r>
            <a:r>
              <a:rPr sz="2500" spc="315" dirty="0">
                <a:latin typeface="Arial"/>
                <a:cs typeface="Arial"/>
              </a:rPr>
              <a:t>cost</a:t>
            </a:r>
            <a:r>
              <a:rPr sz="1950" spc="315" dirty="0">
                <a:latin typeface="Arial"/>
                <a:cs typeface="Arial"/>
              </a:rPr>
              <a:t>-</a:t>
            </a:r>
            <a:r>
              <a:rPr sz="2500" spc="315" dirty="0">
                <a:latin typeface="Arial"/>
                <a:cs typeface="Arial"/>
              </a:rPr>
              <a:t>effective  </a:t>
            </a:r>
            <a:r>
              <a:rPr sz="2500" spc="260" dirty="0">
                <a:latin typeface="Arial"/>
                <a:cs typeface="Arial"/>
              </a:rPr>
              <a:t>due </a:t>
            </a:r>
            <a:r>
              <a:rPr sz="2500" spc="305" dirty="0">
                <a:latin typeface="Arial"/>
                <a:cs typeface="Arial"/>
              </a:rPr>
              <a:t>to </a:t>
            </a:r>
            <a:r>
              <a:rPr sz="2500" spc="275" dirty="0">
                <a:latin typeface="Arial"/>
                <a:cs typeface="Arial"/>
              </a:rPr>
              <a:t>less </a:t>
            </a:r>
            <a:r>
              <a:rPr sz="2500" spc="270" dirty="0">
                <a:latin typeface="Arial"/>
                <a:cs typeface="Arial"/>
              </a:rPr>
              <a:t>energy </a:t>
            </a:r>
            <a:r>
              <a:rPr sz="2500" spc="254" dirty="0">
                <a:latin typeface="Arial"/>
                <a:cs typeface="Arial"/>
              </a:rPr>
              <a:t>usage </a:t>
            </a:r>
            <a:r>
              <a:rPr sz="2500" spc="215" dirty="0">
                <a:latin typeface="Arial"/>
                <a:cs typeface="Arial"/>
              </a:rPr>
              <a:t>and</a:t>
            </a:r>
            <a:r>
              <a:rPr sz="2500" spc="-155" dirty="0">
                <a:latin typeface="Arial"/>
                <a:cs typeface="Arial"/>
              </a:rPr>
              <a:t> </a:t>
            </a:r>
            <a:r>
              <a:rPr sz="2500" spc="285" dirty="0">
                <a:latin typeface="Arial"/>
                <a:cs typeface="Arial"/>
              </a:rPr>
              <a:t>cooling</a:t>
            </a:r>
            <a:endParaRPr sz="2500">
              <a:latin typeface="Arial"/>
              <a:cs typeface="Arial"/>
            </a:endParaRPr>
          </a:p>
          <a:p>
            <a:pPr marR="655955" algn="ctr">
              <a:lnSpc>
                <a:spcPct val="100000"/>
              </a:lnSpc>
              <a:spcBef>
                <a:spcPts val="560"/>
              </a:spcBef>
              <a:tabLst>
                <a:tab pos="663575" algn="l"/>
              </a:tabLst>
            </a:pPr>
            <a:r>
              <a:rPr sz="2550" strike="sngStrike" dirty="0">
                <a:latin typeface="Times New Roman"/>
                <a:cs typeface="Times New Roman"/>
              </a:rPr>
              <a:t> 	</a:t>
            </a:r>
            <a:r>
              <a:rPr sz="2500" strike="sngStrike" spc="250" dirty="0">
                <a:latin typeface="Arial"/>
                <a:cs typeface="Arial"/>
              </a:rPr>
              <a:t>req</a:t>
            </a:r>
            <a:r>
              <a:rPr sz="2500" strike="noStrike" spc="250" dirty="0">
                <a:latin typeface="Arial"/>
                <a:cs typeface="Arial"/>
              </a:rPr>
              <a:t>uirements.</a:t>
            </a:r>
            <a:endParaRPr sz="2500">
              <a:latin typeface="Arial"/>
              <a:cs typeface="Arial"/>
            </a:endParaRPr>
          </a:p>
          <a:p>
            <a:pPr marL="93345" marR="85725" algn="ctr">
              <a:lnSpc>
                <a:spcPts val="3829"/>
              </a:lnSpc>
              <a:spcBef>
                <a:spcPts val="265"/>
              </a:spcBef>
            </a:pPr>
            <a:r>
              <a:rPr sz="2500" spc="240" dirty="0">
                <a:latin typeface="Arial"/>
                <a:cs typeface="Arial"/>
              </a:rPr>
              <a:t>Sustainable </a:t>
            </a:r>
            <a:r>
              <a:rPr sz="2500" spc="85" dirty="0">
                <a:latin typeface="Arial"/>
                <a:cs typeface="Arial"/>
              </a:rPr>
              <a:t>IT </a:t>
            </a:r>
            <a:r>
              <a:rPr sz="2500" spc="270" dirty="0">
                <a:latin typeface="Arial"/>
                <a:cs typeface="Arial"/>
              </a:rPr>
              <a:t>helps </a:t>
            </a:r>
            <a:r>
              <a:rPr sz="2500" spc="135" dirty="0">
                <a:latin typeface="Arial"/>
                <a:cs typeface="Arial"/>
              </a:rPr>
              <a:t>in </a:t>
            </a:r>
            <a:r>
              <a:rPr sz="2500" spc="265" dirty="0">
                <a:latin typeface="Arial"/>
                <a:cs typeface="Arial"/>
              </a:rPr>
              <a:t>the  </a:t>
            </a:r>
            <a:r>
              <a:rPr sz="2500" spc="260" dirty="0">
                <a:latin typeface="Arial"/>
                <a:cs typeface="Arial"/>
              </a:rPr>
              <a:t>preservation </a:t>
            </a:r>
            <a:r>
              <a:rPr sz="2500" spc="215" dirty="0">
                <a:latin typeface="Arial"/>
                <a:cs typeface="Arial"/>
              </a:rPr>
              <a:t>and </a:t>
            </a:r>
            <a:r>
              <a:rPr sz="2500" spc="295" dirty="0">
                <a:latin typeface="Arial"/>
                <a:cs typeface="Arial"/>
              </a:rPr>
              <a:t>effective</a:t>
            </a:r>
            <a:r>
              <a:rPr sz="2500" spc="145" dirty="0">
                <a:latin typeface="Arial"/>
                <a:cs typeface="Arial"/>
              </a:rPr>
              <a:t> </a:t>
            </a:r>
            <a:r>
              <a:rPr sz="2500" spc="235" dirty="0">
                <a:latin typeface="Arial"/>
                <a:cs typeface="Arial"/>
              </a:rPr>
              <a:t>utilization  </a:t>
            </a:r>
            <a:r>
              <a:rPr sz="2500" spc="290" dirty="0">
                <a:latin typeface="Arial"/>
                <a:cs typeface="Arial"/>
              </a:rPr>
              <a:t>of </a:t>
            </a:r>
            <a:r>
              <a:rPr sz="2500" spc="225" dirty="0">
                <a:latin typeface="Arial"/>
                <a:cs typeface="Arial"/>
              </a:rPr>
              <a:t>natural</a:t>
            </a:r>
            <a:r>
              <a:rPr sz="2500" spc="110" dirty="0">
                <a:latin typeface="Arial"/>
                <a:cs typeface="Arial"/>
              </a:rPr>
              <a:t> </a:t>
            </a:r>
            <a:r>
              <a:rPr sz="2500" spc="260" dirty="0">
                <a:latin typeface="Arial"/>
                <a:cs typeface="Arial"/>
              </a:rPr>
              <a:t>resources.</a:t>
            </a:r>
            <a:endParaRPr sz="2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2500" spc="245" dirty="0">
                <a:latin typeface="Arial"/>
                <a:cs typeface="Arial"/>
              </a:rPr>
              <a:t>Green </a:t>
            </a:r>
            <a:r>
              <a:rPr sz="2500" spc="85" dirty="0">
                <a:latin typeface="Arial"/>
                <a:cs typeface="Arial"/>
              </a:rPr>
              <a:t>IT </a:t>
            </a:r>
            <a:r>
              <a:rPr sz="2500" spc="260" dirty="0">
                <a:latin typeface="Arial"/>
                <a:cs typeface="Arial"/>
              </a:rPr>
              <a:t>uses </a:t>
            </a:r>
            <a:r>
              <a:rPr sz="2500" spc="290" dirty="0">
                <a:latin typeface="Arial"/>
                <a:cs typeface="Arial"/>
              </a:rPr>
              <a:t>non</a:t>
            </a:r>
            <a:r>
              <a:rPr sz="1950" spc="290" dirty="0">
                <a:latin typeface="Arial"/>
                <a:cs typeface="Arial"/>
              </a:rPr>
              <a:t>-</a:t>
            </a:r>
            <a:r>
              <a:rPr sz="2500" spc="290" dirty="0">
                <a:latin typeface="Arial"/>
                <a:cs typeface="Arial"/>
              </a:rPr>
              <a:t>toxic</a:t>
            </a:r>
            <a:r>
              <a:rPr sz="2500" spc="210" dirty="0">
                <a:latin typeface="Arial"/>
                <a:cs typeface="Arial"/>
              </a:rPr>
              <a:t> </a:t>
            </a:r>
            <a:r>
              <a:rPr sz="2500" spc="305" dirty="0">
                <a:latin typeface="Arial"/>
                <a:cs typeface="Arial"/>
              </a:rPr>
              <a:t>components</a:t>
            </a:r>
            <a:endParaRPr sz="2500">
              <a:latin typeface="Arial"/>
              <a:cs typeface="Arial"/>
            </a:endParaRPr>
          </a:p>
          <a:p>
            <a:pPr marL="101600" marR="93980" algn="ctr">
              <a:lnSpc>
                <a:spcPts val="3829"/>
              </a:lnSpc>
              <a:spcBef>
                <a:spcPts val="265"/>
              </a:spcBef>
            </a:pPr>
            <a:r>
              <a:rPr sz="2500" spc="265" dirty="0">
                <a:latin typeface="Arial"/>
                <a:cs typeface="Arial"/>
              </a:rPr>
              <a:t>which </a:t>
            </a:r>
            <a:r>
              <a:rPr sz="2500" spc="295" dirty="0">
                <a:latin typeface="Arial"/>
                <a:cs typeface="Arial"/>
              </a:rPr>
              <a:t>do </a:t>
            </a:r>
            <a:r>
              <a:rPr sz="2500" spc="275" dirty="0">
                <a:latin typeface="Arial"/>
                <a:cs typeface="Arial"/>
              </a:rPr>
              <a:t>not </a:t>
            </a:r>
            <a:r>
              <a:rPr sz="2500" spc="305" dirty="0">
                <a:latin typeface="Arial"/>
                <a:cs typeface="Arial"/>
              </a:rPr>
              <a:t>pose </a:t>
            </a:r>
            <a:r>
              <a:rPr sz="2500" spc="195" dirty="0">
                <a:latin typeface="Arial"/>
                <a:cs typeface="Arial"/>
              </a:rPr>
              <a:t>any </a:t>
            </a:r>
            <a:r>
              <a:rPr sz="2500" spc="250" dirty="0">
                <a:latin typeface="Arial"/>
                <a:cs typeface="Arial"/>
              </a:rPr>
              <a:t>health</a:t>
            </a:r>
            <a:r>
              <a:rPr sz="2500" spc="-170" dirty="0">
                <a:latin typeface="Arial"/>
                <a:cs typeface="Arial"/>
              </a:rPr>
              <a:t> </a:t>
            </a:r>
            <a:r>
              <a:rPr sz="2500" spc="220" dirty="0">
                <a:latin typeface="Arial"/>
                <a:cs typeface="Arial"/>
              </a:rPr>
              <a:t>hazard  </a:t>
            </a:r>
            <a:r>
              <a:rPr sz="2500" spc="305" dirty="0">
                <a:latin typeface="Arial"/>
                <a:cs typeface="Arial"/>
              </a:rPr>
              <a:t>to </a:t>
            </a:r>
            <a:r>
              <a:rPr sz="2500" spc="265" dirty="0">
                <a:latin typeface="Arial"/>
                <a:cs typeface="Arial"/>
              </a:rPr>
              <a:t>the</a:t>
            </a:r>
            <a:r>
              <a:rPr sz="2500" spc="95" dirty="0">
                <a:latin typeface="Arial"/>
                <a:cs typeface="Arial"/>
              </a:rPr>
              <a:t> </a:t>
            </a:r>
            <a:r>
              <a:rPr sz="2500" spc="275" dirty="0">
                <a:latin typeface="Arial"/>
                <a:cs typeface="Arial"/>
              </a:rPr>
              <a:t>end</a:t>
            </a:r>
            <a:r>
              <a:rPr sz="1950" spc="275" dirty="0">
                <a:latin typeface="Arial"/>
                <a:cs typeface="Arial"/>
              </a:rPr>
              <a:t>-</a:t>
            </a:r>
            <a:r>
              <a:rPr sz="2500" spc="275" dirty="0">
                <a:latin typeface="Arial"/>
                <a:cs typeface="Arial"/>
              </a:rPr>
              <a:t>users</a:t>
            </a:r>
            <a:endParaRPr sz="2500">
              <a:latin typeface="Arial"/>
              <a:cs typeface="Arial"/>
            </a:endParaRPr>
          </a:p>
          <a:p>
            <a:pPr marL="61594" marR="53975" algn="ctr">
              <a:lnSpc>
                <a:spcPts val="3829"/>
              </a:lnSpc>
            </a:pPr>
            <a:r>
              <a:rPr sz="2500" spc="240" dirty="0">
                <a:latin typeface="Arial"/>
                <a:cs typeface="Arial"/>
              </a:rPr>
              <a:t>Sustainable </a:t>
            </a:r>
            <a:r>
              <a:rPr sz="2500" spc="290" dirty="0">
                <a:latin typeface="Arial"/>
                <a:cs typeface="Arial"/>
              </a:rPr>
              <a:t>computing </a:t>
            </a:r>
            <a:r>
              <a:rPr sz="2500" spc="240" dirty="0">
                <a:latin typeface="Arial"/>
                <a:cs typeface="Arial"/>
              </a:rPr>
              <a:t>inspires  </a:t>
            </a:r>
            <a:r>
              <a:rPr sz="2500" spc="310" dirty="0">
                <a:latin typeface="Arial"/>
                <a:cs typeface="Arial"/>
              </a:rPr>
              <a:t>people </a:t>
            </a:r>
            <a:r>
              <a:rPr sz="2500" spc="305" dirty="0">
                <a:latin typeface="Arial"/>
                <a:cs typeface="Arial"/>
              </a:rPr>
              <a:t>to </a:t>
            </a:r>
            <a:r>
              <a:rPr sz="2500" spc="265" dirty="0">
                <a:latin typeface="Arial"/>
                <a:cs typeface="Arial"/>
              </a:rPr>
              <a:t>reduce, </a:t>
            </a:r>
            <a:r>
              <a:rPr sz="2500" spc="260" dirty="0">
                <a:latin typeface="Arial"/>
                <a:cs typeface="Arial"/>
              </a:rPr>
              <a:t>reuse </a:t>
            </a:r>
            <a:r>
              <a:rPr sz="2500" spc="215" dirty="0">
                <a:latin typeface="Arial"/>
                <a:cs typeface="Arial"/>
              </a:rPr>
              <a:t>and</a:t>
            </a:r>
            <a:r>
              <a:rPr sz="2500" spc="-135" dirty="0">
                <a:latin typeface="Arial"/>
                <a:cs typeface="Arial"/>
              </a:rPr>
              <a:t> </a:t>
            </a:r>
            <a:r>
              <a:rPr sz="2500" spc="270" dirty="0">
                <a:latin typeface="Arial"/>
                <a:cs typeface="Arial"/>
              </a:rPr>
              <a:t>recycle.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117547" y="964567"/>
            <a:ext cx="13333094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spc="235" dirty="0">
                <a:solidFill>
                  <a:srgbClr val="000000"/>
                </a:solidFill>
              </a:rPr>
              <a:t>Advantages </a:t>
            </a:r>
            <a:r>
              <a:rPr sz="6900" spc="270" dirty="0">
                <a:solidFill>
                  <a:srgbClr val="000000"/>
                </a:solidFill>
              </a:rPr>
              <a:t>and</a:t>
            </a:r>
            <a:r>
              <a:rPr sz="6900" spc="-660" dirty="0">
                <a:solidFill>
                  <a:srgbClr val="000000"/>
                </a:solidFill>
              </a:rPr>
              <a:t> </a:t>
            </a:r>
            <a:r>
              <a:rPr sz="6900" spc="185" dirty="0">
                <a:solidFill>
                  <a:srgbClr val="000000"/>
                </a:solidFill>
              </a:rPr>
              <a:t>Disadvantages:</a:t>
            </a:r>
            <a:endParaRPr sz="6900"/>
          </a:p>
        </p:txBody>
      </p:sp>
      <p:sp>
        <p:nvSpPr>
          <p:cNvPr id="15" name="object 15"/>
          <p:cNvSpPr/>
          <p:nvPr/>
        </p:nvSpPr>
        <p:spPr>
          <a:xfrm>
            <a:off x="8837965" y="2976396"/>
            <a:ext cx="107356" cy="107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37965" y="3459500"/>
            <a:ext cx="107356" cy="107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37965" y="3942604"/>
            <a:ext cx="107356" cy="107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37965" y="4908811"/>
            <a:ext cx="107356" cy="107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37965" y="6841227"/>
            <a:ext cx="107356" cy="107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R="539115" algn="ctr">
              <a:lnSpc>
                <a:spcPct val="100000"/>
              </a:lnSpc>
              <a:spcBef>
                <a:spcPts val="900"/>
              </a:spcBef>
            </a:pPr>
            <a:r>
              <a:rPr spc="235" dirty="0"/>
              <a:t>Disadvantages</a:t>
            </a:r>
          </a:p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pc="200" dirty="0"/>
              <a:t>The </a:t>
            </a:r>
            <a:r>
              <a:rPr spc="195" dirty="0"/>
              <a:t>initial </a:t>
            </a:r>
            <a:r>
              <a:rPr spc="265" dirty="0"/>
              <a:t>implementation </a:t>
            </a:r>
            <a:r>
              <a:rPr spc="170" dirty="0"/>
              <a:t>is</a:t>
            </a:r>
            <a:r>
              <a:rPr spc="100" dirty="0"/>
              <a:t> </a:t>
            </a:r>
            <a:r>
              <a:rPr spc="260" dirty="0"/>
              <a:t>costly.</a:t>
            </a:r>
          </a:p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pc="240" dirty="0"/>
              <a:t>Frequent </a:t>
            </a:r>
            <a:r>
              <a:rPr spc="254" dirty="0"/>
              <a:t>change </a:t>
            </a:r>
            <a:r>
              <a:rPr spc="130" dirty="0"/>
              <a:t>in</a:t>
            </a:r>
            <a:r>
              <a:rPr spc="110" dirty="0"/>
              <a:t> </a:t>
            </a:r>
            <a:r>
              <a:rPr spc="265" dirty="0"/>
              <a:t>technology.</a:t>
            </a:r>
          </a:p>
          <a:p>
            <a:pPr marL="115570" marR="107950" algn="ctr">
              <a:lnSpc>
                <a:spcPct val="126800"/>
              </a:lnSpc>
            </a:pPr>
            <a:r>
              <a:rPr spc="235" dirty="0"/>
              <a:t>Green </a:t>
            </a:r>
            <a:r>
              <a:rPr spc="75" dirty="0"/>
              <a:t>IT </a:t>
            </a:r>
            <a:r>
              <a:rPr spc="260" dirty="0"/>
              <a:t>cause </a:t>
            </a:r>
            <a:r>
              <a:rPr spc="270" dirty="0"/>
              <a:t>more </a:t>
            </a:r>
            <a:r>
              <a:rPr spc="250" dirty="0"/>
              <a:t>burden </a:t>
            </a:r>
            <a:r>
              <a:rPr spc="295" dirty="0"/>
              <a:t>to</a:t>
            </a:r>
            <a:r>
              <a:rPr spc="75" dirty="0"/>
              <a:t> </a:t>
            </a:r>
            <a:r>
              <a:rPr spc="145" dirty="0"/>
              <a:t>an  </a:t>
            </a:r>
            <a:r>
              <a:rPr spc="190" dirty="0"/>
              <a:t>individual.</a:t>
            </a:r>
          </a:p>
          <a:p>
            <a:pPr marL="38100" marR="30480" algn="ctr">
              <a:lnSpc>
                <a:spcPct val="126800"/>
              </a:lnSpc>
            </a:pPr>
            <a:r>
              <a:rPr spc="200" dirty="0"/>
              <a:t>The </a:t>
            </a:r>
            <a:r>
              <a:rPr spc="240" dirty="0"/>
              <a:t>disparity </a:t>
            </a:r>
            <a:r>
              <a:rPr spc="130" dirty="0"/>
              <a:t>in </a:t>
            </a:r>
            <a:r>
              <a:rPr spc="254" dirty="0"/>
              <a:t>the level </a:t>
            </a:r>
            <a:r>
              <a:rPr spc="280" dirty="0"/>
              <a:t>of  </a:t>
            </a:r>
            <a:r>
              <a:rPr spc="245" dirty="0"/>
              <a:t>understanding </a:t>
            </a:r>
            <a:r>
              <a:rPr spc="270" dirty="0"/>
              <a:t>across </a:t>
            </a:r>
            <a:r>
              <a:rPr spc="215" dirty="0"/>
              <a:t>various  </a:t>
            </a:r>
            <a:r>
              <a:rPr spc="250" dirty="0"/>
              <a:t>c</a:t>
            </a:r>
            <a:r>
              <a:rPr strike="sngStrike" spc="250" dirty="0"/>
              <a:t>ompan</a:t>
            </a:r>
            <a:r>
              <a:rPr strike="noStrike" spc="250" dirty="0"/>
              <a:t>ies, </a:t>
            </a:r>
            <a:r>
              <a:rPr strike="noStrike" spc="265" dirty="0"/>
              <a:t>professi</a:t>
            </a:r>
            <a:r>
              <a:rPr strike="sngStrike" spc="265" dirty="0"/>
              <a:t>onals</a:t>
            </a:r>
            <a:r>
              <a:rPr strike="noStrike" spc="265" dirty="0"/>
              <a:t> </a:t>
            </a:r>
            <a:r>
              <a:rPr strike="sngStrike" spc="204" dirty="0"/>
              <a:t>a</a:t>
            </a:r>
            <a:r>
              <a:rPr strike="noStrike" spc="204" dirty="0"/>
              <a:t>nd</a:t>
            </a:r>
            <a:r>
              <a:rPr strike="noStrike" spc="60" dirty="0"/>
              <a:t> </a:t>
            </a:r>
            <a:r>
              <a:rPr strike="noStrike" spc="280" dirty="0"/>
              <a:t>end</a:t>
            </a:r>
            <a:r>
              <a:rPr sz="1900" strike="noStrike" spc="280" dirty="0"/>
              <a:t>-  </a:t>
            </a:r>
            <a:r>
              <a:rPr strike="noStrike" spc="204" dirty="0"/>
              <a:t>users.</a:t>
            </a:r>
            <a:endParaRPr sz="1900"/>
          </a:p>
          <a:p>
            <a:pPr marL="302895" marR="294640" algn="ctr">
              <a:lnSpc>
                <a:spcPct val="126800"/>
              </a:lnSpc>
            </a:pPr>
            <a:r>
              <a:rPr spc="250" dirty="0"/>
              <a:t>Fewer </a:t>
            </a:r>
            <a:r>
              <a:rPr spc="280" dirty="0"/>
              <a:t>courses </a:t>
            </a:r>
            <a:r>
              <a:rPr spc="204" dirty="0"/>
              <a:t>and</a:t>
            </a:r>
            <a:r>
              <a:rPr spc="30" dirty="0"/>
              <a:t> </a:t>
            </a:r>
            <a:r>
              <a:rPr spc="260" dirty="0"/>
              <a:t>publications  </a:t>
            </a:r>
            <a:r>
              <a:rPr spc="270" dirty="0"/>
              <a:t>related </a:t>
            </a:r>
            <a:r>
              <a:rPr spc="295" dirty="0"/>
              <a:t>to </a:t>
            </a:r>
            <a:r>
              <a:rPr spc="260" dirty="0"/>
              <a:t>green</a:t>
            </a:r>
            <a:r>
              <a:rPr spc="-5" dirty="0"/>
              <a:t> </a:t>
            </a:r>
            <a:r>
              <a:rPr spc="254" dirty="0"/>
              <a:t>computing.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99542" y="535252"/>
            <a:ext cx="493395" cy="493395"/>
            <a:chOff x="17499542" y="535252"/>
            <a:chExt cx="493395" cy="493395"/>
          </a:xfrm>
        </p:grpSpPr>
        <p:sp>
          <p:nvSpPr>
            <p:cNvPr id="3" name="object 3"/>
            <p:cNvSpPr/>
            <p:nvPr/>
          </p:nvSpPr>
          <p:spPr>
            <a:xfrm>
              <a:off x="17499542" y="535252"/>
              <a:ext cx="493395" cy="493395"/>
            </a:xfrm>
            <a:custGeom>
              <a:avLst/>
              <a:gdLst/>
              <a:ahLst/>
              <a:cxnLst/>
              <a:rect l="l" t="t" r="r" b="b"/>
              <a:pathLst>
                <a:path w="493394" h="493394">
                  <a:moveTo>
                    <a:pt x="246526" y="493053"/>
                  </a:moveTo>
                  <a:lnTo>
                    <a:pt x="198064" y="488321"/>
                  </a:lnTo>
                  <a:lnTo>
                    <a:pt x="152133" y="474418"/>
                  </a:lnTo>
                  <a:lnTo>
                    <a:pt x="109822" y="451775"/>
                  </a:lnTo>
                  <a:lnTo>
                    <a:pt x="72223" y="420829"/>
                  </a:lnTo>
                  <a:lnTo>
                    <a:pt x="41277" y="383230"/>
                  </a:lnTo>
                  <a:lnTo>
                    <a:pt x="18634" y="340919"/>
                  </a:lnTo>
                  <a:lnTo>
                    <a:pt x="4731" y="294988"/>
                  </a:lnTo>
                  <a:lnTo>
                    <a:pt x="0" y="246526"/>
                  </a:lnTo>
                  <a:lnTo>
                    <a:pt x="4731" y="198064"/>
                  </a:lnTo>
                  <a:lnTo>
                    <a:pt x="18634" y="152133"/>
                  </a:lnTo>
                  <a:lnTo>
                    <a:pt x="41277" y="109822"/>
                  </a:lnTo>
                  <a:lnTo>
                    <a:pt x="72223" y="72223"/>
                  </a:lnTo>
                  <a:lnTo>
                    <a:pt x="109822" y="41277"/>
                  </a:lnTo>
                  <a:lnTo>
                    <a:pt x="152133" y="18634"/>
                  </a:lnTo>
                  <a:lnTo>
                    <a:pt x="198064" y="4731"/>
                  </a:lnTo>
                  <a:lnTo>
                    <a:pt x="246526" y="0"/>
                  </a:lnTo>
                  <a:lnTo>
                    <a:pt x="294988" y="4731"/>
                  </a:lnTo>
                  <a:lnTo>
                    <a:pt x="328184" y="14779"/>
                  </a:lnTo>
                  <a:lnTo>
                    <a:pt x="246526" y="14779"/>
                  </a:lnTo>
                  <a:lnTo>
                    <a:pt x="200970" y="19235"/>
                  </a:lnTo>
                  <a:lnTo>
                    <a:pt x="157798" y="32318"/>
                  </a:lnTo>
                  <a:lnTo>
                    <a:pt x="118025" y="53604"/>
                  </a:lnTo>
                  <a:lnTo>
                    <a:pt x="82668" y="82668"/>
                  </a:lnTo>
                  <a:lnTo>
                    <a:pt x="53604" y="118025"/>
                  </a:lnTo>
                  <a:lnTo>
                    <a:pt x="32318" y="157798"/>
                  </a:lnTo>
                  <a:lnTo>
                    <a:pt x="19235" y="200970"/>
                  </a:lnTo>
                  <a:lnTo>
                    <a:pt x="14779" y="246526"/>
                  </a:lnTo>
                  <a:lnTo>
                    <a:pt x="19235" y="292082"/>
                  </a:lnTo>
                  <a:lnTo>
                    <a:pt x="32318" y="335254"/>
                  </a:lnTo>
                  <a:lnTo>
                    <a:pt x="53604" y="375027"/>
                  </a:lnTo>
                  <a:lnTo>
                    <a:pt x="82668" y="410384"/>
                  </a:lnTo>
                  <a:lnTo>
                    <a:pt x="118025" y="439448"/>
                  </a:lnTo>
                  <a:lnTo>
                    <a:pt x="157798" y="460734"/>
                  </a:lnTo>
                  <a:lnTo>
                    <a:pt x="200970" y="473817"/>
                  </a:lnTo>
                  <a:lnTo>
                    <a:pt x="246526" y="478273"/>
                  </a:lnTo>
                  <a:lnTo>
                    <a:pt x="328184" y="478273"/>
                  </a:lnTo>
                  <a:lnTo>
                    <a:pt x="294988" y="488321"/>
                  </a:lnTo>
                  <a:lnTo>
                    <a:pt x="246526" y="493053"/>
                  </a:lnTo>
                  <a:close/>
                </a:path>
                <a:path w="493394" h="493394">
                  <a:moveTo>
                    <a:pt x="328184" y="478273"/>
                  </a:moveTo>
                  <a:lnTo>
                    <a:pt x="246526" y="478273"/>
                  </a:lnTo>
                  <a:lnTo>
                    <a:pt x="292082" y="473817"/>
                  </a:lnTo>
                  <a:lnTo>
                    <a:pt x="335254" y="460734"/>
                  </a:lnTo>
                  <a:lnTo>
                    <a:pt x="375027" y="439448"/>
                  </a:lnTo>
                  <a:lnTo>
                    <a:pt x="410384" y="410384"/>
                  </a:lnTo>
                  <a:lnTo>
                    <a:pt x="439448" y="375027"/>
                  </a:lnTo>
                  <a:lnTo>
                    <a:pt x="460734" y="335254"/>
                  </a:lnTo>
                  <a:lnTo>
                    <a:pt x="473817" y="292082"/>
                  </a:lnTo>
                  <a:lnTo>
                    <a:pt x="478273" y="246526"/>
                  </a:lnTo>
                  <a:lnTo>
                    <a:pt x="473817" y="200970"/>
                  </a:lnTo>
                  <a:lnTo>
                    <a:pt x="460734" y="157798"/>
                  </a:lnTo>
                  <a:lnTo>
                    <a:pt x="439448" y="118025"/>
                  </a:lnTo>
                  <a:lnTo>
                    <a:pt x="410384" y="82668"/>
                  </a:lnTo>
                  <a:lnTo>
                    <a:pt x="375027" y="53604"/>
                  </a:lnTo>
                  <a:lnTo>
                    <a:pt x="335254" y="32318"/>
                  </a:lnTo>
                  <a:lnTo>
                    <a:pt x="292082" y="19235"/>
                  </a:lnTo>
                  <a:lnTo>
                    <a:pt x="246526" y="14779"/>
                  </a:lnTo>
                  <a:lnTo>
                    <a:pt x="328184" y="14779"/>
                  </a:lnTo>
                  <a:lnTo>
                    <a:pt x="383230" y="41277"/>
                  </a:lnTo>
                  <a:lnTo>
                    <a:pt x="420829" y="72223"/>
                  </a:lnTo>
                  <a:lnTo>
                    <a:pt x="451775" y="109864"/>
                  </a:lnTo>
                  <a:lnTo>
                    <a:pt x="474418" y="152170"/>
                  </a:lnTo>
                  <a:lnTo>
                    <a:pt x="488321" y="198078"/>
                  </a:lnTo>
                  <a:lnTo>
                    <a:pt x="493053" y="246526"/>
                  </a:lnTo>
                  <a:lnTo>
                    <a:pt x="488321" y="294988"/>
                  </a:lnTo>
                  <a:lnTo>
                    <a:pt x="474418" y="340919"/>
                  </a:lnTo>
                  <a:lnTo>
                    <a:pt x="451775" y="383230"/>
                  </a:lnTo>
                  <a:lnTo>
                    <a:pt x="420829" y="420829"/>
                  </a:lnTo>
                  <a:lnTo>
                    <a:pt x="383230" y="451775"/>
                  </a:lnTo>
                  <a:lnTo>
                    <a:pt x="340919" y="474418"/>
                  </a:lnTo>
                  <a:lnTo>
                    <a:pt x="328184" y="4782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693656" y="701969"/>
              <a:ext cx="104397" cy="1689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627220" y="4806648"/>
            <a:ext cx="280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20" dirty="0">
                <a:latin typeface="Arial"/>
                <a:cs typeface="Arial"/>
              </a:rPr>
              <a:t>1</a:t>
            </a:r>
            <a:r>
              <a:rPr sz="2000" spc="95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44877" y="4986634"/>
            <a:ext cx="323850" cy="28575"/>
          </a:xfrm>
          <a:custGeom>
            <a:avLst/>
            <a:gdLst/>
            <a:ahLst/>
            <a:cxnLst/>
            <a:rect l="l" t="t" r="r" b="b"/>
            <a:pathLst>
              <a:path w="323850" h="28575">
                <a:moveTo>
                  <a:pt x="323850" y="0"/>
                </a:moveTo>
                <a:lnTo>
                  <a:pt x="323850" y="28575"/>
                </a:lnTo>
                <a:lnTo>
                  <a:pt x="0" y="28575"/>
                </a:lnTo>
                <a:lnTo>
                  <a:pt x="0" y="0"/>
                </a:lnTo>
                <a:lnTo>
                  <a:pt x="323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99930" y="9777896"/>
            <a:ext cx="386080" cy="41275"/>
          </a:xfrm>
          <a:custGeom>
            <a:avLst/>
            <a:gdLst/>
            <a:ahLst/>
            <a:cxnLst/>
            <a:rect l="l" t="t" r="r" b="b"/>
            <a:pathLst>
              <a:path w="386080" h="41275">
                <a:moveTo>
                  <a:pt x="385455" y="41052"/>
                </a:moveTo>
                <a:lnTo>
                  <a:pt x="0" y="41052"/>
                </a:lnTo>
                <a:lnTo>
                  <a:pt x="0" y="0"/>
                </a:lnTo>
                <a:lnTo>
                  <a:pt x="385455" y="0"/>
                </a:lnTo>
                <a:lnTo>
                  <a:pt x="385455" y="41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99930" y="9665071"/>
            <a:ext cx="386080" cy="45720"/>
          </a:xfrm>
          <a:custGeom>
            <a:avLst/>
            <a:gdLst/>
            <a:ahLst/>
            <a:cxnLst/>
            <a:rect l="l" t="t" r="r" b="b"/>
            <a:pathLst>
              <a:path w="386080" h="45720">
                <a:moveTo>
                  <a:pt x="385455" y="45129"/>
                </a:moveTo>
                <a:lnTo>
                  <a:pt x="0" y="45129"/>
                </a:lnTo>
                <a:lnTo>
                  <a:pt x="0" y="0"/>
                </a:lnTo>
                <a:lnTo>
                  <a:pt x="385455" y="0"/>
                </a:lnTo>
                <a:lnTo>
                  <a:pt x="385455" y="45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99930" y="9552248"/>
            <a:ext cx="386080" cy="45720"/>
          </a:xfrm>
          <a:custGeom>
            <a:avLst/>
            <a:gdLst/>
            <a:ahLst/>
            <a:cxnLst/>
            <a:rect l="l" t="t" r="r" b="b"/>
            <a:pathLst>
              <a:path w="386080" h="45720">
                <a:moveTo>
                  <a:pt x="385455" y="45127"/>
                </a:moveTo>
                <a:lnTo>
                  <a:pt x="0" y="45127"/>
                </a:lnTo>
                <a:lnTo>
                  <a:pt x="0" y="0"/>
                </a:lnTo>
                <a:lnTo>
                  <a:pt x="385455" y="0"/>
                </a:lnTo>
                <a:lnTo>
                  <a:pt x="385455" y="45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996950"/>
            <a:ext cx="681863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b="1" spc="135" dirty="0">
                <a:solidFill>
                  <a:srgbClr val="000000"/>
                </a:solidFill>
                <a:latin typeface="Arial"/>
                <a:cs typeface="Arial"/>
              </a:rPr>
              <a:t>Conclusion:</a:t>
            </a:r>
            <a:endParaRPr sz="9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0879" y="2918765"/>
            <a:ext cx="13498194" cy="67843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17300"/>
              </a:lnSpc>
              <a:spcBef>
                <a:spcPts val="90"/>
              </a:spcBef>
            </a:pPr>
            <a:r>
              <a:rPr sz="4200" b="1" spc="335" dirty="0">
                <a:latin typeface="Arial"/>
                <a:cs typeface="Arial"/>
              </a:rPr>
              <a:t>It</a:t>
            </a:r>
            <a:r>
              <a:rPr sz="4200" b="1" spc="-75" dirty="0">
                <a:latin typeface="Arial"/>
                <a:cs typeface="Arial"/>
              </a:rPr>
              <a:t> </a:t>
            </a:r>
            <a:r>
              <a:rPr sz="4200" b="1" spc="65" dirty="0">
                <a:latin typeface="Arial"/>
                <a:cs typeface="Arial"/>
              </a:rPr>
              <a:t>has</a:t>
            </a:r>
            <a:r>
              <a:rPr sz="4200" b="1" spc="-70" dirty="0">
                <a:latin typeface="Arial"/>
                <a:cs typeface="Arial"/>
              </a:rPr>
              <a:t> </a:t>
            </a:r>
            <a:r>
              <a:rPr sz="4200" b="1" spc="160" dirty="0">
                <a:latin typeface="Arial"/>
                <a:cs typeface="Arial"/>
              </a:rPr>
              <a:t>been</a:t>
            </a:r>
            <a:r>
              <a:rPr sz="4200" b="1" spc="-70" dirty="0">
                <a:latin typeface="Arial"/>
                <a:cs typeface="Arial"/>
              </a:rPr>
              <a:t> </a:t>
            </a:r>
            <a:r>
              <a:rPr sz="4200" b="1" spc="90" dirty="0">
                <a:latin typeface="Arial"/>
                <a:cs typeface="Arial"/>
              </a:rPr>
              <a:t>observed</a:t>
            </a:r>
            <a:r>
              <a:rPr sz="4200" b="1" spc="-75" dirty="0">
                <a:latin typeface="Arial"/>
                <a:cs typeface="Arial"/>
              </a:rPr>
              <a:t> </a:t>
            </a:r>
            <a:r>
              <a:rPr sz="4200" b="1" spc="325" dirty="0">
                <a:latin typeface="Arial"/>
                <a:cs typeface="Arial"/>
              </a:rPr>
              <a:t>that</a:t>
            </a:r>
            <a:r>
              <a:rPr sz="4200" b="1" spc="-70" dirty="0">
                <a:latin typeface="Arial"/>
                <a:cs typeface="Arial"/>
              </a:rPr>
              <a:t> </a:t>
            </a:r>
            <a:r>
              <a:rPr sz="4200" b="1" spc="270" dirty="0">
                <a:latin typeface="Arial"/>
                <a:cs typeface="Arial"/>
              </a:rPr>
              <a:t>the</a:t>
            </a:r>
            <a:r>
              <a:rPr sz="4200" b="1" spc="-70" dirty="0">
                <a:latin typeface="Arial"/>
                <a:cs typeface="Arial"/>
              </a:rPr>
              <a:t> </a:t>
            </a:r>
            <a:r>
              <a:rPr sz="4200" b="1" spc="190" dirty="0">
                <a:latin typeface="Arial"/>
                <a:cs typeface="Arial"/>
              </a:rPr>
              <a:t>power</a:t>
            </a:r>
            <a:r>
              <a:rPr sz="4200" b="1" spc="-75" dirty="0">
                <a:latin typeface="Arial"/>
                <a:cs typeface="Arial"/>
              </a:rPr>
              <a:t> </a:t>
            </a:r>
            <a:r>
              <a:rPr sz="4200" b="1" spc="229" dirty="0">
                <a:latin typeface="Arial"/>
                <a:cs typeface="Arial"/>
              </a:rPr>
              <a:t>management  </a:t>
            </a:r>
            <a:r>
              <a:rPr sz="4200" b="1" spc="90" dirty="0">
                <a:latin typeface="Arial"/>
                <a:cs typeface="Arial"/>
              </a:rPr>
              <a:t>can </a:t>
            </a:r>
            <a:r>
              <a:rPr sz="4200" b="1" spc="135" dirty="0">
                <a:latin typeface="Arial"/>
                <a:cs typeface="Arial"/>
              </a:rPr>
              <a:t>be </a:t>
            </a:r>
            <a:r>
              <a:rPr sz="4200" b="1" spc="110" dirty="0">
                <a:latin typeface="Arial"/>
                <a:cs typeface="Arial"/>
              </a:rPr>
              <a:t>achieved </a:t>
            </a:r>
            <a:r>
              <a:rPr sz="4200" b="1" spc="90" dirty="0">
                <a:latin typeface="Arial"/>
                <a:cs typeface="Arial"/>
              </a:rPr>
              <a:t>by </a:t>
            </a:r>
            <a:r>
              <a:rPr sz="4200" b="1" spc="114" dirty="0">
                <a:latin typeface="Arial"/>
                <a:cs typeface="Arial"/>
              </a:rPr>
              <a:t>controlling </a:t>
            </a:r>
            <a:r>
              <a:rPr sz="4200" b="1" spc="270" dirty="0">
                <a:latin typeface="Arial"/>
                <a:cs typeface="Arial"/>
              </a:rPr>
              <a:t>the </a:t>
            </a:r>
            <a:r>
              <a:rPr sz="4200" b="1" spc="45" dirty="0">
                <a:latin typeface="Arial"/>
                <a:cs typeface="Arial"/>
              </a:rPr>
              <a:t>use </a:t>
            </a:r>
            <a:r>
              <a:rPr sz="4200" b="1" spc="145" dirty="0">
                <a:latin typeface="Arial"/>
                <a:cs typeface="Arial"/>
              </a:rPr>
              <a:t>of </a:t>
            </a:r>
            <a:r>
              <a:rPr sz="4200" b="1" spc="270" dirty="0">
                <a:latin typeface="Arial"/>
                <a:cs typeface="Arial"/>
              </a:rPr>
              <a:t>the  </a:t>
            </a:r>
            <a:r>
              <a:rPr sz="4200" b="1" spc="35" dirty="0">
                <a:latin typeface="Arial"/>
                <a:cs typeface="Arial"/>
              </a:rPr>
              <a:t>processor </a:t>
            </a:r>
            <a:r>
              <a:rPr sz="4200" b="1" spc="175" dirty="0">
                <a:latin typeface="Arial"/>
                <a:cs typeface="Arial"/>
              </a:rPr>
              <a:t>through </a:t>
            </a:r>
            <a:r>
              <a:rPr sz="4200" b="1" spc="270" dirty="0">
                <a:latin typeface="Arial"/>
                <a:cs typeface="Arial"/>
              </a:rPr>
              <a:t>the </a:t>
            </a:r>
            <a:r>
              <a:rPr sz="4200" b="1" spc="165" dirty="0">
                <a:latin typeface="Arial"/>
                <a:cs typeface="Arial"/>
              </a:rPr>
              <a:t>optimized </a:t>
            </a:r>
            <a:r>
              <a:rPr sz="4200" b="1" spc="35" dirty="0">
                <a:latin typeface="Arial"/>
                <a:cs typeface="Arial"/>
              </a:rPr>
              <a:t>usage </a:t>
            </a:r>
            <a:r>
              <a:rPr sz="4200" b="1" spc="145" dirty="0">
                <a:latin typeface="Arial"/>
                <a:cs typeface="Arial"/>
              </a:rPr>
              <a:t>of  </a:t>
            </a:r>
            <a:r>
              <a:rPr sz="4200" b="1" spc="35" dirty="0">
                <a:latin typeface="Arial"/>
                <a:cs typeface="Arial"/>
              </a:rPr>
              <a:t>processor</a:t>
            </a:r>
            <a:r>
              <a:rPr sz="4200" b="1" spc="-75" dirty="0">
                <a:latin typeface="Arial"/>
                <a:cs typeface="Arial"/>
              </a:rPr>
              <a:t> </a:t>
            </a:r>
            <a:r>
              <a:rPr sz="4200" b="1" spc="180" dirty="0">
                <a:latin typeface="Arial"/>
                <a:cs typeface="Arial"/>
              </a:rPr>
              <a:t>and</a:t>
            </a:r>
            <a:r>
              <a:rPr sz="4200" b="1" spc="-70" dirty="0">
                <a:latin typeface="Arial"/>
                <a:cs typeface="Arial"/>
              </a:rPr>
              <a:t> </a:t>
            </a:r>
            <a:r>
              <a:rPr sz="4200" b="1" spc="270" dirty="0">
                <a:latin typeface="Arial"/>
                <a:cs typeface="Arial"/>
              </a:rPr>
              <a:t>the</a:t>
            </a:r>
            <a:r>
              <a:rPr sz="4200" b="1" spc="-70" dirty="0">
                <a:latin typeface="Arial"/>
                <a:cs typeface="Arial"/>
              </a:rPr>
              <a:t> </a:t>
            </a:r>
            <a:r>
              <a:rPr sz="4200" b="1" spc="75" dirty="0">
                <a:latin typeface="Arial"/>
                <a:cs typeface="Arial"/>
              </a:rPr>
              <a:t>display</a:t>
            </a:r>
            <a:r>
              <a:rPr sz="4200" b="1" spc="-70" dirty="0">
                <a:latin typeface="Arial"/>
                <a:cs typeface="Arial"/>
              </a:rPr>
              <a:t> </a:t>
            </a:r>
            <a:r>
              <a:rPr sz="4200" b="1" spc="30" dirty="0">
                <a:latin typeface="Arial"/>
                <a:cs typeface="Arial"/>
              </a:rPr>
              <a:t>devices</a:t>
            </a:r>
            <a:r>
              <a:rPr sz="4200" b="1" spc="-70" dirty="0">
                <a:latin typeface="Arial"/>
                <a:cs typeface="Arial"/>
              </a:rPr>
              <a:t> </a:t>
            </a:r>
            <a:r>
              <a:rPr sz="4200" b="1" spc="175" dirty="0">
                <a:latin typeface="Arial"/>
                <a:cs typeface="Arial"/>
              </a:rPr>
              <a:t>through</a:t>
            </a:r>
            <a:r>
              <a:rPr sz="4200" b="1" spc="-70" dirty="0">
                <a:latin typeface="Arial"/>
                <a:cs typeface="Arial"/>
              </a:rPr>
              <a:t> </a:t>
            </a:r>
            <a:r>
              <a:rPr sz="4200" b="1" spc="270" dirty="0">
                <a:latin typeface="Arial"/>
                <a:cs typeface="Arial"/>
              </a:rPr>
              <a:t>the</a:t>
            </a:r>
            <a:r>
              <a:rPr sz="4200" b="1" spc="-70" dirty="0">
                <a:latin typeface="Arial"/>
                <a:cs typeface="Arial"/>
              </a:rPr>
              <a:t> </a:t>
            </a:r>
            <a:r>
              <a:rPr sz="4200" b="1" spc="-110" dirty="0">
                <a:latin typeface="Arial"/>
                <a:cs typeface="Arial"/>
              </a:rPr>
              <a:t>OS.  A </a:t>
            </a:r>
            <a:r>
              <a:rPr sz="4200" b="1" spc="229" dirty="0">
                <a:latin typeface="Arial"/>
                <a:cs typeface="Arial"/>
              </a:rPr>
              <a:t>little </a:t>
            </a:r>
            <a:r>
              <a:rPr sz="4200" b="1" spc="190" dirty="0">
                <a:latin typeface="Arial"/>
                <a:cs typeface="Arial"/>
              </a:rPr>
              <a:t>optimization </a:t>
            </a:r>
            <a:r>
              <a:rPr sz="4200" b="1" spc="170" dirty="0">
                <a:latin typeface="Arial"/>
                <a:cs typeface="Arial"/>
              </a:rPr>
              <a:t>in </a:t>
            </a:r>
            <a:r>
              <a:rPr sz="4200" b="1" spc="270" dirty="0">
                <a:latin typeface="Arial"/>
                <a:cs typeface="Arial"/>
              </a:rPr>
              <a:t>the </a:t>
            </a:r>
            <a:r>
              <a:rPr sz="4200" b="1" spc="-20" dirty="0">
                <a:latin typeface="Arial"/>
                <a:cs typeface="Arial"/>
              </a:rPr>
              <a:t>discussed </a:t>
            </a:r>
            <a:r>
              <a:rPr sz="4200" b="1" spc="220" dirty="0">
                <a:latin typeface="Arial"/>
                <a:cs typeface="Arial"/>
              </a:rPr>
              <a:t>area </a:t>
            </a:r>
            <a:r>
              <a:rPr sz="4200" b="1" spc="180" dirty="0">
                <a:latin typeface="Arial"/>
                <a:cs typeface="Arial"/>
              </a:rPr>
              <a:t>will  </a:t>
            </a:r>
            <a:r>
              <a:rPr sz="4200" b="1" spc="110" dirty="0">
                <a:latin typeface="Arial"/>
                <a:cs typeface="Arial"/>
              </a:rPr>
              <a:t>produce </a:t>
            </a:r>
            <a:r>
              <a:rPr sz="4200" b="1" spc="270" dirty="0">
                <a:latin typeface="Arial"/>
                <a:cs typeface="Arial"/>
              </a:rPr>
              <a:t>the </a:t>
            </a:r>
            <a:r>
              <a:rPr sz="4200" b="1" spc="265" dirty="0">
                <a:latin typeface="Arial"/>
                <a:cs typeface="Arial"/>
              </a:rPr>
              <a:t>better </a:t>
            </a:r>
            <a:r>
              <a:rPr sz="4200" b="1" spc="190" dirty="0">
                <a:latin typeface="Arial"/>
                <a:cs typeface="Arial"/>
              </a:rPr>
              <a:t>power </a:t>
            </a:r>
            <a:r>
              <a:rPr sz="4200" b="1" spc="140" dirty="0">
                <a:latin typeface="Arial"/>
                <a:cs typeface="Arial"/>
              </a:rPr>
              <a:t>control </a:t>
            </a:r>
            <a:r>
              <a:rPr sz="4200" b="1" spc="190" dirty="0">
                <a:latin typeface="Arial"/>
                <a:cs typeface="Arial"/>
              </a:rPr>
              <a:t>for </a:t>
            </a:r>
            <a:r>
              <a:rPr sz="4200" b="1" spc="110" dirty="0">
                <a:latin typeface="Arial"/>
                <a:cs typeface="Arial"/>
              </a:rPr>
              <a:t>domestic  </a:t>
            </a:r>
            <a:r>
              <a:rPr sz="4200" b="1" spc="180" dirty="0">
                <a:latin typeface="Arial"/>
                <a:cs typeface="Arial"/>
              </a:rPr>
              <a:t>and </a:t>
            </a:r>
            <a:r>
              <a:rPr sz="4200" b="1" spc="145" dirty="0">
                <a:latin typeface="Arial"/>
                <a:cs typeface="Arial"/>
              </a:rPr>
              <a:t>commercial </a:t>
            </a:r>
            <a:r>
              <a:rPr sz="4200" b="1" spc="135" dirty="0">
                <a:latin typeface="Arial"/>
                <a:cs typeface="Arial"/>
              </a:rPr>
              <a:t>computing </a:t>
            </a:r>
            <a:r>
              <a:rPr sz="4200" b="1" spc="30" dirty="0">
                <a:latin typeface="Arial"/>
                <a:cs typeface="Arial"/>
              </a:rPr>
              <a:t>devices. </a:t>
            </a:r>
            <a:r>
              <a:rPr sz="4200" b="1" spc="85" dirty="0">
                <a:latin typeface="Arial"/>
                <a:cs typeface="Arial"/>
              </a:rPr>
              <a:t>The </a:t>
            </a:r>
            <a:r>
              <a:rPr sz="4200" b="1" spc="190" dirty="0">
                <a:latin typeface="Arial"/>
                <a:cs typeface="Arial"/>
              </a:rPr>
              <a:t>power  </a:t>
            </a:r>
            <a:r>
              <a:rPr sz="4200" b="1" spc="229" dirty="0">
                <a:latin typeface="Arial"/>
                <a:cs typeface="Arial"/>
              </a:rPr>
              <a:t>management </a:t>
            </a:r>
            <a:r>
              <a:rPr sz="4200" b="1" spc="65" dirty="0">
                <a:latin typeface="Arial"/>
                <a:cs typeface="Arial"/>
              </a:rPr>
              <a:t>has </a:t>
            </a:r>
            <a:r>
              <a:rPr sz="4200" b="1" spc="220" dirty="0">
                <a:latin typeface="Arial"/>
                <a:cs typeface="Arial"/>
              </a:rPr>
              <a:t>a </a:t>
            </a:r>
            <a:r>
              <a:rPr sz="4200" b="1" spc="120" dirty="0">
                <a:latin typeface="Arial"/>
                <a:cs typeface="Arial"/>
              </a:rPr>
              <a:t>large </a:t>
            </a:r>
            <a:r>
              <a:rPr sz="4200" b="1" spc="-15" dirty="0">
                <a:latin typeface="Arial"/>
                <a:cs typeface="Arial"/>
              </a:rPr>
              <a:t>scope </a:t>
            </a:r>
            <a:r>
              <a:rPr sz="4200" b="1" spc="170" dirty="0">
                <a:latin typeface="Arial"/>
                <a:cs typeface="Arial"/>
              </a:rPr>
              <a:t>in </a:t>
            </a:r>
            <a:r>
              <a:rPr sz="4200" b="1" spc="270" dirty="0">
                <a:latin typeface="Arial"/>
                <a:cs typeface="Arial"/>
              </a:rPr>
              <a:t>the </a:t>
            </a:r>
            <a:r>
              <a:rPr sz="4200" b="1" spc="185" dirty="0">
                <a:latin typeface="Arial"/>
                <a:cs typeface="Arial"/>
              </a:rPr>
              <a:t>portable  </a:t>
            </a:r>
            <a:r>
              <a:rPr sz="4200" b="1" spc="30" dirty="0">
                <a:latin typeface="Arial"/>
                <a:cs typeface="Arial"/>
              </a:rPr>
              <a:t>devices</a:t>
            </a:r>
            <a:r>
              <a:rPr sz="4200" b="1" spc="-70" dirty="0">
                <a:latin typeface="Arial"/>
                <a:cs typeface="Arial"/>
              </a:rPr>
              <a:t> </a:t>
            </a:r>
            <a:r>
              <a:rPr sz="4200" b="1" spc="40" dirty="0">
                <a:latin typeface="Arial"/>
                <a:cs typeface="Arial"/>
              </a:rPr>
              <a:t>also</a:t>
            </a:r>
            <a:r>
              <a:rPr sz="4200" b="1" spc="-65" dirty="0">
                <a:latin typeface="Arial"/>
                <a:cs typeface="Arial"/>
              </a:rPr>
              <a:t> </a:t>
            </a:r>
            <a:r>
              <a:rPr sz="4200" b="1" spc="-5" dirty="0">
                <a:latin typeface="Arial"/>
                <a:cs typeface="Arial"/>
              </a:rPr>
              <a:t>as</a:t>
            </a:r>
            <a:r>
              <a:rPr sz="4200" b="1" spc="-70" dirty="0">
                <a:latin typeface="Arial"/>
                <a:cs typeface="Arial"/>
              </a:rPr>
              <a:t> </a:t>
            </a:r>
            <a:r>
              <a:rPr sz="4200" b="1" spc="280" dirty="0">
                <a:latin typeface="Arial"/>
                <a:cs typeface="Arial"/>
              </a:rPr>
              <a:t>it</a:t>
            </a:r>
            <a:r>
              <a:rPr sz="4200" b="1" spc="-65" dirty="0">
                <a:latin typeface="Arial"/>
                <a:cs typeface="Arial"/>
              </a:rPr>
              <a:t> </a:t>
            </a:r>
            <a:r>
              <a:rPr sz="4200" b="1" spc="-55" dirty="0">
                <a:latin typeface="Arial"/>
                <a:cs typeface="Arial"/>
              </a:rPr>
              <a:t>is</a:t>
            </a:r>
            <a:r>
              <a:rPr sz="4200" b="1" spc="-70" dirty="0">
                <a:latin typeface="Arial"/>
                <a:cs typeface="Arial"/>
              </a:rPr>
              <a:t> </a:t>
            </a:r>
            <a:r>
              <a:rPr sz="4200" b="1" spc="270" dirty="0">
                <a:latin typeface="Arial"/>
                <a:cs typeface="Arial"/>
              </a:rPr>
              <a:t>the</a:t>
            </a:r>
            <a:r>
              <a:rPr sz="4200" b="1" spc="-65" dirty="0">
                <a:latin typeface="Arial"/>
                <a:cs typeface="Arial"/>
              </a:rPr>
              <a:t> </a:t>
            </a:r>
            <a:r>
              <a:rPr sz="4200" b="1" spc="95" dirty="0">
                <a:latin typeface="Arial"/>
                <a:cs typeface="Arial"/>
              </a:rPr>
              <a:t>technology</a:t>
            </a:r>
            <a:r>
              <a:rPr sz="4200" b="1" spc="-70" dirty="0">
                <a:latin typeface="Arial"/>
                <a:cs typeface="Arial"/>
              </a:rPr>
              <a:t> </a:t>
            </a:r>
            <a:r>
              <a:rPr sz="4200" b="1" spc="145" dirty="0">
                <a:latin typeface="Arial"/>
                <a:cs typeface="Arial"/>
              </a:rPr>
              <a:t>of</a:t>
            </a:r>
            <a:r>
              <a:rPr sz="4200" b="1" spc="-65" dirty="0">
                <a:latin typeface="Arial"/>
                <a:cs typeface="Arial"/>
              </a:rPr>
              <a:t> </a:t>
            </a:r>
            <a:r>
              <a:rPr sz="4200" b="1" spc="270" dirty="0">
                <a:latin typeface="Arial"/>
                <a:cs typeface="Arial"/>
              </a:rPr>
              <a:t>the</a:t>
            </a:r>
            <a:r>
              <a:rPr sz="4200" b="1" spc="-70" dirty="0">
                <a:latin typeface="Arial"/>
                <a:cs typeface="Arial"/>
              </a:rPr>
              <a:t> </a:t>
            </a:r>
            <a:r>
              <a:rPr sz="4200" b="1" spc="225" dirty="0">
                <a:latin typeface="Arial"/>
                <a:cs typeface="Arial"/>
              </a:rPr>
              <a:t>future.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99542" y="535252"/>
            <a:ext cx="493395" cy="493395"/>
            <a:chOff x="17499542" y="535252"/>
            <a:chExt cx="493395" cy="493395"/>
          </a:xfrm>
        </p:grpSpPr>
        <p:sp>
          <p:nvSpPr>
            <p:cNvPr id="3" name="object 3"/>
            <p:cNvSpPr/>
            <p:nvPr/>
          </p:nvSpPr>
          <p:spPr>
            <a:xfrm>
              <a:off x="17499542" y="535252"/>
              <a:ext cx="493395" cy="493395"/>
            </a:xfrm>
            <a:custGeom>
              <a:avLst/>
              <a:gdLst/>
              <a:ahLst/>
              <a:cxnLst/>
              <a:rect l="l" t="t" r="r" b="b"/>
              <a:pathLst>
                <a:path w="493394" h="493394">
                  <a:moveTo>
                    <a:pt x="246526" y="493053"/>
                  </a:moveTo>
                  <a:lnTo>
                    <a:pt x="198064" y="488321"/>
                  </a:lnTo>
                  <a:lnTo>
                    <a:pt x="152133" y="474418"/>
                  </a:lnTo>
                  <a:lnTo>
                    <a:pt x="109822" y="451775"/>
                  </a:lnTo>
                  <a:lnTo>
                    <a:pt x="72223" y="420829"/>
                  </a:lnTo>
                  <a:lnTo>
                    <a:pt x="41277" y="383230"/>
                  </a:lnTo>
                  <a:lnTo>
                    <a:pt x="18634" y="340919"/>
                  </a:lnTo>
                  <a:lnTo>
                    <a:pt x="4731" y="294988"/>
                  </a:lnTo>
                  <a:lnTo>
                    <a:pt x="0" y="246526"/>
                  </a:lnTo>
                  <a:lnTo>
                    <a:pt x="4731" y="198064"/>
                  </a:lnTo>
                  <a:lnTo>
                    <a:pt x="18634" y="152133"/>
                  </a:lnTo>
                  <a:lnTo>
                    <a:pt x="41277" y="109822"/>
                  </a:lnTo>
                  <a:lnTo>
                    <a:pt x="72223" y="72223"/>
                  </a:lnTo>
                  <a:lnTo>
                    <a:pt x="109822" y="41277"/>
                  </a:lnTo>
                  <a:lnTo>
                    <a:pt x="152133" y="18634"/>
                  </a:lnTo>
                  <a:lnTo>
                    <a:pt x="198064" y="4731"/>
                  </a:lnTo>
                  <a:lnTo>
                    <a:pt x="246526" y="0"/>
                  </a:lnTo>
                  <a:lnTo>
                    <a:pt x="294988" y="4731"/>
                  </a:lnTo>
                  <a:lnTo>
                    <a:pt x="328184" y="14779"/>
                  </a:lnTo>
                  <a:lnTo>
                    <a:pt x="246526" y="14779"/>
                  </a:lnTo>
                  <a:lnTo>
                    <a:pt x="200970" y="19235"/>
                  </a:lnTo>
                  <a:lnTo>
                    <a:pt x="157798" y="32318"/>
                  </a:lnTo>
                  <a:lnTo>
                    <a:pt x="118025" y="53604"/>
                  </a:lnTo>
                  <a:lnTo>
                    <a:pt x="82668" y="82668"/>
                  </a:lnTo>
                  <a:lnTo>
                    <a:pt x="53604" y="118025"/>
                  </a:lnTo>
                  <a:lnTo>
                    <a:pt x="32318" y="157798"/>
                  </a:lnTo>
                  <a:lnTo>
                    <a:pt x="19235" y="200970"/>
                  </a:lnTo>
                  <a:lnTo>
                    <a:pt x="14779" y="246526"/>
                  </a:lnTo>
                  <a:lnTo>
                    <a:pt x="19235" y="292082"/>
                  </a:lnTo>
                  <a:lnTo>
                    <a:pt x="32318" y="335254"/>
                  </a:lnTo>
                  <a:lnTo>
                    <a:pt x="53604" y="375027"/>
                  </a:lnTo>
                  <a:lnTo>
                    <a:pt x="82668" y="410384"/>
                  </a:lnTo>
                  <a:lnTo>
                    <a:pt x="118025" y="439448"/>
                  </a:lnTo>
                  <a:lnTo>
                    <a:pt x="157798" y="460734"/>
                  </a:lnTo>
                  <a:lnTo>
                    <a:pt x="200970" y="473817"/>
                  </a:lnTo>
                  <a:lnTo>
                    <a:pt x="246526" y="478273"/>
                  </a:lnTo>
                  <a:lnTo>
                    <a:pt x="328184" y="478273"/>
                  </a:lnTo>
                  <a:lnTo>
                    <a:pt x="294988" y="488321"/>
                  </a:lnTo>
                  <a:lnTo>
                    <a:pt x="246526" y="493053"/>
                  </a:lnTo>
                  <a:close/>
                </a:path>
                <a:path w="493394" h="493394">
                  <a:moveTo>
                    <a:pt x="328184" y="478273"/>
                  </a:moveTo>
                  <a:lnTo>
                    <a:pt x="246526" y="478273"/>
                  </a:lnTo>
                  <a:lnTo>
                    <a:pt x="292082" y="473817"/>
                  </a:lnTo>
                  <a:lnTo>
                    <a:pt x="335254" y="460734"/>
                  </a:lnTo>
                  <a:lnTo>
                    <a:pt x="375027" y="439448"/>
                  </a:lnTo>
                  <a:lnTo>
                    <a:pt x="410384" y="410384"/>
                  </a:lnTo>
                  <a:lnTo>
                    <a:pt x="439448" y="375027"/>
                  </a:lnTo>
                  <a:lnTo>
                    <a:pt x="460734" y="335254"/>
                  </a:lnTo>
                  <a:lnTo>
                    <a:pt x="473817" y="292082"/>
                  </a:lnTo>
                  <a:lnTo>
                    <a:pt x="478273" y="246526"/>
                  </a:lnTo>
                  <a:lnTo>
                    <a:pt x="473817" y="200970"/>
                  </a:lnTo>
                  <a:lnTo>
                    <a:pt x="460734" y="157798"/>
                  </a:lnTo>
                  <a:lnTo>
                    <a:pt x="439448" y="118025"/>
                  </a:lnTo>
                  <a:lnTo>
                    <a:pt x="410384" y="82668"/>
                  </a:lnTo>
                  <a:lnTo>
                    <a:pt x="375027" y="53604"/>
                  </a:lnTo>
                  <a:lnTo>
                    <a:pt x="335254" y="32318"/>
                  </a:lnTo>
                  <a:lnTo>
                    <a:pt x="292082" y="19235"/>
                  </a:lnTo>
                  <a:lnTo>
                    <a:pt x="246526" y="14779"/>
                  </a:lnTo>
                  <a:lnTo>
                    <a:pt x="328184" y="14779"/>
                  </a:lnTo>
                  <a:lnTo>
                    <a:pt x="383230" y="41277"/>
                  </a:lnTo>
                  <a:lnTo>
                    <a:pt x="420829" y="72223"/>
                  </a:lnTo>
                  <a:lnTo>
                    <a:pt x="451775" y="109864"/>
                  </a:lnTo>
                  <a:lnTo>
                    <a:pt x="474418" y="152170"/>
                  </a:lnTo>
                  <a:lnTo>
                    <a:pt x="488321" y="198078"/>
                  </a:lnTo>
                  <a:lnTo>
                    <a:pt x="493053" y="246526"/>
                  </a:lnTo>
                  <a:lnTo>
                    <a:pt x="488321" y="294988"/>
                  </a:lnTo>
                  <a:lnTo>
                    <a:pt x="474418" y="340919"/>
                  </a:lnTo>
                  <a:lnTo>
                    <a:pt x="451775" y="383230"/>
                  </a:lnTo>
                  <a:lnTo>
                    <a:pt x="420829" y="420829"/>
                  </a:lnTo>
                  <a:lnTo>
                    <a:pt x="383230" y="451775"/>
                  </a:lnTo>
                  <a:lnTo>
                    <a:pt x="340919" y="474418"/>
                  </a:lnTo>
                  <a:lnTo>
                    <a:pt x="328184" y="4782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696563" y="700837"/>
              <a:ext cx="102999" cy="1666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568797" y="4808904"/>
            <a:ext cx="338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44877" y="4986634"/>
            <a:ext cx="323850" cy="28575"/>
          </a:xfrm>
          <a:custGeom>
            <a:avLst/>
            <a:gdLst/>
            <a:ahLst/>
            <a:cxnLst/>
            <a:rect l="l" t="t" r="r" b="b"/>
            <a:pathLst>
              <a:path w="323850" h="28575">
                <a:moveTo>
                  <a:pt x="323850" y="0"/>
                </a:moveTo>
                <a:lnTo>
                  <a:pt x="323850" y="28575"/>
                </a:lnTo>
                <a:lnTo>
                  <a:pt x="0" y="28575"/>
                </a:lnTo>
                <a:lnTo>
                  <a:pt x="0" y="0"/>
                </a:lnTo>
                <a:lnTo>
                  <a:pt x="323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99939" y="9774498"/>
            <a:ext cx="389890" cy="44450"/>
          </a:xfrm>
          <a:custGeom>
            <a:avLst/>
            <a:gdLst/>
            <a:ahLst/>
            <a:cxnLst/>
            <a:rect l="l" t="t" r="r" b="b"/>
            <a:pathLst>
              <a:path w="389890" h="44450">
                <a:moveTo>
                  <a:pt x="389715" y="44449"/>
                </a:moveTo>
                <a:lnTo>
                  <a:pt x="0" y="44449"/>
                </a:lnTo>
                <a:lnTo>
                  <a:pt x="0" y="0"/>
                </a:lnTo>
                <a:lnTo>
                  <a:pt x="389715" y="0"/>
                </a:lnTo>
                <a:lnTo>
                  <a:pt x="389715" y="44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99939" y="9663373"/>
            <a:ext cx="389890" cy="44450"/>
          </a:xfrm>
          <a:custGeom>
            <a:avLst/>
            <a:gdLst/>
            <a:ahLst/>
            <a:cxnLst/>
            <a:rect l="l" t="t" r="r" b="b"/>
            <a:pathLst>
              <a:path w="389890" h="44450">
                <a:moveTo>
                  <a:pt x="389715" y="44449"/>
                </a:moveTo>
                <a:lnTo>
                  <a:pt x="0" y="44449"/>
                </a:lnTo>
                <a:lnTo>
                  <a:pt x="0" y="0"/>
                </a:lnTo>
                <a:lnTo>
                  <a:pt x="389715" y="0"/>
                </a:lnTo>
                <a:lnTo>
                  <a:pt x="389715" y="44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99939" y="9552248"/>
            <a:ext cx="389890" cy="44450"/>
          </a:xfrm>
          <a:custGeom>
            <a:avLst/>
            <a:gdLst/>
            <a:ahLst/>
            <a:cxnLst/>
            <a:rect l="l" t="t" r="r" b="b"/>
            <a:pathLst>
              <a:path w="389890" h="44450">
                <a:moveTo>
                  <a:pt x="389715" y="44449"/>
                </a:moveTo>
                <a:lnTo>
                  <a:pt x="0" y="44449"/>
                </a:lnTo>
                <a:lnTo>
                  <a:pt x="0" y="0"/>
                </a:lnTo>
                <a:lnTo>
                  <a:pt x="389715" y="0"/>
                </a:lnTo>
                <a:lnTo>
                  <a:pt x="389715" y="44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Group </a:t>
            </a:r>
            <a:r>
              <a:rPr spc="459" dirty="0"/>
              <a:t>2</a:t>
            </a:r>
            <a:r>
              <a:rPr spc="-135" dirty="0"/>
              <a:t> </a:t>
            </a:r>
            <a:r>
              <a:rPr spc="-285" dirty="0"/>
              <a:t>Members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59587" y="1820016"/>
            <a:ext cx="13690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68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6000" spc="-38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6000" spc="-35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000" spc="-10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6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8175" y="3284982"/>
            <a:ext cx="2312035" cy="116586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0"/>
              </a:spcBef>
            </a:pPr>
            <a:r>
              <a:rPr sz="2450" spc="229" dirty="0">
                <a:solidFill>
                  <a:srgbClr val="FFFFFF"/>
                </a:solidFill>
                <a:latin typeface="Arial"/>
                <a:cs typeface="Arial"/>
              </a:rPr>
              <a:t>Omkar</a:t>
            </a:r>
            <a:r>
              <a:rPr sz="245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200" dirty="0">
                <a:solidFill>
                  <a:srgbClr val="FFFFFF"/>
                </a:solidFill>
                <a:latin typeface="Arial"/>
                <a:cs typeface="Arial"/>
              </a:rPr>
              <a:t>Narkar</a:t>
            </a:r>
            <a:endParaRPr sz="2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05"/>
              </a:spcBef>
            </a:pPr>
            <a:r>
              <a:rPr sz="3050" spc="350" dirty="0">
                <a:solidFill>
                  <a:srgbClr val="FFFFFF"/>
                </a:solidFill>
                <a:latin typeface="Arial"/>
                <a:cs typeface="Arial"/>
              </a:rPr>
              <a:t>52</a:t>
            </a:r>
            <a:endParaRPr sz="3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19238" y="3307034"/>
            <a:ext cx="2917190" cy="11874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sz="2450" spc="190" dirty="0">
                <a:solidFill>
                  <a:srgbClr val="FFFFFF"/>
                </a:solidFill>
                <a:latin typeface="Arial"/>
                <a:cs typeface="Arial"/>
              </a:rPr>
              <a:t>Shaikh </a:t>
            </a:r>
            <a:r>
              <a:rPr sz="2450" spc="229" dirty="0">
                <a:solidFill>
                  <a:srgbClr val="FFFFFF"/>
                </a:solidFill>
                <a:latin typeface="Arial"/>
                <a:cs typeface="Arial"/>
              </a:rPr>
              <a:t>Sajeed</a:t>
            </a:r>
            <a:r>
              <a:rPr sz="24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180" dirty="0">
                <a:solidFill>
                  <a:srgbClr val="FFFFFF"/>
                </a:solidFill>
                <a:latin typeface="Arial"/>
                <a:cs typeface="Arial"/>
              </a:rPr>
              <a:t>Ali</a:t>
            </a:r>
            <a:endParaRPr sz="2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50"/>
              </a:spcBef>
            </a:pPr>
            <a:r>
              <a:rPr sz="3150" spc="355" dirty="0">
                <a:solidFill>
                  <a:srgbClr val="FFFFFF"/>
                </a:solidFill>
                <a:latin typeface="Arial"/>
                <a:cs typeface="Arial"/>
              </a:rPr>
              <a:t>83</a:t>
            </a:r>
            <a:endParaRPr sz="31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9316" y="4954063"/>
            <a:ext cx="2343785" cy="14763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 algn="ctr">
              <a:lnSpc>
                <a:spcPct val="107600"/>
              </a:lnSpc>
              <a:spcBef>
                <a:spcPts val="90"/>
              </a:spcBef>
            </a:pPr>
            <a:r>
              <a:rPr sz="2450" spc="195" dirty="0">
                <a:solidFill>
                  <a:srgbClr val="FFFFFF"/>
                </a:solidFill>
                <a:latin typeface="Arial"/>
                <a:cs typeface="Arial"/>
              </a:rPr>
              <a:t>Harsh  </a:t>
            </a:r>
            <a:r>
              <a:rPr sz="2450" spc="22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50" spc="20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50" spc="1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50" spc="32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50" spc="15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50" spc="33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50" spc="1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50" spc="3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50" spc="20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50" spc="30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450" spc="1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3150" spc="2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31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402406" y="3307034"/>
            <a:ext cx="2305685" cy="11874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sz="2450" spc="254" dirty="0">
                <a:solidFill>
                  <a:srgbClr val="FFFFFF"/>
                </a:solidFill>
                <a:latin typeface="Arial"/>
                <a:cs typeface="Arial"/>
              </a:rPr>
              <a:t>Adeen</a:t>
            </a:r>
            <a:r>
              <a:rPr sz="245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190" dirty="0">
                <a:solidFill>
                  <a:srgbClr val="FFFFFF"/>
                </a:solidFill>
                <a:latin typeface="Arial"/>
                <a:cs typeface="Arial"/>
              </a:rPr>
              <a:t>Shaikh</a:t>
            </a:r>
            <a:endParaRPr sz="2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50"/>
              </a:spcBef>
            </a:pPr>
            <a:r>
              <a:rPr sz="3150" spc="320" dirty="0">
                <a:solidFill>
                  <a:srgbClr val="FFFFFF"/>
                </a:solidFill>
                <a:latin typeface="Arial"/>
                <a:cs typeface="Arial"/>
              </a:rPr>
              <a:t>79</a:t>
            </a:r>
            <a:endParaRPr sz="31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73508" y="4992249"/>
            <a:ext cx="2844165" cy="11874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sz="2450" spc="215" dirty="0">
                <a:solidFill>
                  <a:srgbClr val="FFFFFF"/>
                </a:solidFill>
                <a:latin typeface="Arial"/>
                <a:cs typeface="Arial"/>
              </a:rPr>
              <a:t>Shubham</a:t>
            </a:r>
            <a:r>
              <a:rPr sz="24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290" dirty="0">
                <a:solidFill>
                  <a:srgbClr val="FFFFFF"/>
                </a:solidFill>
                <a:latin typeface="Arial"/>
                <a:cs typeface="Arial"/>
              </a:rPr>
              <a:t>Waghe</a:t>
            </a:r>
            <a:endParaRPr sz="2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50"/>
              </a:spcBef>
            </a:pPr>
            <a:r>
              <a:rPr sz="3150" spc="160" dirty="0">
                <a:solidFill>
                  <a:srgbClr val="FFFFFF"/>
                </a:solidFill>
                <a:latin typeface="Arial"/>
                <a:cs typeface="Arial"/>
              </a:rPr>
              <a:t>102</a:t>
            </a:r>
            <a:endParaRPr sz="31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235060" y="4992249"/>
            <a:ext cx="2640330" cy="11874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sz="2450" spc="235" dirty="0">
                <a:solidFill>
                  <a:srgbClr val="FFFFFF"/>
                </a:solidFill>
                <a:latin typeface="Arial"/>
                <a:cs typeface="Arial"/>
              </a:rPr>
              <a:t>Hemang</a:t>
            </a:r>
            <a:r>
              <a:rPr sz="24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220" dirty="0">
                <a:solidFill>
                  <a:srgbClr val="FFFFFF"/>
                </a:solidFill>
                <a:latin typeface="Arial"/>
                <a:cs typeface="Arial"/>
              </a:rPr>
              <a:t>Thaker</a:t>
            </a:r>
            <a:endParaRPr sz="2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50"/>
              </a:spcBef>
            </a:pPr>
            <a:r>
              <a:rPr sz="3150" spc="375" dirty="0">
                <a:solidFill>
                  <a:srgbClr val="FFFFFF"/>
                </a:solidFill>
                <a:latin typeface="Arial"/>
                <a:cs typeface="Arial"/>
              </a:rPr>
              <a:t>93</a:t>
            </a:r>
            <a:endParaRPr sz="31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78887" y="6890147"/>
            <a:ext cx="2832735" cy="11874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sz="2450" spc="215" dirty="0">
                <a:solidFill>
                  <a:srgbClr val="FFFFFF"/>
                </a:solidFill>
                <a:latin typeface="Arial"/>
                <a:cs typeface="Arial"/>
              </a:rPr>
              <a:t>Noorjahan</a:t>
            </a:r>
            <a:r>
              <a:rPr sz="245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155" dirty="0">
                <a:solidFill>
                  <a:srgbClr val="FFFFFF"/>
                </a:solidFill>
                <a:latin typeface="Arial"/>
                <a:cs typeface="Arial"/>
              </a:rPr>
              <a:t>Pinjari</a:t>
            </a:r>
            <a:endParaRPr sz="2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50"/>
              </a:spcBef>
            </a:pPr>
            <a:r>
              <a:rPr sz="3150" spc="375" dirty="0">
                <a:solidFill>
                  <a:srgbClr val="FFFFFF"/>
                </a:solidFill>
                <a:latin typeface="Arial"/>
                <a:cs typeface="Arial"/>
              </a:rPr>
              <a:t>63</a:t>
            </a:r>
            <a:endParaRPr sz="3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99542" y="535252"/>
            <a:ext cx="493395" cy="493395"/>
            <a:chOff x="17499542" y="535252"/>
            <a:chExt cx="493395" cy="493395"/>
          </a:xfrm>
        </p:grpSpPr>
        <p:sp>
          <p:nvSpPr>
            <p:cNvPr id="3" name="object 3"/>
            <p:cNvSpPr/>
            <p:nvPr/>
          </p:nvSpPr>
          <p:spPr>
            <a:xfrm>
              <a:off x="17499542" y="535252"/>
              <a:ext cx="493395" cy="493395"/>
            </a:xfrm>
            <a:custGeom>
              <a:avLst/>
              <a:gdLst/>
              <a:ahLst/>
              <a:cxnLst/>
              <a:rect l="l" t="t" r="r" b="b"/>
              <a:pathLst>
                <a:path w="493394" h="493394">
                  <a:moveTo>
                    <a:pt x="246526" y="493053"/>
                  </a:moveTo>
                  <a:lnTo>
                    <a:pt x="198064" y="488321"/>
                  </a:lnTo>
                  <a:lnTo>
                    <a:pt x="152133" y="474418"/>
                  </a:lnTo>
                  <a:lnTo>
                    <a:pt x="109822" y="451775"/>
                  </a:lnTo>
                  <a:lnTo>
                    <a:pt x="72223" y="420829"/>
                  </a:lnTo>
                  <a:lnTo>
                    <a:pt x="41277" y="383230"/>
                  </a:lnTo>
                  <a:lnTo>
                    <a:pt x="18634" y="340919"/>
                  </a:lnTo>
                  <a:lnTo>
                    <a:pt x="4731" y="294988"/>
                  </a:lnTo>
                  <a:lnTo>
                    <a:pt x="0" y="246526"/>
                  </a:lnTo>
                  <a:lnTo>
                    <a:pt x="4731" y="198064"/>
                  </a:lnTo>
                  <a:lnTo>
                    <a:pt x="18634" y="152133"/>
                  </a:lnTo>
                  <a:lnTo>
                    <a:pt x="41277" y="109822"/>
                  </a:lnTo>
                  <a:lnTo>
                    <a:pt x="72223" y="72223"/>
                  </a:lnTo>
                  <a:lnTo>
                    <a:pt x="109822" y="41277"/>
                  </a:lnTo>
                  <a:lnTo>
                    <a:pt x="152133" y="18634"/>
                  </a:lnTo>
                  <a:lnTo>
                    <a:pt x="198064" y="4731"/>
                  </a:lnTo>
                  <a:lnTo>
                    <a:pt x="246526" y="0"/>
                  </a:lnTo>
                  <a:lnTo>
                    <a:pt x="294988" y="4731"/>
                  </a:lnTo>
                  <a:lnTo>
                    <a:pt x="328184" y="14779"/>
                  </a:lnTo>
                  <a:lnTo>
                    <a:pt x="246526" y="14779"/>
                  </a:lnTo>
                  <a:lnTo>
                    <a:pt x="200970" y="19235"/>
                  </a:lnTo>
                  <a:lnTo>
                    <a:pt x="157798" y="32318"/>
                  </a:lnTo>
                  <a:lnTo>
                    <a:pt x="118025" y="53604"/>
                  </a:lnTo>
                  <a:lnTo>
                    <a:pt x="82668" y="82668"/>
                  </a:lnTo>
                  <a:lnTo>
                    <a:pt x="53604" y="118025"/>
                  </a:lnTo>
                  <a:lnTo>
                    <a:pt x="32318" y="157798"/>
                  </a:lnTo>
                  <a:lnTo>
                    <a:pt x="19235" y="200970"/>
                  </a:lnTo>
                  <a:lnTo>
                    <a:pt x="14779" y="246526"/>
                  </a:lnTo>
                  <a:lnTo>
                    <a:pt x="19235" y="292082"/>
                  </a:lnTo>
                  <a:lnTo>
                    <a:pt x="32318" y="335254"/>
                  </a:lnTo>
                  <a:lnTo>
                    <a:pt x="53604" y="375027"/>
                  </a:lnTo>
                  <a:lnTo>
                    <a:pt x="82668" y="410384"/>
                  </a:lnTo>
                  <a:lnTo>
                    <a:pt x="118025" y="439448"/>
                  </a:lnTo>
                  <a:lnTo>
                    <a:pt x="157798" y="460734"/>
                  </a:lnTo>
                  <a:lnTo>
                    <a:pt x="200970" y="473817"/>
                  </a:lnTo>
                  <a:lnTo>
                    <a:pt x="246526" y="478273"/>
                  </a:lnTo>
                  <a:lnTo>
                    <a:pt x="328184" y="478273"/>
                  </a:lnTo>
                  <a:lnTo>
                    <a:pt x="294988" y="488321"/>
                  </a:lnTo>
                  <a:lnTo>
                    <a:pt x="246526" y="493053"/>
                  </a:lnTo>
                  <a:close/>
                </a:path>
                <a:path w="493394" h="493394">
                  <a:moveTo>
                    <a:pt x="328184" y="478273"/>
                  </a:moveTo>
                  <a:lnTo>
                    <a:pt x="246526" y="478273"/>
                  </a:lnTo>
                  <a:lnTo>
                    <a:pt x="292082" y="473817"/>
                  </a:lnTo>
                  <a:lnTo>
                    <a:pt x="335254" y="460734"/>
                  </a:lnTo>
                  <a:lnTo>
                    <a:pt x="375027" y="439448"/>
                  </a:lnTo>
                  <a:lnTo>
                    <a:pt x="410384" y="410384"/>
                  </a:lnTo>
                  <a:lnTo>
                    <a:pt x="439448" y="375027"/>
                  </a:lnTo>
                  <a:lnTo>
                    <a:pt x="460734" y="335254"/>
                  </a:lnTo>
                  <a:lnTo>
                    <a:pt x="473817" y="292082"/>
                  </a:lnTo>
                  <a:lnTo>
                    <a:pt x="478273" y="246526"/>
                  </a:lnTo>
                  <a:lnTo>
                    <a:pt x="473817" y="200970"/>
                  </a:lnTo>
                  <a:lnTo>
                    <a:pt x="460734" y="157798"/>
                  </a:lnTo>
                  <a:lnTo>
                    <a:pt x="439448" y="118025"/>
                  </a:lnTo>
                  <a:lnTo>
                    <a:pt x="410384" y="82668"/>
                  </a:lnTo>
                  <a:lnTo>
                    <a:pt x="375027" y="53604"/>
                  </a:lnTo>
                  <a:lnTo>
                    <a:pt x="335254" y="32318"/>
                  </a:lnTo>
                  <a:lnTo>
                    <a:pt x="292082" y="19235"/>
                  </a:lnTo>
                  <a:lnTo>
                    <a:pt x="246526" y="14779"/>
                  </a:lnTo>
                  <a:lnTo>
                    <a:pt x="328184" y="14779"/>
                  </a:lnTo>
                  <a:lnTo>
                    <a:pt x="383230" y="41277"/>
                  </a:lnTo>
                  <a:lnTo>
                    <a:pt x="420829" y="72223"/>
                  </a:lnTo>
                  <a:lnTo>
                    <a:pt x="451775" y="109864"/>
                  </a:lnTo>
                  <a:lnTo>
                    <a:pt x="474418" y="152170"/>
                  </a:lnTo>
                  <a:lnTo>
                    <a:pt x="488321" y="198078"/>
                  </a:lnTo>
                  <a:lnTo>
                    <a:pt x="493053" y="246526"/>
                  </a:lnTo>
                  <a:lnTo>
                    <a:pt x="488321" y="294988"/>
                  </a:lnTo>
                  <a:lnTo>
                    <a:pt x="474418" y="340919"/>
                  </a:lnTo>
                  <a:lnTo>
                    <a:pt x="451775" y="383230"/>
                  </a:lnTo>
                  <a:lnTo>
                    <a:pt x="420829" y="420829"/>
                  </a:lnTo>
                  <a:lnTo>
                    <a:pt x="383230" y="451775"/>
                  </a:lnTo>
                  <a:lnTo>
                    <a:pt x="340919" y="474418"/>
                  </a:lnTo>
                  <a:lnTo>
                    <a:pt x="328184" y="4782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693656" y="701972"/>
              <a:ext cx="104397" cy="1689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563132" y="4806648"/>
            <a:ext cx="3441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10" dirty="0">
                <a:latin typeface="Arial"/>
                <a:cs typeface="Arial"/>
              </a:rPr>
              <a:t>0</a:t>
            </a:r>
            <a:r>
              <a:rPr sz="2000" spc="-35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499930" y="9777896"/>
            <a:ext cx="386080" cy="41275"/>
          </a:xfrm>
          <a:custGeom>
            <a:avLst/>
            <a:gdLst/>
            <a:ahLst/>
            <a:cxnLst/>
            <a:rect l="l" t="t" r="r" b="b"/>
            <a:pathLst>
              <a:path w="386080" h="41275">
                <a:moveTo>
                  <a:pt x="385455" y="41052"/>
                </a:moveTo>
                <a:lnTo>
                  <a:pt x="0" y="41052"/>
                </a:lnTo>
                <a:lnTo>
                  <a:pt x="0" y="0"/>
                </a:lnTo>
                <a:lnTo>
                  <a:pt x="385455" y="0"/>
                </a:lnTo>
                <a:lnTo>
                  <a:pt x="385455" y="41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99930" y="9665071"/>
            <a:ext cx="386080" cy="45720"/>
          </a:xfrm>
          <a:custGeom>
            <a:avLst/>
            <a:gdLst/>
            <a:ahLst/>
            <a:cxnLst/>
            <a:rect l="l" t="t" r="r" b="b"/>
            <a:pathLst>
              <a:path w="386080" h="45720">
                <a:moveTo>
                  <a:pt x="385455" y="45129"/>
                </a:moveTo>
                <a:lnTo>
                  <a:pt x="0" y="45129"/>
                </a:lnTo>
                <a:lnTo>
                  <a:pt x="0" y="0"/>
                </a:lnTo>
                <a:lnTo>
                  <a:pt x="385455" y="0"/>
                </a:lnTo>
                <a:lnTo>
                  <a:pt x="385455" y="45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99930" y="9552248"/>
            <a:ext cx="386080" cy="45720"/>
          </a:xfrm>
          <a:custGeom>
            <a:avLst/>
            <a:gdLst/>
            <a:ahLst/>
            <a:cxnLst/>
            <a:rect l="l" t="t" r="r" b="b"/>
            <a:pathLst>
              <a:path w="386080" h="45720">
                <a:moveTo>
                  <a:pt x="385455" y="45127"/>
                </a:moveTo>
                <a:lnTo>
                  <a:pt x="0" y="45127"/>
                </a:lnTo>
                <a:lnTo>
                  <a:pt x="0" y="0"/>
                </a:lnTo>
                <a:lnTo>
                  <a:pt x="385455" y="0"/>
                </a:lnTo>
                <a:lnTo>
                  <a:pt x="385455" y="45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9248120" y="2475780"/>
            <a:ext cx="8220709" cy="5334000"/>
            <a:chOff x="9248120" y="2475780"/>
            <a:chExt cx="8220709" cy="5334000"/>
          </a:xfrm>
        </p:grpSpPr>
        <p:sp>
          <p:nvSpPr>
            <p:cNvPr id="10" name="object 10"/>
            <p:cNvSpPr/>
            <p:nvPr/>
          </p:nvSpPr>
          <p:spPr>
            <a:xfrm>
              <a:off x="17144878" y="4986634"/>
              <a:ext cx="323850" cy="28575"/>
            </a:xfrm>
            <a:custGeom>
              <a:avLst/>
              <a:gdLst/>
              <a:ahLst/>
              <a:cxnLst/>
              <a:rect l="l" t="t" r="r" b="b"/>
              <a:pathLst>
                <a:path w="323850" h="28575">
                  <a:moveTo>
                    <a:pt x="323850" y="0"/>
                  </a:moveTo>
                  <a:lnTo>
                    <a:pt x="323850" y="28575"/>
                  </a:lnTo>
                  <a:lnTo>
                    <a:pt x="0" y="28575"/>
                  </a:lnTo>
                  <a:lnTo>
                    <a:pt x="0" y="0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48120" y="2475780"/>
              <a:ext cx="8010509" cy="53339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8818" y="3452696"/>
            <a:ext cx="8489315" cy="1073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2750" spc="265" dirty="0">
                <a:latin typeface="Arial"/>
                <a:cs typeface="Arial"/>
              </a:rPr>
              <a:t>Green </a:t>
            </a:r>
            <a:r>
              <a:rPr sz="2750" spc="315" dirty="0">
                <a:latin typeface="Arial"/>
                <a:cs typeface="Arial"/>
              </a:rPr>
              <a:t>computing </a:t>
            </a:r>
            <a:r>
              <a:rPr sz="2750" spc="260" dirty="0">
                <a:latin typeface="Arial"/>
                <a:cs typeface="Arial"/>
              </a:rPr>
              <a:t>or </a:t>
            </a:r>
            <a:r>
              <a:rPr sz="2750" spc="290" dirty="0">
                <a:latin typeface="Arial"/>
                <a:cs typeface="Arial"/>
              </a:rPr>
              <a:t>green </a:t>
            </a:r>
            <a:r>
              <a:rPr sz="2750" spc="95" dirty="0">
                <a:latin typeface="Arial"/>
                <a:cs typeface="Arial"/>
              </a:rPr>
              <a:t>IT, </a:t>
            </a:r>
            <a:r>
              <a:rPr sz="2750" spc="295" dirty="0">
                <a:latin typeface="Arial"/>
                <a:cs typeface="Arial"/>
              </a:rPr>
              <a:t>refers </a:t>
            </a:r>
            <a:r>
              <a:rPr sz="2750" spc="330" dirty="0">
                <a:latin typeface="Arial"/>
                <a:cs typeface="Arial"/>
              </a:rPr>
              <a:t>to  </a:t>
            </a:r>
            <a:r>
              <a:rPr sz="2750" spc="275" dirty="0">
                <a:latin typeface="Arial"/>
                <a:cs typeface="Arial"/>
              </a:rPr>
              <a:t>environmental sustainable </a:t>
            </a:r>
            <a:r>
              <a:rPr sz="2750" spc="315" dirty="0">
                <a:latin typeface="Arial"/>
                <a:cs typeface="Arial"/>
              </a:rPr>
              <a:t>computing </a:t>
            </a:r>
            <a:r>
              <a:rPr sz="2750" spc="260" dirty="0">
                <a:latin typeface="Arial"/>
                <a:cs typeface="Arial"/>
              </a:rPr>
              <a:t>or </a:t>
            </a:r>
            <a:r>
              <a:rPr sz="2750" spc="65" dirty="0">
                <a:latin typeface="Arial"/>
                <a:cs typeface="Arial"/>
              </a:rPr>
              <a:t>IT.</a:t>
            </a:r>
            <a:r>
              <a:rPr sz="2750" spc="-45" dirty="0">
                <a:latin typeface="Arial"/>
                <a:cs typeface="Arial"/>
              </a:rPr>
              <a:t> </a:t>
            </a:r>
            <a:r>
              <a:rPr sz="2750" spc="180" dirty="0">
                <a:latin typeface="Arial"/>
                <a:cs typeface="Arial"/>
              </a:rPr>
              <a:t>It</a:t>
            </a:r>
            <a:endParaRPr sz="275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pc="190" dirty="0"/>
              <a:t>is </a:t>
            </a:r>
            <a:r>
              <a:rPr spc="250" dirty="0"/>
              <a:t>"the </a:t>
            </a:r>
            <a:r>
              <a:rPr spc="295" dirty="0"/>
              <a:t>study </a:t>
            </a:r>
            <a:r>
              <a:rPr spc="235" dirty="0"/>
              <a:t>and </a:t>
            </a:r>
            <a:r>
              <a:rPr spc="315" dirty="0"/>
              <a:t>practice of </a:t>
            </a:r>
            <a:r>
              <a:rPr spc="260" dirty="0"/>
              <a:t>designing,  manufacturing, </a:t>
            </a:r>
            <a:r>
              <a:rPr spc="245" dirty="0"/>
              <a:t>using </a:t>
            </a:r>
            <a:r>
              <a:rPr spc="235" dirty="0"/>
              <a:t>and </a:t>
            </a:r>
            <a:r>
              <a:rPr spc="290" dirty="0"/>
              <a:t>disposing </a:t>
            </a:r>
            <a:r>
              <a:rPr spc="315" dirty="0"/>
              <a:t>of  </a:t>
            </a:r>
            <a:r>
              <a:rPr spc="305" dirty="0"/>
              <a:t>computers, </a:t>
            </a:r>
            <a:r>
              <a:rPr spc="280" dirty="0"/>
              <a:t>servers </a:t>
            </a:r>
            <a:r>
              <a:rPr spc="235" dirty="0"/>
              <a:t>and </a:t>
            </a:r>
            <a:r>
              <a:rPr spc="305" dirty="0"/>
              <a:t>associated  </a:t>
            </a:r>
            <a:r>
              <a:rPr spc="300" dirty="0"/>
              <a:t>subsystems- </a:t>
            </a:r>
            <a:r>
              <a:rPr spc="280" dirty="0"/>
              <a:t>such </a:t>
            </a:r>
            <a:r>
              <a:rPr spc="210" dirty="0"/>
              <a:t>as </a:t>
            </a:r>
            <a:r>
              <a:rPr spc="275" dirty="0"/>
              <a:t>monitors, </a:t>
            </a:r>
            <a:r>
              <a:rPr spc="310" dirty="0"/>
              <a:t>storage  </a:t>
            </a:r>
            <a:r>
              <a:rPr spc="305" dirty="0"/>
              <a:t>devices </a:t>
            </a:r>
            <a:r>
              <a:rPr spc="235" dirty="0"/>
              <a:t>and </a:t>
            </a:r>
            <a:r>
              <a:rPr spc="305" dirty="0"/>
              <a:t>networking </a:t>
            </a:r>
            <a:r>
              <a:rPr spc="235" dirty="0"/>
              <a:t>and</a:t>
            </a:r>
            <a:r>
              <a:rPr spc="20" dirty="0"/>
              <a:t> </a:t>
            </a:r>
            <a:r>
              <a:rPr spc="300" dirty="0"/>
              <a:t>communications  </a:t>
            </a:r>
            <a:r>
              <a:rPr spc="315" dirty="0"/>
              <a:t>systems effectively </a:t>
            </a:r>
            <a:r>
              <a:rPr spc="235" dirty="0"/>
              <a:t>and </a:t>
            </a:r>
            <a:r>
              <a:rPr spc="300" dirty="0"/>
              <a:t>efficiently </a:t>
            </a:r>
            <a:r>
              <a:rPr spc="285" dirty="0"/>
              <a:t>with  </a:t>
            </a:r>
            <a:r>
              <a:rPr spc="240" dirty="0"/>
              <a:t>minimal </a:t>
            </a:r>
            <a:r>
              <a:rPr spc="260" dirty="0"/>
              <a:t>or </a:t>
            </a:r>
            <a:r>
              <a:rPr spc="250" dirty="0"/>
              <a:t>no </a:t>
            </a:r>
            <a:r>
              <a:rPr spc="300" dirty="0"/>
              <a:t>impact </a:t>
            </a:r>
            <a:r>
              <a:rPr spc="250" dirty="0"/>
              <a:t>on</a:t>
            </a:r>
            <a:r>
              <a:rPr spc="70" dirty="0"/>
              <a:t> </a:t>
            </a:r>
            <a:r>
              <a:rPr spc="254" dirty="0"/>
              <a:t>environment.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174931" y="2258565"/>
            <a:ext cx="469709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285" dirty="0">
                <a:solidFill>
                  <a:srgbClr val="000000"/>
                </a:solidFill>
              </a:rPr>
              <a:t>ABSTRACT:</a:t>
            </a:r>
            <a:endParaRPr sz="7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99542" y="535252"/>
            <a:ext cx="493395" cy="493395"/>
            <a:chOff x="17499542" y="535252"/>
            <a:chExt cx="493395" cy="493395"/>
          </a:xfrm>
        </p:grpSpPr>
        <p:sp>
          <p:nvSpPr>
            <p:cNvPr id="3" name="object 3"/>
            <p:cNvSpPr/>
            <p:nvPr/>
          </p:nvSpPr>
          <p:spPr>
            <a:xfrm>
              <a:off x="17499542" y="535252"/>
              <a:ext cx="493395" cy="493395"/>
            </a:xfrm>
            <a:custGeom>
              <a:avLst/>
              <a:gdLst/>
              <a:ahLst/>
              <a:cxnLst/>
              <a:rect l="l" t="t" r="r" b="b"/>
              <a:pathLst>
                <a:path w="493394" h="493394">
                  <a:moveTo>
                    <a:pt x="246526" y="493053"/>
                  </a:moveTo>
                  <a:lnTo>
                    <a:pt x="198064" y="488321"/>
                  </a:lnTo>
                  <a:lnTo>
                    <a:pt x="152133" y="474418"/>
                  </a:lnTo>
                  <a:lnTo>
                    <a:pt x="109822" y="451775"/>
                  </a:lnTo>
                  <a:lnTo>
                    <a:pt x="72223" y="420829"/>
                  </a:lnTo>
                  <a:lnTo>
                    <a:pt x="41277" y="383230"/>
                  </a:lnTo>
                  <a:lnTo>
                    <a:pt x="18634" y="340919"/>
                  </a:lnTo>
                  <a:lnTo>
                    <a:pt x="4731" y="294988"/>
                  </a:lnTo>
                  <a:lnTo>
                    <a:pt x="0" y="246526"/>
                  </a:lnTo>
                  <a:lnTo>
                    <a:pt x="4731" y="198064"/>
                  </a:lnTo>
                  <a:lnTo>
                    <a:pt x="18634" y="152133"/>
                  </a:lnTo>
                  <a:lnTo>
                    <a:pt x="41277" y="109822"/>
                  </a:lnTo>
                  <a:lnTo>
                    <a:pt x="72223" y="72223"/>
                  </a:lnTo>
                  <a:lnTo>
                    <a:pt x="109822" y="41277"/>
                  </a:lnTo>
                  <a:lnTo>
                    <a:pt x="152133" y="18634"/>
                  </a:lnTo>
                  <a:lnTo>
                    <a:pt x="198064" y="4731"/>
                  </a:lnTo>
                  <a:lnTo>
                    <a:pt x="246526" y="0"/>
                  </a:lnTo>
                  <a:lnTo>
                    <a:pt x="294988" y="4731"/>
                  </a:lnTo>
                  <a:lnTo>
                    <a:pt x="328184" y="14779"/>
                  </a:lnTo>
                  <a:lnTo>
                    <a:pt x="246526" y="14779"/>
                  </a:lnTo>
                  <a:lnTo>
                    <a:pt x="200970" y="19235"/>
                  </a:lnTo>
                  <a:lnTo>
                    <a:pt x="157798" y="32318"/>
                  </a:lnTo>
                  <a:lnTo>
                    <a:pt x="118025" y="53604"/>
                  </a:lnTo>
                  <a:lnTo>
                    <a:pt x="82668" y="82668"/>
                  </a:lnTo>
                  <a:lnTo>
                    <a:pt x="53604" y="118025"/>
                  </a:lnTo>
                  <a:lnTo>
                    <a:pt x="32318" y="157798"/>
                  </a:lnTo>
                  <a:lnTo>
                    <a:pt x="19235" y="200970"/>
                  </a:lnTo>
                  <a:lnTo>
                    <a:pt x="14779" y="246526"/>
                  </a:lnTo>
                  <a:lnTo>
                    <a:pt x="19235" y="292082"/>
                  </a:lnTo>
                  <a:lnTo>
                    <a:pt x="32318" y="335254"/>
                  </a:lnTo>
                  <a:lnTo>
                    <a:pt x="53604" y="375027"/>
                  </a:lnTo>
                  <a:lnTo>
                    <a:pt x="82668" y="410384"/>
                  </a:lnTo>
                  <a:lnTo>
                    <a:pt x="118025" y="439448"/>
                  </a:lnTo>
                  <a:lnTo>
                    <a:pt x="157798" y="460734"/>
                  </a:lnTo>
                  <a:lnTo>
                    <a:pt x="200970" y="473817"/>
                  </a:lnTo>
                  <a:lnTo>
                    <a:pt x="246526" y="478273"/>
                  </a:lnTo>
                  <a:lnTo>
                    <a:pt x="328184" y="478273"/>
                  </a:lnTo>
                  <a:lnTo>
                    <a:pt x="294988" y="488321"/>
                  </a:lnTo>
                  <a:lnTo>
                    <a:pt x="246526" y="493053"/>
                  </a:lnTo>
                  <a:close/>
                </a:path>
                <a:path w="493394" h="493394">
                  <a:moveTo>
                    <a:pt x="328184" y="478273"/>
                  </a:moveTo>
                  <a:lnTo>
                    <a:pt x="246526" y="478273"/>
                  </a:lnTo>
                  <a:lnTo>
                    <a:pt x="292082" y="473817"/>
                  </a:lnTo>
                  <a:lnTo>
                    <a:pt x="335254" y="460734"/>
                  </a:lnTo>
                  <a:lnTo>
                    <a:pt x="375027" y="439448"/>
                  </a:lnTo>
                  <a:lnTo>
                    <a:pt x="410384" y="410384"/>
                  </a:lnTo>
                  <a:lnTo>
                    <a:pt x="439448" y="375027"/>
                  </a:lnTo>
                  <a:lnTo>
                    <a:pt x="460734" y="335254"/>
                  </a:lnTo>
                  <a:lnTo>
                    <a:pt x="473817" y="292082"/>
                  </a:lnTo>
                  <a:lnTo>
                    <a:pt x="478273" y="246526"/>
                  </a:lnTo>
                  <a:lnTo>
                    <a:pt x="473817" y="200970"/>
                  </a:lnTo>
                  <a:lnTo>
                    <a:pt x="460734" y="157798"/>
                  </a:lnTo>
                  <a:lnTo>
                    <a:pt x="439448" y="118025"/>
                  </a:lnTo>
                  <a:lnTo>
                    <a:pt x="410384" y="82668"/>
                  </a:lnTo>
                  <a:lnTo>
                    <a:pt x="375027" y="53604"/>
                  </a:lnTo>
                  <a:lnTo>
                    <a:pt x="335254" y="32318"/>
                  </a:lnTo>
                  <a:lnTo>
                    <a:pt x="292082" y="19235"/>
                  </a:lnTo>
                  <a:lnTo>
                    <a:pt x="246526" y="14779"/>
                  </a:lnTo>
                  <a:lnTo>
                    <a:pt x="328184" y="14779"/>
                  </a:lnTo>
                  <a:lnTo>
                    <a:pt x="383230" y="41277"/>
                  </a:lnTo>
                  <a:lnTo>
                    <a:pt x="420829" y="72223"/>
                  </a:lnTo>
                  <a:lnTo>
                    <a:pt x="451775" y="109864"/>
                  </a:lnTo>
                  <a:lnTo>
                    <a:pt x="474418" y="152170"/>
                  </a:lnTo>
                  <a:lnTo>
                    <a:pt x="488321" y="198078"/>
                  </a:lnTo>
                  <a:lnTo>
                    <a:pt x="493053" y="246526"/>
                  </a:lnTo>
                  <a:lnTo>
                    <a:pt x="488321" y="294988"/>
                  </a:lnTo>
                  <a:lnTo>
                    <a:pt x="474418" y="340919"/>
                  </a:lnTo>
                  <a:lnTo>
                    <a:pt x="451775" y="383230"/>
                  </a:lnTo>
                  <a:lnTo>
                    <a:pt x="420829" y="420829"/>
                  </a:lnTo>
                  <a:lnTo>
                    <a:pt x="383230" y="451775"/>
                  </a:lnTo>
                  <a:lnTo>
                    <a:pt x="340919" y="474418"/>
                  </a:lnTo>
                  <a:lnTo>
                    <a:pt x="328184" y="4782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693656" y="701969"/>
              <a:ext cx="104397" cy="1689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546668" y="4806648"/>
            <a:ext cx="360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10" dirty="0">
                <a:latin typeface="Arial"/>
                <a:cs typeface="Arial"/>
              </a:rPr>
              <a:t>0</a:t>
            </a:r>
            <a:r>
              <a:rPr sz="2000" spc="95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44877" y="4986634"/>
            <a:ext cx="323850" cy="28575"/>
          </a:xfrm>
          <a:custGeom>
            <a:avLst/>
            <a:gdLst/>
            <a:ahLst/>
            <a:cxnLst/>
            <a:rect l="l" t="t" r="r" b="b"/>
            <a:pathLst>
              <a:path w="323850" h="28575">
                <a:moveTo>
                  <a:pt x="323850" y="0"/>
                </a:moveTo>
                <a:lnTo>
                  <a:pt x="323850" y="28575"/>
                </a:lnTo>
                <a:lnTo>
                  <a:pt x="0" y="28575"/>
                </a:lnTo>
                <a:lnTo>
                  <a:pt x="0" y="0"/>
                </a:lnTo>
                <a:lnTo>
                  <a:pt x="323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99930" y="9777896"/>
            <a:ext cx="386080" cy="41275"/>
          </a:xfrm>
          <a:custGeom>
            <a:avLst/>
            <a:gdLst/>
            <a:ahLst/>
            <a:cxnLst/>
            <a:rect l="l" t="t" r="r" b="b"/>
            <a:pathLst>
              <a:path w="386080" h="41275">
                <a:moveTo>
                  <a:pt x="385455" y="41052"/>
                </a:moveTo>
                <a:lnTo>
                  <a:pt x="0" y="41052"/>
                </a:lnTo>
                <a:lnTo>
                  <a:pt x="0" y="0"/>
                </a:lnTo>
                <a:lnTo>
                  <a:pt x="385455" y="0"/>
                </a:lnTo>
                <a:lnTo>
                  <a:pt x="385455" y="41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99930" y="9665071"/>
            <a:ext cx="386080" cy="45720"/>
          </a:xfrm>
          <a:custGeom>
            <a:avLst/>
            <a:gdLst/>
            <a:ahLst/>
            <a:cxnLst/>
            <a:rect l="l" t="t" r="r" b="b"/>
            <a:pathLst>
              <a:path w="386080" h="45720">
                <a:moveTo>
                  <a:pt x="385455" y="45129"/>
                </a:moveTo>
                <a:lnTo>
                  <a:pt x="0" y="45129"/>
                </a:lnTo>
                <a:lnTo>
                  <a:pt x="0" y="0"/>
                </a:lnTo>
                <a:lnTo>
                  <a:pt x="385455" y="0"/>
                </a:lnTo>
                <a:lnTo>
                  <a:pt x="385455" y="45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99930" y="9552248"/>
            <a:ext cx="386080" cy="45720"/>
          </a:xfrm>
          <a:custGeom>
            <a:avLst/>
            <a:gdLst/>
            <a:ahLst/>
            <a:cxnLst/>
            <a:rect l="l" t="t" r="r" b="b"/>
            <a:pathLst>
              <a:path w="386080" h="45720">
                <a:moveTo>
                  <a:pt x="385455" y="45127"/>
                </a:moveTo>
                <a:lnTo>
                  <a:pt x="0" y="45127"/>
                </a:lnTo>
                <a:lnTo>
                  <a:pt x="0" y="0"/>
                </a:lnTo>
                <a:lnTo>
                  <a:pt x="385455" y="0"/>
                </a:lnTo>
                <a:lnTo>
                  <a:pt x="385455" y="45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8700" y="2641381"/>
            <a:ext cx="8420099" cy="61531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15419" y="1241240"/>
            <a:ext cx="1354328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spc="315" dirty="0">
                <a:solidFill>
                  <a:srgbClr val="000000"/>
                </a:solidFill>
                <a:latin typeface="Arial"/>
                <a:cs typeface="Arial"/>
              </a:rPr>
              <a:t>Benefits </a:t>
            </a:r>
            <a:r>
              <a:rPr sz="7000" b="1" spc="370" dirty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sz="7000" b="1" spc="310" dirty="0">
                <a:solidFill>
                  <a:srgbClr val="000000"/>
                </a:solidFill>
                <a:latin typeface="Arial"/>
                <a:cs typeface="Arial"/>
              </a:rPr>
              <a:t>Green</a:t>
            </a:r>
            <a:r>
              <a:rPr sz="7000" b="1" spc="-11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7000" b="1" spc="229" dirty="0">
                <a:solidFill>
                  <a:srgbClr val="000000"/>
                </a:solidFill>
                <a:latin typeface="Arial"/>
                <a:cs typeface="Arial"/>
              </a:rPr>
              <a:t>Computing:</a:t>
            </a:r>
            <a:endParaRPr sz="7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11664" y="3109663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11664" y="4309813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11664" y="4909888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11664" y="5509963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11664" y="6710113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11664" y="7310188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11664" y="7910263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677197" y="2811842"/>
            <a:ext cx="5974715" cy="602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7620" algn="ctr">
              <a:lnSpc>
                <a:spcPct val="115799"/>
              </a:lnSpc>
              <a:spcBef>
                <a:spcPts val="100"/>
              </a:spcBef>
            </a:pPr>
            <a:r>
              <a:rPr sz="3400" b="1" spc="10" dirty="0">
                <a:latin typeface="Arial"/>
                <a:cs typeface="Arial"/>
              </a:rPr>
              <a:t>Reduce </a:t>
            </a:r>
            <a:r>
              <a:rPr sz="3400" b="1" spc="70" dirty="0">
                <a:latin typeface="Arial"/>
                <a:cs typeface="Arial"/>
              </a:rPr>
              <a:t>Hazardous</a:t>
            </a:r>
            <a:r>
              <a:rPr sz="3400" b="1" spc="-135" dirty="0">
                <a:latin typeface="Arial"/>
                <a:cs typeface="Arial"/>
              </a:rPr>
              <a:t> </a:t>
            </a:r>
            <a:r>
              <a:rPr sz="3400" b="1" spc="180" dirty="0">
                <a:latin typeface="Arial"/>
                <a:cs typeface="Arial"/>
              </a:rPr>
              <a:t>material  </a:t>
            </a:r>
            <a:r>
              <a:rPr sz="3400" b="1" spc="10" dirty="0">
                <a:latin typeface="Arial"/>
                <a:cs typeface="Arial"/>
              </a:rPr>
              <a:t>usage</a:t>
            </a:r>
            <a:endParaRPr sz="3400">
              <a:latin typeface="Arial"/>
              <a:cs typeface="Arial"/>
            </a:endParaRPr>
          </a:p>
          <a:p>
            <a:pPr marL="59055" marR="51435" algn="ctr">
              <a:lnSpc>
                <a:spcPct val="115799"/>
              </a:lnSpc>
            </a:pPr>
            <a:r>
              <a:rPr sz="3400" b="1" spc="145" dirty="0">
                <a:latin typeface="Arial"/>
                <a:cs typeface="Arial"/>
              </a:rPr>
              <a:t>Maximize </a:t>
            </a:r>
            <a:r>
              <a:rPr sz="3400" b="1" spc="75" dirty="0">
                <a:latin typeface="Arial"/>
                <a:cs typeface="Arial"/>
              </a:rPr>
              <a:t>energy</a:t>
            </a:r>
            <a:r>
              <a:rPr sz="3400" b="1" spc="-325" dirty="0">
                <a:latin typeface="Arial"/>
                <a:cs typeface="Arial"/>
              </a:rPr>
              <a:t> </a:t>
            </a:r>
            <a:r>
              <a:rPr sz="3400" b="1" spc="65" dirty="0">
                <a:latin typeface="Arial"/>
                <a:cs typeface="Arial"/>
              </a:rPr>
              <a:t>efficiency  </a:t>
            </a:r>
            <a:r>
              <a:rPr sz="3400" b="1" spc="125" dirty="0">
                <a:latin typeface="Arial"/>
                <a:cs typeface="Arial"/>
              </a:rPr>
              <a:t>Promote </a:t>
            </a:r>
            <a:r>
              <a:rPr sz="3400" b="1" spc="80" dirty="0">
                <a:latin typeface="Arial"/>
                <a:cs typeface="Arial"/>
              </a:rPr>
              <a:t>recyclability  </a:t>
            </a:r>
            <a:r>
              <a:rPr sz="3400" b="1" spc="45" dirty="0">
                <a:latin typeface="Arial"/>
                <a:cs typeface="Arial"/>
              </a:rPr>
              <a:t>Device </a:t>
            </a:r>
            <a:r>
              <a:rPr sz="3400" b="1" spc="120" dirty="0">
                <a:latin typeface="Arial"/>
                <a:cs typeface="Arial"/>
              </a:rPr>
              <a:t>efficient </a:t>
            </a:r>
            <a:r>
              <a:rPr sz="3400" b="1" spc="10" dirty="0">
                <a:latin typeface="Arial"/>
                <a:cs typeface="Arial"/>
              </a:rPr>
              <a:t>disposal  </a:t>
            </a:r>
            <a:r>
              <a:rPr sz="3400" b="1" spc="114" dirty="0">
                <a:latin typeface="Arial"/>
                <a:cs typeface="Arial"/>
              </a:rPr>
              <a:t>methods</a:t>
            </a:r>
            <a:endParaRPr sz="3400">
              <a:latin typeface="Arial"/>
              <a:cs typeface="Arial"/>
            </a:endParaRPr>
          </a:p>
          <a:p>
            <a:pPr marL="12700" marR="5080" algn="ctr">
              <a:lnSpc>
                <a:spcPct val="115799"/>
              </a:lnSpc>
            </a:pPr>
            <a:r>
              <a:rPr sz="3400" b="1" spc="10" dirty="0">
                <a:latin typeface="Arial"/>
                <a:cs typeface="Arial"/>
              </a:rPr>
              <a:t>Reduce </a:t>
            </a:r>
            <a:r>
              <a:rPr sz="3400" b="1" spc="75" dirty="0">
                <a:latin typeface="Arial"/>
                <a:cs typeface="Arial"/>
              </a:rPr>
              <a:t>carbon </a:t>
            </a:r>
            <a:r>
              <a:rPr sz="3400" b="1" spc="155" dirty="0">
                <a:latin typeface="Arial"/>
                <a:cs typeface="Arial"/>
              </a:rPr>
              <a:t>footprint  </a:t>
            </a:r>
            <a:r>
              <a:rPr sz="3400" b="1" spc="10" dirty="0">
                <a:latin typeface="Arial"/>
                <a:cs typeface="Arial"/>
              </a:rPr>
              <a:t>Reduce </a:t>
            </a:r>
            <a:r>
              <a:rPr sz="3400" b="1" spc="-80" dirty="0">
                <a:latin typeface="Arial"/>
                <a:cs typeface="Arial"/>
              </a:rPr>
              <a:t>GHG </a:t>
            </a:r>
            <a:r>
              <a:rPr sz="3400" b="1" spc="75" dirty="0">
                <a:latin typeface="Arial"/>
                <a:cs typeface="Arial"/>
              </a:rPr>
              <a:t>emmisions  </a:t>
            </a:r>
            <a:r>
              <a:rPr sz="3400" b="1" spc="-25" dirty="0">
                <a:latin typeface="Arial"/>
                <a:cs typeface="Arial"/>
              </a:rPr>
              <a:t>Save </a:t>
            </a:r>
            <a:r>
              <a:rPr sz="3400" b="1" spc="125" dirty="0">
                <a:latin typeface="Arial"/>
                <a:cs typeface="Arial"/>
              </a:rPr>
              <a:t>money </a:t>
            </a:r>
            <a:r>
              <a:rPr sz="3400" b="1" spc="110" dirty="0">
                <a:latin typeface="Arial"/>
                <a:cs typeface="Arial"/>
              </a:rPr>
              <a:t>due </a:t>
            </a:r>
            <a:r>
              <a:rPr sz="3400" b="1" spc="180" dirty="0">
                <a:latin typeface="Arial"/>
                <a:cs typeface="Arial"/>
              </a:rPr>
              <a:t>to</a:t>
            </a:r>
            <a:r>
              <a:rPr sz="3400" b="1" spc="-495" dirty="0">
                <a:latin typeface="Arial"/>
                <a:cs typeface="Arial"/>
              </a:rPr>
              <a:t> </a:t>
            </a:r>
            <a:r>
              <a:rPr sz="3400" b="1" spc="80" dirty="0">
                <a:latin typeface="Arial"/>
                <a:cs typeface="Arial"/>
              </a:rPr>
              <a:t>reduced  </a:t>
            </a:r>
            <a:r>
              <a:rPr sz="3400" b="1" spc="160" dirty="0">
                <a:latin typeface="Arial"/>
                <a:cs typeface="Arial"/>
              </a:rPr>
              <a:t>utility</a:t>
            </a:r>
            <a:r>
              <a:rPr sz="3400" b="1" spc="-70" dirty="0">
                <a:latin typeface="Arial"/>
                <a:cs typeface="Arial"/>
              </a:rPr>
              <a:t> </a:t>
            </a:r>
            <a:r>
              <a:rPr sz="3400" b="1" dirty="0">
                <a:latin typeface="Arial"/>
                <a:cs typeface="Arial"/>
              </a:rPr>
              <a:t>cost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99542" y="535252"/>
            <a:ext cx="493395" cy="493395"/>
            <a:chOff x="17499542" y="535252"/>
            <a:chExt cx="493395" cy="493395"/>
          </a:xfrm>
        </p:grpSpPr>
        <p:sp>
          <p:nvSpPr>
            <p:cNvPr id="3" name="object 3"/>
            <p:cNvSpPr/>
            <p:nvPr/>
          </p:nvSpPr>
          <p:spPr>
            <a:xfrm>
              <a:off x="17499542" y="535252"/>
              <a:ext cx="493395" cy="493395"/>
            </a:xfrm>
            <a:custGeom>
              <a:avLst/>
              <a:gdLst/>
              <a:ahLst/>
              <a:cxnLst/>
              <a:rect l="l" t="t" r="r" b="b"/>
              <a:pathLst>
                <a:path w="493394" h="493394">
                  <a:moveTo>
                    <a:pt x="246526" y="493053"/>
                  </a:moveTo>
                  <a:lnTo>
                    <a:pt x="198064" y="488321"/>
                  </a:lnTo>
                  <a:lnTo>
                    <a:pt x="152133" y="474418"/>
                  </a:lnTo>
                  <a:lnTo>
                    <a:pt x="109822" y="451775"/>
                  </a:lnTo>
                  <a:lnTo>
                    <a:pt x="72223" y="420829"/>
                  </a:lnTo>
                  <a:lnTo>
                    <a:pt x="41277" y="383230"/>
                  </a:lnTo>
                  <a:lnTo>
                    <a:pt x="18634" y="340919"/>
                  </a:lnTo>
                  <a:lnTo>
                    <a:pt x="4731" y="294988"/>
                  </a:lnTo>
                  <a:lnTo>
                    <a:pt x="0" y="246526"/>
                  </a:lnTo>
                  <a:lnTo>
                    <a:pt x="4731" y="198064"/>
                  </a:lnTo>
                  <a:lnTo>
                    <a:pt x="18634" y="152133"/>
                  </a:lnTo>
                  <a:lnTo>
                    <a:pt x="41277" y="109822"/>
                  </a:lnTo>
                  <a:lnTo>
                    <a:pt x="72223" y="72223"/>
                  </a:lnTo>
                  <a:lnTo>
                    <a:pt x="109822" y="41277"/>
                  </a:lnTo>
                  <a:lnTo>
                    <a:pt x="152133" y="18634"/>
                  </a:lnTo>
                  <a:lnTo>
                    <a:pt x="198064" y="4731"/>
                  </a:lnTo>
                  <a:lnTo>
                    <a:pt x="246526" y="0"/>
                  </a:lnTo>
                  <a:lnTo>
                    <a:pt x="294988" y="4731"/>
                  </a:lnTo>
                  <a:lnTo>
                    <a:pt x="328184" y="14779"/>
                  </a:lnTo>
                  <a:lnTo>
                    <a:pt x="246526" y="14779"/>
                  </a:lnTo>
                  <a:lnTo>
                    <a:pt x="200970" y="19235"/>
                  </a:lnTo>
                  <a:lnTo>
                    <a:pt x="157798" y="32318"/>
                  </a:lnTo>
                  <a:lnTo>
                    <a:pt x="118025" y="53604"/>
                  </a:lnTo>
                  <a:lnTo>
                    <a:pt x="82668" y="82668"/>
                  </a:lnTo>
                  <a:lnTo>
                    <a:pt x="53604" y="118025"/>
                  </a:lnTo>
                  <a:lnTo>
                    <a:pt x="32318" y="157798"/>
                  </a:lnTo>
                  <a:lnTo>
                    <a:pt x="19235" y="200970"/>
                  </a:lnTo>
                  <a:lnTo>
                    <a:pt x="14779" y="246526"/>
                  </a:lnTo>
                  <a:lnTo>
                    <a:pt x="19235" y="292082"/>
                  </a:lnTo>
                  <a:lnTo>
                    <a:pt x="32318" y="335254"/>
                  </a:lnTo>
                  <a:lnTo>
                    <a:pt x="53604" y="375027"/>
                  </a:lnTo>
                  <a:lnTo>
                    <a:pt x="82668" y="410384"/>
                  </a:lnTo>
                  <a:lnTo>
                    <a:pt x="118025" y="439448"/>
                  </a:lnTo>
                  <a:lnTo>
                    <a:pt x="157798" y="460734"/>
                  </a:lnTo>
                  <a:lnTo>
                    <a:pt x="200970" y="473817"/>
                  </a:lnTo>
                  <a:lnTo>
                    <a:pt x="246526" y="478273"/>
                  </a:lnTo>
                  <a:lnTo>
                    <a:pt x="328184" y="478273"/>
                  </a:lnTo>
                  <a:lnTo>
                    <a:pt x="294988" y="488321"/>
                  </a:lnTo>
                  <a:lnTo>
                    <a:pt x="246526" y="493053"/>
                  </a:lnTo>
                  <a:close/>
                </a:path>
                <a:path w="493394" h="493394">
                  <a:moveTo>
                    <a:pt x="328184" y="478273"/>
                  </a:moveTo>
                  <a:lnTo>
                    <a:pt x="246526" y="478273"/>
                  </a:lnTo>
                  <a:lnTo>
                    <a:pt x="292082" y="473817"/>
                  </a:lnTo>
                  <a:lnTo>
                    <a:pt x="335254" y="460734"/>
                  </a:lnTo>
                  <a:lnTo>
                    <a:pt x="375027" y="439448"/>
                  </a:lnTo>
                  <a:lnTo>
                    <a:pt x="410384" y="410384"/>
                  </a:lnTo>
                  <a:lnTo>
                    <a:pt x="439448" y="375027"/>
                  </a:lnTo>
                  <a:lnTo>
                    <a:pt x="460734" y="335254"/>
                  </a:lnTo>
                  <a:lnTo>
                    <a:pt x="473817" y="292082"/>
                  </a:lnTo>
                  <a:lnTo>
                    <a:pt x="478273" y="246526"/>
                  </a:lnTo>
                  <a:lnTo>
                    <a:pt x="473817" y="200970"/>
                  </a:lnTo>
                  <a:lnTo>
                    <a:pt x="460734" y="157798"/>
                  </a:lnTo>
                  <a:lnTo>
                    <a:pt x="439448" y="118025"/>
                  </a:lnTo>
                  <a:lnTo>
                    <a:pt x="410384" y="82668"/>
                  </a:lnTo>
                  <a:lnTo>
                    <a:pt x="375027" y="53604"/>
                  </a:lnTo>
                  <a:lnTo>
                    <a:pt x="335254" y="32318"/>
                  </a:lnTo>
                  <a:lnTo>
                    <a:pt x="292082" y="19235"/>
                  </a:lnTo>
                  <a:lnTo>
                    <a:pt x="246526" y="14779"/>
                  </a:lnTo>
                  <a:lnTo>
                    <a:pt x="328184" y="14779"/>
                  </a:lnTo>
                  <a:lnTo>
                    <a:pt x="383230" y="41277"/>
                  </a:lnTo>
                  <a:lnTo>
                    <a:pt x="420829" y="72223"/>
                  </a:lnTo>
                  <a:lnTo>
                    <a:pt x="451775" y="109864"/>
                  </a:lnTo>
                  <a:lnTo>
                    <a:pt x="474418" y="152170"/>
                  </a:lnTo>
                  <a:lnTo>
                    <a:pt x="488321" y="198078"/>
                  </a:lnTo>
                  <a:lnTo>
                    <a:pt x="493053" y="246526"/>
                  </a:lnTo>
                  <a:lnTo>
                    <a:pt x="488321" y="294988"/>
                  </a:lnTo>
                  <a:lnTo>
                    <a:pt x="474418" y="340919"/>
                  </a:lnTo>
                  <a:lnTo>
                    <a:pt x="451775" y="383230"/>
                  </a:lnTo>
                  <a:lnTo>
                    <a:pt x="420829" y="420829"/>
                  </a:lnTo>
                  <a:lnTo>
                    <a:pt x="383230" y="451775"/>
                  </a:lnTo>
                  <a:lnTo>
                    <a:pt x="340919" y="474418"/>
                  </a:lnTo>
                  <a:lnTo>
                    <a:pt x="328184" y="4782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693656" y="701972"/>
              <a:ext cx="104397" cy="1689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561715" y="4808904"/>
            <a:ext cx="3460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10" dirty="0">
                <a:latin typeface="Arial"/>
                <a:cs typeface="Arial"/>
              </a:rPr>
              <a:t>0</a:t>
            </a:r>
            <a:r>
              <a:rPr sz="2000" spc="-25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44877" y="4986634"/>
            <a:ext cx="323850" cy="28575"/>
          </a:xfrm>
          <a:custGeom>
            <a:avLst/>
            <a:gdLst/>
            <a:ahLst/>
            <a:cxnLst/>
            <a:rect l="l" t="t" r="r" b="b"/>
            <a:pathLst>
              <a:path w="323850" h="28575">
                <a:moveTo>
                  <a:pt x="323850" y="0"/>
                </a:moveTo>
                <a:lnTo>
                  <a:pt x="323850" y="28575"/>
                </a:lnTo>
                <a:lnTo>
                  <a:pt x="0" y="28575"/>
                </a:lnTo>
                <a:lnTo>
                  <a:pt x="0" y="0"/>
                </a:lnTo>
                <a:lnTo>
                  <a:pt x="323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99930" y="9777896"/>
            <a:ext cx="386080" cy="41275"/>
          </a:xfrm>
          <a:custGeom>
            <a:avLst/>
            <a:gdLst/>
            <a:ahLst/>
            <a:cxnLst/>
            <a:rect l="l" t="t" r="r" b="b"/>
            <a:pathLst>
              <a:path w="386080" h="41275">
                <a:moveTo>
                  <a:pt x="385455" y="41052"/>
                </a:moveTo>
                <a:lnTo>
                  <a:pt x="0" y="41052"/>
                </a:lnTo>
                <a:lnTo>
                  <a:pt x="0" y="0"/>
                </a:lnTo>
                <a:lnTo>
                  <a:pt x="385455" y="0"/>
                </a:lnTo>
                <a:lnTo>
                  <a:pt x="385455" y="41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99930" y="9665071"/>
            <a:ext cx="386080" cy="45720"/>
          </a:xfrm>
          <a:custGeom>
            <a:avLst/>
            <a:gdLst/>
            <a:ahLst/>
            <a:cxnLst/>
            <a:rect l="l" t="t" r="r" b="b"/>
            <a:pathLst>
              <a:path w="386080" h="45720">
                <a:moveTo>
                  <a:pt x="385455" y="45129"/>
                </a:moveTo>
                <a:lnTo>
                  <a:pt x="0" y="45129"/>
                </a:lnTo>
                <a:lnTo>
                  <a:pt x="0" y="0"/>
                </a:lnTo>
                <a:lnTo>
                  <a:pt x="385455" y="0"/>
                </a:lnTo>
                <a:lnTo>
                  <a:pt x="385455" y="45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99930" y="9552248"/>
            <a:ext cx="386080" cy="45720"/>
          </a:xfrm>
          <a:custGeom>
            <a:avLst/>
            <a:gdLst/>
            <a:ahLst/>
            <a:cxnLst/>
            <a:rect l="l" t="t" r="r" b="b"/>
            <a:pathLst>
              <a:path w="386080" h="45720">
                <a:moveTo>
                  <a:pt x="385455" y="45127"/>
                </a:moveTo>
                <a:lnTo>
                  <a:pt x="0" y="45127"/>
                </a:lnTo>
                <a:lnTo>
                  <a:pt x="0" y="0"/>
                </a:lnTo>
                <a:lnTo>
                  <a:pt x="385455" y="0"/>
                </a:lnTo>
                <a:lnTo>
                  <a:pt x="385455" y="45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568814" y="2529942"/>
            <a:ext cx="6955790" cy="989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00" spc="-215" dirty="0">
                <a:solidFill>
                  <a:srgbClr val="000000"/>
                </a:solidFill>
              </a:rPr>
              <a:t>Power</a:t>
            </a:r>
            <a:r>
              <a:rPr sz="6300" spc="-95" dirty="0">
                <a:solidFill>
                  <a:srgbClr val="000000"/>
                </a:solidFill>
              </a:rPr>
              <a:t> </a:t>
            </a:r>
            <a:r>
              <a:rPr sz="6300" spc="-80" dirty="0">
                <a:solidFill>
                  <a:srgbClr val="000000"/>
                </a:solidFill>
              </a:rPr>
              <a:t>Management</a:t>
            </a:r>
            <a:endParaRPr sz="6300"/>
          </a:p>
        </p:txBody>
      </p:sp>
      <p:sp>
        <p:nvSpPr>
          <p:cNvPr id="11" name="object 11"/>
          <p:cNvSpPr txBox="1"/>
          <p:nvPr/>
        </p:nvSpPr>
        <p:spPr>
          <a:xfrm>
            <a:off x="2070195" y="4310788"/>
            <a:ext cx="13952855" cy="264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9100"/>
              </a:lnSpc>
              <a:spcBef>
                <a:spcPts val="95"/>
              </a:spcBef>
            </a:pPr>
            <a:r>
              <a:rPr sz="3150" spc="254" dirty="0">
                <a:latin typeface="Arial"/>
                <a:cs typeface="Arial"/>
              </a:rPr>
              <a:t>The </a:t>
            </a:r>
            <a:r>
              <a:rPr sz="3150" spc="315" dirty="0">
                <a:latin typeface="Arial"/>
                <a:cs typeface="Arial"/>
              </a:rPr>
              <a:t>Avanced </a:t>
            </a:r>
            <a:r>
              <a:rPr sz="3150" spc="305" dirty="0">
                <a:latin typeface="Arial"/>
                <a:cs typeface="Arial"/>
              </a:rPr>
              <a:t>Configuration </a:t>
            </a:r>
            <a:r>
              <a:rPr sz="3150" spc="265" dirty="0">
                <a:latin typeface="Arial"/>
                <a:cs typeface="Arial"/>
              </a:rPr>
              <a:t>and </a:t>
            </a:r>
            <a:r>
              <a:rPr sz="3150" spc="320" dirty="0">
                <a:latin typeface="Arial"/>
                <a:cs typeface="Arial"/>
              </a:rPr>
              <a:t>Power Interface </a:t>
            </a:r>
            <a:r>
              <a:rPr sz="3150" spc="114" dirty="0">
                <a:latin typeface="Arial"/>
                <a:cs typeface="Arial"/>
              </a:rPr>
              <a:t>(ACPI), </a:t>
            </a:r>
            <a:r>
              <a:rPr sz="3150" spc="185" dirty="0">
                <a:latin typeface="Arial"/>
                <a:cs typeface="Arial"/>
              </a:rPr>
              <a:t>an </a:t>
            </a:r>
            <a:r>
              <a:rPr sz="3150" spc="345" dirty="0">
                <a:latin typeface="Arial"/>
                <a:cs typeface="Arial"/>
              </a:rPr>
              <a:t>open  </a:t>
            </a:r>
            <a:r>
              <a:rPr sz="3150" spc="300" dirty="0">
                <a:latin typeface="Arial"/>
                <a:cs typeface="Arial"/>
              </a:rPr>
              <a:t>industry </a:t>
            </a:r>
            <a:r>
              <a:rPr sz="3150" spc="295" dirty="0">
                <a:latin typeface="Arial"/>
                <a:cs typeface="Arial"/>
              </a:rPr>
              <a:t>standard, </a:t>
            </a:r>
            <a:r>
              <a:rPr sz="3150" spc="350" dirty="0">
                <a:latin typeface="Arial"/>
                <a:cs typeface="Arial"/>
              </a:rPr>
              <a:t>allows </a:t>
            </a:r>
            <a:r>
              <a:rPr sz="3150" spc="185" dirty="0">
                <a:latin typeface="Arial"/>
                <a:cs typeface="Arial"/>
              </a:rPr>
              <a:t>an </a:t>
            </a:r>
            <a:r>
              <a:rPr sz="3150" spc="330" dirty="0">
                <a:latin typeface="Arial"/>
                <a:cs typeface="Arial"/>
              </a:rPr>
              <a:t>operating </a:t>
            </a:r>
            <a:r>
              <a:rPr sz="3150" spc="355" dirty="0">
                <a:latin typeface="Arial"/>
                <a:cs typeface="Arial"/>
              </a:rPr>
              <a:t>system </a:t>
            </a:r>
            <a:r>
              <a:rPr sz="3150" spc="375" dirty="0">
                <a:latin typeface="Arial"/>
                <a:cs typeface="Arial"/>
              </a:rPr>
              <a:t>to </a:t>
            </a:r>
            <a:r>
              <a:rPr sz="3150" spc="350" dirty="0">
                <a:latin typeface="Arial"/>
                <a:cs typeface="Arial"/>
              </a:rPr>
              <a:t>directly</a:t>
            </a:r>
            <a:r>
              <a:rPr sz="3150" spc="-105" dirty="0">
                <a:latin typeface="Arial"/>
                <a:cs typeface="Arial"/>
              </a:rPr>
              <a:t> </a:t>
            </a:r>
            <a:r>
              <a:rPr sz="3150" spc="365" dirty="0">
                <a:latin typeface="Arial"/>
                <a:cs typeface="Arial"/>
              </a:rPr>
              <a:t>control  </a:t>
            </a:r>
            <a:r>
              <a:rPr sz="3150" spc="325" dirty="0">
                <a:latin typeface="Arial"/>
                <a:cs typeface="Arial"/>
              </a:rPr>
              <a:t>the </a:t>
            </a:r>
            <a:r>
              <a:rPr sz="3150" spc="385" dirty="0">
                <a:latin typeface="Arial"/>
                <a:cs typeface="Arial"/>
              </a:rPr>
              <a:t>power </a:t>
            </a:r>
            <a:r>
              <a:rPr sz="3150" spc="265" dirty="0">
                <a:latin typeface="Arial"/>
                <a:cs typeface="Arial"/>
              </a:rPr>
              <a:t>saving </a:t>
            </a:r>
            <a:r>
              <a:rPr sz="3150" spc="370" dirty="0">
                <a:latin typeface="Arial"/>
                <a:cs typeface="Arial"/>
              </a:rPr>
              <a:t>aspects </a:t>
            </a:r>
            <a:r>
              <a:rPr sz="3150" spc="355" dirty="0">
                <a:latin typeface="Arial"/>
                <a:cs typeface="Arial"/>
              </a:rPr>
              <a:t>of </a:t>
            </a:r>
            <a:r>
              <a:rPr sz="3150" spc="290" dirty="0">
                <a:latin typeface="Arial"/>
                <a:cs typeface="Arial"/>
              </a:rPr>
              <a:t>its </a:t>
            </a:r>
            <a:r>
              <a:rPr sz="3150" spc="310" dirty="0">
                <a:latin typeface="Arial"/>
                <a:cs typeface="Arial"/>
              </a:rPr>
              <a:t>uderlying </a:t>
            </a:r>
            <a:r>
              <a:rPr sz="3150" spc="280" dirty="0">
                <a:latin typeface="Arial"/>
                <a:cs typeface="Arial"/>
              </a:rPr>
              <a:t>hardware. </a:t>
            </a:r>
            <a:r>
              <a:rPr sz="3150" spc="229" dirty="0">
                <a:latin typeface="Arial"/>
                <a:cs typeface="Arial"/>
              </a:rPr>
              <a:t>This </a:t>
            </a:r>
            <a:r>
              <a:rPr sz="3150" spc="350" dirty="0">
                <a:latin typeface="Arial"/>
                <a:cs typeface="Arial"/>
              </a:rPr>
              <a:t>allows  </a:t>
            </a:r>
            <a:r>
              <a:rPr sz="3150" spc="355" dirty="0">
                <a:latin typeface="Arial"/>
                <a:cs typeface="Arial"/>
              </a:rPr>
              <a:t>system </a:t>
            </a:r>
            <a:r>
              <a:rPr sz="3150" spc="375" dirty="0">
                <a:latin typeface="Arial"/>
                <a:cs typeface="Arial"/>
              </a:rPr>
              <a:t>to </a:t>
            </a:r>
            <a:r>
              <a:rPr sz="3150" spc="330" dirty="0">
                <a:latin typeface="Arial"/>
                <a:cs typeface="Arial"/>
              </a:rPr>
              <a:t>automatically </a:t>
            </a:r>
            <a:r>
              <a:rPr sz="3150" spc="280" dirty="0">
                <a:latin typeface="Arial"/>
                <a:cs typeface="Arial"/>
              </a:rPr>
              <a:t>turn </a:t>
            </a:r>
            <a:r>
              <a:rPr sz="3150" spc="370" dirty="0">
                <a:latin typeface="Arial"/>
                <a:cs typeface="Arial"/>
              </a:rPr>
              <a:t>off </a:t>
            </a:r>
            <a:r>
              <a:rPr sz="3150" spc="375" dirty="0">
                <a:latin typeface="Arial"/>
                <a:cs typeface="Arial"/>
              </a:rPr>
              <a:t>components </a:t>
            </a:r>
            <a:r>
              <a:rPr sz="3150" spc="315" dirty="0">
                <a:latin typeface="Arial"/>
                <a:cs typeface="Arial"/>
              </a:rPr>
              <a:t>such </a:t>
            </a:r>
            <a:r>
              <a:rPr sz="3150" spc="235" dirty="0">
                <a:latin typeface="Arial"/>
                <a:cs typeface="Arial"/>
              </a:rPr>
              <a:t>as </a:t>
            </a:r>
            <a:r>
              <a:rPr sz="3150" spc="330" dirty="0">
                <a:latin typeface="Arial"/>
                <a:cs typeface="Arial"/>
              </a:rPr>
              <a:t>monitors  </a:t>
            </a:r>
            <a:r>
              <a:rPr sz="3150" spc="265" dirty="0">
                <a:latin typeface="Arial"/>
                <a:cs typeface="Arial"/>
              </a:rPr>
              <a:t>and </a:t>
            </a:r>
            <a:r>
              <a:rPr sz="3150" spc="270" dirty="0">
                <a:latin typeface="Arial"/>
                <a:cs typeface="Arial"/>
              </a:rPr>
              <a:t>hard </a:t>
            </a:r>
            <a:r>
              <a:rPr sz="3150" spc="295" dirty="0">
                <a:latin typeface="Arial"/>
                <a:cs typeface="Arial"/>
              </a:rPr>
              <a:t>drives </a:t>
            </a:r>
            <a:r>
              <a:rPr sz="3150" spc="325" dirty="0">
                <a:latin typeface="Arial"/>
                <a:cs typeface="Arial"/>
              </a:rPr>
              <a:t>after </a:t>
            </a:r>
            <a:r>
              <a:rPr sz="3150" spc="360" dirty="0">
                <a:latin typeface="Arial"/>
                <a:cs typeface="Arial"/>
              </a:rPr>
              <a:t>set </a:t>
            </a:r>
            <a:r>
              <a:rPr sz="3150" spc="340" dirty="0">
                <a:latin typeface="Arial"/>
                <a:cs typeface="Arial"/>
              </a:rPr>
              <a:t>periods </a:t>
            </a:r>
            <a:r>
              <a:rPr sz="3150" spc="355" dirty="0">
                <a:latin typeface="Arial"/>
                <a:cs typeface="Arial"/>
              </a:rPr>
              <a:t>of</a:t>
            </a:r>
            <a:r>
              <a:rPr sz="3150" spc="-65" dirty="0">
                <a:latin typeface="Arial"/>
                <a:cs typeface="Arial"/>
              </a:rPr>
              <a:t> </a:t>
            </a:r>
            <a:r>
              <a:rPr sz="3150" spc="265" dirty="0">
                <a:latin typeface="Arial"/>
                <a:cs typeface="Arial"/>
              </a:rPr>
              <a:t>inactivity.</a:t>
            </a:r>
            <a:endParaRPr sz="3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99542" y="535249"/>
            <a:ext cx="493395" cy="493395"/>
            <a:chOff x="17499542" y="535249"/>
            <a:chExt cx="493395" cy="493395"/>
          </a:xfrm>
        </p:grpSpPr>
        <p:sp>
          <p:nvSpPr>
            <p:cNvPr id="3" name="object 3"/>
            <p:cNvSpPr/>
            <p:nvPr/>
          </p:nvSpPr>
          <p:spPr>
            <a:xfrm>
              <a:off x="17499542" y="535249"/>
              <a:ext cx="493395" cy="493395"/>
            </a:xfrm>
            <a:custGeom>
              <a:avLst/>
              <a:gdLst/>
              <a:ahLst/>
              <a:cxnLst/>
              <a:rect l="l" t="t" r="r" b="b"/>
              <a:pathLst>
                <a:path w="493394" h="493394">
                  <a:moveTo>
                    <a:pt x="246526" y="493053"/>
                  </a:moveTo>
                  <a:lnTo>
                    <a:pt x="198064" y="488321"/>
                  </a:lnTo>
                  <a:lnTo>
                    <a:pt x="152133" y="474418"/>
                  </a:lnTo>
                  <a:lnTo>
                    <a:pt x="109822" y="451775"/>
                  </a:lnTo>
                  <a:lnTo>
                    <a:pt x="72223" y="420829"/>
                  </a:lnTo>
                  <a:lnTo>
                    <a:pt x="41277" y="383230"/>
                  </a:lnTo>
                  <a:lnTo>
                    <a:pt x="18634" y="340919"/>
                  </a:lnTo>
                  <a:lnTo>
                    <a:pt x="4731" y="294988"/>
                  </a:lnTo>
                  <a:lnTo>
                    <a:pt x="0" y="246526"/>
                  </a:lnTo>
                  <a:lnTo>
                    <a:pt x="4731" y="198064"/>
                  </a:lnTo>
                  <a:lnTo>
                    <a:pt x="18634" y="152133"/>
                  </a:lnTo>
                  <a:lnTo>
                    <a:pt x="41277" y="109822"/>
                  </a:lnTo>
                  <a:lnTo>
                    <a:pt x="72223" y="72223"/>
                  </a:lnTo>
                  <a:lnTo>
                    <a:pt x="109822" y="41277"/>
                  </a:lnTo>
                  <a:lnTo>
                    <a:pt x="152133" y="18634"/>
                  </a:lnTo>
                  <a:lnTo>
                    <a:pt x="198064" y="4731"/>
                  </a:lnTo>
                  <a:lnTo>
                    <a:pt x="246526" y="0"/>
                  </a:lnTo>
                  <a:lnTo>
                    <a:pt x="294988" y="4731"/>
                  </a:lnTo>
                  <a:lnTo>
                    <a:pt x="328184" y="14779"/>
                  </a:lnTo>
                  <a:lnTo>
                    <a:pt x="246526" y="14779"/>
                  </a:lnTo>
                  <a:lnTo>
                    <a:pt x="200970" y="19235"/>
                  </a:lnTo>
                  <a:lnTo>
                    <a:pt x="157798" y="32318"/>
                  </a:lnTo>
                  <a:lnTo>
                    <a:pt x="118025" y="53604"/>
                  </a:lnTo>
                  <a:lnTo>
                    <a:pt x="82668" y="82668"/>
                  </a:lnTo>
                  <a:lnTo>
                    <a:pt x="53604" y="118025"/>
                  </a:lnTo>
                  <a:lnTo>
                    <a:pt x="32318" y="157798"/>
                  </a:lnTo>
                  <a:lnTo>
                    <a:pt x="19235" y="200970"/>
                  </a:lnTo>
                  <a:lnTo>
                    <a:pt x="14779" y="246526"/>
                  </a:lnTo>
                  <a:lnTo>
                    <a:pt x="19235" y="292082"/>
                  </a:lnTo>
                  <a:lnTo>
                    <a:pt x="32318" y="335254"/>
                  </a:lnTo>
                  <a:lnTo>
                    <a:pt x="53604" y="375027"/>
                  </a:lnTo>
                  <a:lnTo>
                    <a:pt x="82668" y="410384"/>
                  </a:lnTo>
                  <a:lnTo>
                    <a:pt x="118025" y="439448"/>
                  </a:lnTo>
                  <a:lnTo>
                    <a:pt x="157798" y="460734"/>
                  </a:lnTo>
                  <a:lnTo>
                    <a:pt x="200970" y="473817"/>
                  </a:lnTo>
                  <a:lnTo>
                    <a:pt x="246526" y="478273"/>
                  </a:lnTo>
                  <a:lnTo>
                    <a:pt x="328184" y="478273"/>
                  </a:lnTo>
                  <a:lnTo>
                    <a:pt x="294988" y="488321"/>
                  </a:lnTo>
                  <a:lnTo>
                    <a:pt x="246526" y="493053"/>
                  </a:lnTo>
                  <a:close/>
                </a:path>
                <a:path w="493394" h="493394">
                  <a:moveTo>
                    <a:pt x="328184" y="478273"/>
                  </a:moveTo>
                  <a:lnTo>
                    <a:pt x="246526" y="478273"/>
                  </a:lnTo>
                  <a:lnTo>
                    <a:pt x="292082" y="473817"/>
                  </a:lnTo>
                  <a:lnTo>
                    <a:pt x="335254" y="460734"/>
                  </a:lnTo>
                  <a:lnTo>
                    <a:pt x="375027" y="439448"/>
                  </a:lnTo>
                  <a:lnTo>
                    <a:pt x="410384" y="410384"/>
                  </a:lnTo>
                  <a:lnTo>
                    <a:pt x="439448" y="375027"/>
                  </a:lnTo>
                  <a:lnTo>
                    <a:pt x="460734" y="335254"/>
                  </a:lnTo>
                  <a:lnTo>
                    <a:pt x="473817" y="292082"/>
                  </a:lnTo>
                  <a:lnTo>
                    <a:pt x="478273" y="246526"/>
                  </a:lnTo>
                  <a:lnTo>
                    <a:pt x="473817" y="200970"/>
                  </a:lnTo>
                  <a:lnTo>
                    <a:pt x="460734" y="157798"/>
                  </a:lnTo>
                  <a:lnTo>
                    <a:pt x="439448" y="118025"/>
                  </a:lnTo>
                  <a:lnTo>
                    <a:pt x="410384" y="82668"/>
                  </a:lnTo>
                  <a:lnTo>
                    <a:pt x="375027" y="53604"/>
                  </a:lnTo>
                  <a:lnTo>
                    <a:pt x="335254" y="32318"/>
                  </a:lnTo>
                  <a:lnTo>
                    <a:pt x="292082" y="19235"/>
                  </a:lnTo>
                  <a:lnTo>
                    <a:pt x="246526" y="14779"/>
                  </a:lnTo>
                  <a:lnTo>
                    <a:pt x="328184" y="14779"/>
                  </a:lnTo>
                  <a:lnTo>
                    <a:pt x="383230" y="41277"/>
                  </a:lnTo>
                  <a:lnTo>
                    <a:pt x="420829" y="72223"/>
                  </a:lnTo>
                  <a:lnTo>
                    <a:pt x="451775" y="109864"/>
                  </a:lnTo>
                  <a:lnTo>
                    <a:pt x="474418" y="152170"/>
                  </a:lnTo>
                  <a:lnTo>
                    <a:pt x="488321" y="198078"/>
                  </a:lnTo>
                  <a:lnTo>
                    <a:pt x="493053" y="246526"/>
                  </a:lnTo>
                  <a:lnTo>
                    <a:pt x="488321" y="294988"/>
                  </a:lnTo>
                  <a:lnTo>
                    <a:pt x="474418" y="340919"/>
                  </a:lnTo>
                  <a:lnTo>
                    <a:pt x="451775" y="383230"/>
                  </a:lnTo>
                  <a:lnTo>
                    <a:pt x="420829" y="420829"/>
                  </a:lnTo>
                  <a:lnTo>
                    <a:pt x="383230" y="451775"/>
                  </a:lnTo>
                  <a:lnTo>
                    <a:pt x="340919" y="474418"/>
                  </a:lnTo>
                  <a:lnTo>
                    <a:pt x="328184" y="4782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693656" y="701969"/>
              <a:ext cx="104397" cy="1689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556050" y="4808904"/>
            <a:ext cx="351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10" dirty="0">
                <a:latin typeface="Arial"/>
                <a:cs typeface="Arial"/>
              </a:rPr>
              <a:t>0</a:t>
            </a:r>
            <a:r>
              <a:rPr sz="2000" spc="20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44877" y="4986634"/>
            <a:ext cx="323850" cy="28575"/>
          </a:xfrm>
          <a:custGeom>
            <a:avLst/>
            <a:gdLst/>
            <a:ahLst/>
            <a:cxnLst/>
            <a:rect l="l" t="t" r="r" b="b"/>
            <a:pathLst>
              <a:path w="323850" h="28575">
                <a:moveTo>
                  <a:pt x="323850" y="0"/>
                </a:moveTo>
                <a:lnTo>
                  <a:pt x="323850" y="28575"/>
                </a:lnTo>
                <a:lnTo>
                  <a:pt x="0" y="28575"/>
                </a:lnTo>
                <a:lnTo>
                  <a:pt x="0" y="0"/>
                </a:lnTo>
                <a:lnTo>
                  <a:pt x="323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75158" y="3508867"/>
            <a:ext cx="630174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20" dirty="0">
                <a:latin typeface="Arial"/>
                <a:cs typeface="Arial"/>
              </a:rPr>
              <a:t>Power</a:t>
            </a:r>
            <a:r>
              <a:rPr sz="7500" spc="-295" dirty="0">
                <a:latin typeface="Arial"/>
                <a:cs typeface="Arial"/>
              </a:rPr>
              <a:t> </a:t>
            </a:r>
            <a:r>
              <a:rPr sz="7500" spc="165" dirty="0">
                <a:latin typeface="Arial"/>
                <a:cs typeface="Arial"/>
              </a:rPr>
              <a:t>Supply:</a:t>
            </a:r>
            <a:endParaRPr sz="75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761577" y="684082"/>
            <a:ext cx="6659245" cy="212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2750" spc="315" dirty="0">
                <a:solidFill>
                  <a:srgbClr val="000000"/>
                </a:solidFill>
              </a:rPr>
              <a:t>Desktop </a:t>
            </a:r>
            <a:r>
              <a:rPr sz="2750" spc="330" dirty="0">
                <a:solidFill>
                  <a:srgbClr val="000000"/>
                </a:solidFill>
              </a:rPr>
              <a:t>computer </a:t>
            </a:r>
            <a:r>
              <a:rPr sz="2750" spc="340" dirty="0">
                <a:solidFill>
                  <a:srgbClr val="000000"/>
                </a:solidFill>
              </a:rPr>
              <a:t>power </a:t>
            </a:r>
            <a:r>
              <a:rPr sz="2750" spc="290" dirty="0">
                <a:solidFill>
                  <a:srgbClr val="000000"/>
                </a:solidFill>
              </a:rPr>
              <a:t>supplies  </a:t>
            </a:r>
            <a:r>
              <a:rPr sz="2750" spc="114" dirty="0">
                <a:solidFill>
                  <a:srgbClr val="000000"/>
                </a:solidFill>
              </a:rPr>
              <a:t>(PSUs) </a:t>
            </a:r>
            <a:r>
              <a:rPr sz="2750" spc="235" dirty="0">
                <a:solidFill>
                  <a:srgbClr val="000000"/>
                </a:solidFill>
              </a:rPr>
              <a:t>are </a:t>
            </a:r>
            <a:r>
              <a:rPr sz="2750" spc="285" dirty="0">
                <a:solidFill>
                  <a:srgbClr val="000000"/>
                </a:solidFill>
              </a:rPr>
              <a:t>generally </a:t>
            </a:r>
            <a:r>
              <a:rPr sz="2750" spc="215" dirty="0">
                <a:solidFill>
                  <a:srgbClr val="000000"/>
                </a:solidFill>
              </a:rPr>
              <a:t>70-75%  </a:t>
            </a:r>
            <a:r>
              <a:rPr sz="2750" spc="300" dirty="0">
                <a:solidFill>
                  <a:srgbClr val="000000"/>
                </a:solidFill>
              </a:rPr>
              <a:t>effecient, </a:t>
            </a:r>
            <a:r>
              <a:rPr sz="2750" spc="270" dirty="0">
                <a:solidFill>
                  <a:srgbClr val="000000"/>
                </a:solidFill>
              </a:rPr>
              <a:t>dissipating </a:t>
            </a:r>
            <a:r>
              <a:rPr sz="2750" spc="290" dirty="0">
                <a:solidFill>
                  <a:srgbClr val="000000"/>
                </a:solidFill>
              </a:rPr>
              <a:t>the</a:t>
            </a:r>
            <a:r>
              <a:rPr sz="2750" spc="110" dirty="0">
                <a:solidFill>
                  <a:srgbClr val="000000"/>
                </a:solidFill>
              </a:rPr>
              <a:t> </a:t>
            </a:r>
            <a:r>
              <a:rPr sz="2750" spc="245" dirty="0">
                <a:solidFill>
                  <a:srgbClr val="000000"/>
                </a:solidFill>
              </a:rPr>
              <a:t>remaining  </a:t>
            </a:r>
            <a:r>
              <a:rPr sz="2750" spc="290" dirty="0">
                <a:solidFill>
                  <a:srgbClr val="000000"/>
                </a:solidFill>
              </a:rPr>
              <a:t>energy </a:t>
            </a:r>
            <a:r>
              <a:rPr sz="2750" spc="210" dirty="0">
                <a:solidFill>
                  <a:srgbClr val="000000"/>
                </a:solidFill>
              </a:rPr>
              <a:t>as</a:t>
            </a:r>
            <a:r>
              <a:rPr sz="2750" spc="155" dirty="0">
                <a:solidFill>
                  <a:srgbClr val="000000"/>
                </a:solidFill>
              </a:rPr>
              <a:t> </a:t>
            </a:r>
            <a:r>
              <a:rPr sz="2750" spc="220" dirty="0">
                <a:solidFill>
                  <a:srgbClr val="000000"/>
                </a:solidFill>
              </a:rPr>
              <a:t>heat.</a:t>
            </a:r>
            <a:endParaRPr sz="2750"/>
          </a:p>
        </p:txBody>
      </p:sp>
      <p:sp>
        <p:nvSpPr>
          <p:cNvPr id="9" name="object 9"/>
          <p:cNvSpPr txBox="1"/>
          <p:nvPr/>
        </p:nvSpPr>
        <p:spPr>
          <a:xfrm>
            <a:off x="8761577" y="3734423"/>
            <a:ext cx="6944995" cy="3168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2750" spc="180" dirty="0">
                <a:latin typeface="Arial"/>
                <a:cs typeface="Arial"/>
              </a:rPr>
              <a:t>An </a:t>
            </a:r>
            <a:r>
              <a:rPr sz="2750" spc="265" dirty="0">
                <a:latin typeface="Arial"/>
                <a:cs typeface="Arial"/>
              </a:rPr>
              <a:t>industry </a:t>
            </a:r>
            <a:r>
              <a:rPr sz="2750" spc="240" dirty="0">
                <a:latin typeface="Arial"/>
                <a:cs typeface="Arial"/>
              </a:rPr>
              <a:t>initiative </a:t>
            </a:r>
            <a:r>
              <a:rPr sz="2750" spc="315" dirty="0">
                <a:latin typeface="Arial"/>
                <a:cs typeface="Arial"/>
              </a:rPr>
              <a:t>called </a:t>
            </a:r>
            <a:r>
              <a:rPr sz="2750" spc="380" dirty="0">
                <a:latin typeface="Arial"/>
                <a:cs typeface="Arial"/>
              </a:rPr>
              <a:t>80 </a:t>
            </a:r>
            <a:r>
              <a:rPr sz="2750" spc="280" dirty="0">
                <a:latin typeface="Arial"/>
                <a:cs typeface="Arial"/>
              </a:rPr>
              <a:t>plus  </a:t>
            </a:r>
            <a:r>
              <a:rPr sz="2750" spc="300" dirty="0">
                <a:latin typeface="Arial"/>
                <a:cs typeface="Arial"/>
              </a:rPr>
              <a:t>certifies </a:t>
            </a:r>
            <a:r>
              <a:rPr sz="2750" spc="155" dirty="0">
                <a:latin typeface="Arial"/>
                <a:cs typeface="Arial"/>
              </a:rPr>
              <a:t>PDUs </a:t>
            </a:r>
            <a:r>
              <a:rPr sz="2750" spc="275" dirty="0">
                <a:latin typeface="Arial"/>
                <a:cs typeface="Arial"/>
              </a:rPr>
              <a:t>that </a:t>
            </a:r>
            <a:r>
              <a:rPr sz="2750" spc="235" dirty="0">
                <a:latin typeface="Arial"/>
                <a:cs typeface="Arial"/>
              </a:rPr>
              <a:t>are </a:t>
            </a:r>
            <a:r>
              <a:rPr sz="2750" spc="245" dirty="0">
                <a:latin typeface="Arial"/>
                <a:cs typeface="Arial"/>
              </a:rPr>
              <a:t>at </a:t>
            </a:r>
            <a:r>
              <a:rPr sz="2750" spc="295" dirty="0">
                <a:latin typeface="Arial"/>
                <a:cs typeface="Arial"/>
              </a:rPr>
              <a:t>least </a:t>
            </a:r>
            <a:r>
              <a:rPr sz="2750" spc="204" dirty="0">
                <a:latin typeface="Arial"/>
                <a:cs typeface="Arial"/>
              </a:rPr>
              <a:t>80%  </a:t>
            </a:r>
            <a:r>
              <a:rPr sz="2750" spc="300" dirty="0">
                <a:latin typeface="Arial"/>
                <a:cs typeface="Arial"/>
              </a:rPr>
              <a:t>effecient; </a:t>
            </a:r>
            <a:r>
              <a:rPr sz="2750" spc="295" dirty="0">
                <a:latin typeface="Arial"/>
                <a:cs typeface="Arial"/>
              </a:rPr>
              <a:t>typically </a:t>
            </a:r>
            <a:r>
              <a:rPr sz="2750" spc="305" dirty="0">
                <a:latin typeface="Arial"/>
                <a:cs typeface="Arial"/>
              </a:rPr>
              <a:t>these </a:t>
            </a:r>
            <a:r>
              <a:rPr sz="2750" spc="325" dirty="0">
                <a:latin typeface="Arial"/>
                <a:cs typeface="Arial"/>
              </a:rPr>
              <a:t>models</a:t>
            </a:r>
            <a:r>
              <a:rPr sz="2750" spc="20" dirty="0">
                <a:latin typeface="Arial"/>
                <a:cs typeface="Arial"/>
              </a:rPr>
              <a:t> </a:t>
            </a:r>
            <a:r>
              <a:rPr sz="2750" spc="235" dirty="0">
                <a:latin typeface="Arial"/>
                <a:cs typeface="Arial"/>
              </a:rPr>
              <a:t>are  </a:t>
            </a:r>
            <a:r>
              <a:rPr sz="2750" spc="265" dirty="0">
                <a:latin typeface="Arial"/>
                <a:cs typeface="Arial"/>
              </a:rPr>
              <a:t>drop-in </a:t>
            </a:r>
            <a:r>
              <a:rPr sz="2750" spc="315" dirty="0">
                <a:latin typeface="Arial"/>
                <a:cs typeface="Arial"/>
              </a:rPr>
              <a:t>replacements </a:t>
            </a:r>
            <a:r>
              <a:rPr sz="2750" spc="290" dirty="0">
                <a:latin typeface="Arial"/>
                <a:cs typeface="Arial"/>
              </a:rPr>
              <a:t>for </a:t>
            </a:r>
            <a:r>
              <a:rPr sz="2750" spc="265" dirty="0">
                <a:latin typeface="Arial"/>
                <a:cs typeface="Arial"/>
              </a:rPr>
              <a:t>order, </a:t>
            </a:r>
            <a:r>
              <a:rPr sz="2750" spc="295" dirty="0">
                <a:latin typeface="Arial"/>
                <a:cs typeface="Arial"/>
              </a:rPr>
              <a:t>less  </a:t>
            </a:r>
            <a:r>
              <a:rPr sz="2750" spc="300" dirty="0">
                <a:latin typeface="Arial"/>
                <a:cs typeface="Arial"/>
              </a:rPr>
              <a:t>efficient </a:t>
            </a:r>
            <a:r>
              <a:rPr sz="2750" spc="160" dirty="0">
                <a:latin typeface="Arial"/>
                <a:cs typeface="Arial"/>
              </a:rPr>
              <a:t>PSUs </a:t>
            </a:r>
            <a:r>
              <a:rPr sz="2750" spc="315" dirty="0">
                <a:latin typeface="Arial"/>
                <a:cs typeface="Arial"/>
              </a:rPr>
              <a:t>of </a:t>
            </a:r>
            <a:r>
              <a:rPr sz="2750" spc="290" dirty="0">
                <a:latin typeface="Arial"/>
                <a:cs typeface="Arial"/>
              </a:rPr>
              <a:t>the </a:t>
            </a:r>
            <a:r>
              <a:rPr sz="2750" spc="280" dirty="0">
                <a:latin typeface="Arial"/>
                <a:cs typeface="Arial"/>
              </a:rPr>
              <a:t>same </a:t>
            </a:r>
            <a:r>
              <a:rPr sz="2750" spc="305" dirty="0">
                <a:latin typeface="Arial"/>
                <a:cs typeface="Arial"/>
              </a:rPr>
              <a:t>form  </a:t>
            </a:r>
            <a:r>
              <a:rPr sz="2750" spc="275" dirty="0">
                <a:latin typeface="Arial"/>
                <a:cs typeface="Arial"/>
              </a:rPr>
              <a:t>factor.</a:t>
            </a:r>
            <a:endParaRPr sz="2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61577" y="7851570"/>
            <a:ext cx="6878955" cy="1597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2750" spc="225" dirty="0">
                <a:latin typeface="Arial"/>
                <a:cs typeface="Arial"/>
              </a:rPr>
              <a:t>As </a:t>
            </a:r>
            <a:r>
              <a:rPr sz="2750" spc="315" dirty="0">
                <a:latin typeface="Arial"/>
                <a:cs typeface="Arial"/>
              </a:rPr>
              <a:t>of </a:t>
            </a:r>
            <a:r>
              <a:rPr sz="2750" spc="135" dirty="0">
                <a:latin typeface="Arial"/>
                <a:cs typeface="Arial"/>
              </a:rPr>
              <a:t>July </a:t>
            </a:r>
            <a:r>
              <a:rPr sz="2750" spc="360" dirty="0">
                <a:latin typeface="Arial"/>
                <a:cs typeface="Arial"/>
              </a:rPr>
              <a:t>20 </a:t>
            </a:r>
            <a:r>
              <a:rPr sz="2750" spc="305" dirty="0">
                <a:latin typeface="Arial"/>
                <a:cs typeface="Arial"/>
              </a:rPr>
              <a:t>2007, </a:t>
            </a:r>
            <a:r>
              <a:rPr sz="2750" spc="240" dirty="0">
                <a:latin typeface="Arial"/>
                <a:cs typeface="Arial"/>
              </a:rPr>
              <a:t>all </a:t>
            </a:r>
            <a:r>
              <a:rPr sz="2750" spc="310" dirty="0">
                <a:latin typeface="Arial"/>
                <a:cs typeface="Arial"/>
              </a:rPr>
              <a:t>new </a:t>
            </a:r>
            <a:r>
              <a:rPr sz="2750" spc="229" dirty="0">
                <a:latin typeface="Arial"/>
                <a:cs typeface="Arial"/>
              </a:rPr>
              <a:t>Energy  Star </a:t>
            </a:r>
            <a:r>
              <a:rPr sz="2750" spc="300" dirty="0">
                <a:latin typeface="Arial"/>
                <a:cs typeface="Arial"/>
              </a:rPr>
              <a:t>4.0certified </a:t>
            </a:r>
            <a:r>
              <a:rPr sz="2750" spc="345" dirty="0">
                <a:latin typeface="Arial"/>
                <a:cs typeface="Arial"/>
              </a:rPr>
              <a:t>desktop </a:t>
            </a:r>
            <a:r>
              <a:rPr sz="2750" spc="160" dirty="0">
                <a:latin typeface="Arial"/>
                <a:cs typeface="Arial"/>
              </a:rPr>
              <a:t>PSUs</a:t>
            </a:r>
            <a:r>
              <a:rPr sz="2750" spc="20" dirty="0">
                <a:latin typeface="Arial"/>
                <a:cs typeface="Arial"/>
              </a:rPr>
              <a:t> </a:t>
            </a:r>
            <a:r>
              <a:rPr sz="2750" spc="290" dirty="0">
                <a:latin typeface="Arial"/>
                <a:cs typeface="Arial"/>
              </a:rPr>
              <a:t>must  </a:t>
            </a:r>
            <a:r>
              <a:rPr sz="2750" spc="305" dirty="0">
                <a:latin typeface="Arial"/>
                <a:cs typeface="Arial"/>
              </a:rPr>
              <a:t>be </a:t>
            </a:r>
            <a:r>
              <a:rPr sz="2750" spc="295" dirty="0">
                <a:latin typeface="Arial"/>
                <a:cs typeface="Arial"/>
              </a:rPr>
              <a:t>atleast </a:t>
            </a:r>
            <a:r>
              <a:rPr sz="2750" spc="204" dirty="0">
                <a:latin typeface="Arial"/>
                <a:cs typeface="Arial"/>
              </a:rPr>
              <a:t>80%</a:t>
            </a:r>
            <a:r>
              <a:rPr sz="2750" spc="65" dirty="0">
                <a:latin typeface="Arial"/>
                <a:cs typeface="Arial"/>
              </a:rPr>
              <a:t> </a:t>
            </a:r>
            <a:r>
              <a:rPr sz="2750" spc="275" dirty="0">
                <a:latin typeface="Arial"/>
                <a:cs typeface="Arial"/>
              </a:rPr>
              <a:t>efficient.</a:t>
            </a:r>
            <a:endParaRPr sz="27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74307" y="3346841"/>
            <a:ext cx="7191375" cy="9525"/>
          </a:xfrm>
          <a:custGeom>
            <a:avLst/>
            <a:gdLst/>
            <a:ahLst/>
            <a:cxnLst/>
            <a:rect l="l" t="t" r="r" b="b"/>
            <a:pathLst>
              <a:path w="7191375" h="9525">
                <a:moveTo>
                  <a:pt x="7191375" y="0"/>
                </a:moveTo>
                <a:lnTo>
                  <a:pt x="7191375" y="9525"/>
                </a:lnTo>
                <a:lnTo>
                  <a:pt x="0" y="9525"/>
                </a:lnTo>
                <a:lnTo>
                  <a:pt x="0" y="0"/>
                </a:lnTo>
                <a:lnTo>
                  <a:pt x="7191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4307" y="7463987"/>
            <a:ext cx="7191375" cy="9525"/>
          </a:xfrm>
          <a:custGeom>
            <a:avLst/>
            <a:gdLst/>
            <a:ahLst/>
            <a:cxnLst/>
            <a:rect l="l" t="t" r="r" b="b"/>
            <a:pathLst>
              <a:path w="7191375" h="9525">
                <a:moveTo>
                  <a:pt x="7191375" y="0"/>
                </a:moveTo>
                <a:lnTo>
                  <a:pt x="7191375" y="9525"/>
                </a:lnTo>
                <a:lnTo>
                  <a:pt x="0" y="9525"/>
                </a:lnTo>
                <a:lnTo>
                  <a:pt x="0" y="0"/>
                </a:lnTo>
                <a:lnTo>
                  <a:pt x="7191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499930" y="9777896"/>
            <a:ext cx="386080" cy="41275"/>
          </a:xfrm>
          <a:custGeom>
            <a:avLst/>
            <a:gdLst/>
            <a:ahLst/>
            <a:cxnLst/>
            <a:rect l="l" t="t" r="r" b="b"/>
            <a:pathLst>
              <a:path w="386080" h="41275">
                <a:moveTo>
                  <a:pt x="385455" y="41052"/>
                </a:moveTo>
                <a:lnTo>
                  <a:pt x="0" y="41052"/>
                </a:lnTo>
                <a:lnTo>
                  <a:pt x="0" y="0"/>
                </a:lnTo>
                <a:lnTo>
                  <a:pt x="385455" y="0"/>
                </a:lnTo>
                <a:lnTo>
                  <a:pt x="385455" y="41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499930" y="9665071"/>
            <a:ext cx="386080" cy="45720"/>
          </a:xfrm>
          <a:custGeom>
            <a:avLst/>
            <a:gdLst/>
            <a:ahLst/>
            <a:cxnLst/>
            <a:rect l="l" t="t" r="r" b="b"/>
            <a:pathLst>
              <a:path w="386080" h="45720">
                <a:moveTo>
                  <a:pt x="385455" y="45129"/>
                </a:moveTo>
                <a:lnTo>
                  <a:pt x="0" y="45129"/>
                </a:lnTo>
                <a:lnTo>
                  <a:pt x="0" y="0"/>
                </a:lnTo>
                <a:lnTo>
                  <a:pt x="385455" y="0"/>
                </a:lnTo>
                <a:lnTo>
                  <a:pt x="385455" y="45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499930" y="9552248"/>
            <a:ext cx="386080" cy="45720"/>
          </a:xfrm>
          <a:custGeom>
            <a:avLst/>
            <a:gdLst/>
            <a:ahLst/>
            <a:cxnLst/>
            <a:rect l="l" t="t" r="r" b="b"/>
            <a:pathLst>
              <a:path w="386080" h="45720">
                <a:moveTo>
                  <a:pt x="385455" y="45127"/>
                </a:moveTo>
                <a:lnTo>
                  <a:pt x="0" y="45127"/>
                </a:lnTo>
                <a:lnTo>
                  <a:pt x="0" y="0"/>
                </a:lnTo>
                <a:lnTo>
                  <a:pt x="385455" y="0"/>
                </a:lnTo>
                <a:lnTo>
                  <a:pt x="385455" y="45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99542" y="535249"/>
            <a:ext cx="493395" cy="493395"/>
            <a:chOff x="17499542" y="535249"/>
            <a:chExt cx="493395" cy="493395"/>
          </a:xfrm>
        </p:grpSpPr>
        <p:sp>
          <p:nvSpPr>
            <p:cNvPr id="3" name="object 3"/>
            <p:cNvSpPr/>
            <p:nvPr/>
          </p:nvSpPr>
          <p:spPr>
            <a:xfrm>
              <a:off x="17499542" y="535249"/>
              <a:ext cx="493395" cy="493395"/>
            </a:xfrm>
            <a:custGeom>
              <a:avLst/>
              <a:gdLst/>
              <a:ahLst/>
              <a:cxnLst/>
              <a:rect l="l" t="t" r="r" b="b"/>
              <a:pathLst>
                <a:path w="493394" h="493394">
                  <a:moveTo>
                    <a:pt x="246526" y="493053"/>
                  </a:moveTo>
                  <a:lnTo>
                    <a:pt x="198064" y="488321"/>
                  </a:lnTo>
                  <a:lnTo>
                    <a:pt x="152133" y="474418"/>
                  </a:lnTo>
                  <a:lnTo>
                    <a:pt x="109822" y="451775"/>
                  </a:lnTo>
                  <a:lnTo>
                    <a:pt x="72223" y="420829"/>
                  </a:lnTo>
                  <a:lnTo>
                    <a:pt x="41277" y="383230"/>
                  </a:lnTo>
                  <a:lnTo>
                    <a:pt x="18634" y="340919"/>
                  </a:lnTo>
                  <a:lnTo>
                    <a:pt x="4731" y="294988"/>
                  </a:lnTo>
                  <a:lnTo>
                    <a:pt x="0" y="246526"/>
                  </a:lnTo>
                  <a:lnTo>
                    <a:pt x="4731" y="198064"/>
                  </a:lnTo>
                  <a:lnTo>
                    <a:pt x="18634" y="152133"/>
                  </a:lnTo>
                  <a:lnTo>
                    <a:pt x="41277" y="109822"/>
                  </a:lnTo>
                  <a:lnTo>
                    <a:pt x="72223" y="72223"/>
                  </a:lnTo>
                  <a:lnTo>
                    <a:pt x="109822" y="41277"/>
                  </a:lnTo>
                  <a:lnTo>
                    <a:pt x="152133" y="18634"/>
                  </a:lnTo>
                  <a:lnTo>
                    <a:pt x="198064" y="4731"/>
                  </a:lnTo>
                  <a:lnTo>
                    <a:pt x="246526" y="0"/>
                  </a:lnTo>
                  <a:lnTo>
                    <a:pt x="294988" y="4731"/>
                  </a:lnTo>
                  <a:lnTo>
                    <a:pt x="328184" y="14779"/>
                  </a:lnTo>
                  <a:lnTo>
                    <a:pt x="246526" y="14779"/>
                  </a:lnTo>
                  <a:lnTo>
                    <a:pt x="200970" y="19235"/>
                  </a:lnTo>
                  <a:lnTo>
                    <a:pt x="157798" y="32318"/>
                  </a:lnTo>
                  <a:lnTo>
                    <a:pt x="118025" y="53604"/>
                  </a:lnTo>
                  <a:lnTo>
                    <a:pt x="82668" y="82668"/>
                  </a:lnTo>
                  <a:lnTo>
                    <a:pt x="53604" y="118025"/>
                  </a:lnTo>
                  <a:lnTo>
                    <a:pt x="32318" y="157798"/>
                  </a:lnTo>
                  <a:lnTo>
                    <a:pt x="19235" y="200970"/>
                  </a:lnTo>
                  <a:lnTo>
                    <a:pt x="14779" y="246526"/>
                  </a:lnTo>
                  <a:lnTo>
                    <a:pt x="19235" y="292082"/>
                  </a:lnTo>
                  <a:lnTo>
                    <a:pt x="32318" y="335254"/>
                  </a:lnTo>
                  <a:lnTo>
                    <a:pt x="53604" y="375027"/>
                  </a:lnTo>
                  <a:lnTo>
                    <a:pt x="82668" y="410384"/>
                  </a:lnTo>
                  <a:lnTo>
                    <a:pt x="118025" y="439448"/>
                  </a:lnTo>
                  <a:lnTo>
                    <a:pt x="157798" y="460734"/>
                  </a:lnTo>
                  <a:lnTo>
                    <a:pt x="200970" y="473817"/>
                  </a:lnTo>
                  <a:lnTo>
                    <a:pt x="246526" y="478273"/>
                  </a:lnTo>
                  <a:lnTo>
                    <a:pt x="328184" y="478273"/>
                  </a:lnTo>
                  <a:lnTo>
                    <a:pt x="294988" y="488321"/>
                  </a:lnTo>
                  <a:lnTo>
                    <a:pt x="246526" y="493053"/>
                  </a:lnTo>
                  <a:close/>
                </a:path>
                <a:path w="493394" h="493394">
                  <a:moveTo>
                    <a:pt x="328184" y="478273"/>
                  </a:moveTo>
                  <a:lnTo>
                    <a:pt x="246526" y="478273"/>
                  </a:lnTo>
                  <a:lnTo>
                    <a:pt x="292082" y="473817"/>
                  </a:lnTo>
                  <a:lnTo>
                    <a:pt x="335254" y="460734"/>
                  </a:lnTo>
                  <a:lnTo>
                    <a:pt x="375027" y="439448"/>
                  </a:lnTo>
                  <a:lnTo>
                    <a:pt x="410384" y="410384"/>
                  </a:lnTo>
                  <a:lnTo>
                    <a:pt x="439448" y="375027"/>
                  </a:lnTo>
                  <a:lnTo>
                    <a:pt x="460734" y="335254"/>
                  </a:lnTo>
                  <a:lnTo>
                    <a:pt x="473817" y="292082"/>
                  </a:lnTo>
                  <a:lnTo>
                    <a:pt x="478273" y="246526"/>
                  </a:lnTo>
                  <a:lnTo>
                    <a:pt x="473817" y="200970"/>
                  </a:lnTo>
                  <a:lnTo>
                    <a:pt x="460734" y="157798"/>
                  </a:lnTo>
                  <a:lnTo>
                    <a:pt x="439448" y="118025"/>
                  </a:lnTo>
                  <a:lnTo>
                    <a:pt x="410384" y="82668"/>
                  </a:lnTo>
                  <a:lnTo>
                    <a:pt x="375027" y="53604"/>
                  </a:lnTo>
                  <a:lnTo>
                    <a:pt x="335254" y="32318"/>
                  </a:lnTo>
                  <a:lnTo>
                    <a:pt x="292082" y="19235"/>
                  </a:lnTo>
                  <a:lnTo>
                    <a:pt x="246526" y="14779"/>
                  </a:lnTo>
                  <a:lnTo>
                    <a:pt x="328184" y="14779"/>
                  </a:lnTo>
                  <a:lnTo>
                    <a:pt x="383230" y="41277"/>
                  </a:lnTo>
                  <a:lnTo>
                    <a:pt x="420829" y="72223"/>
                  </a:lnTo>
                  <a:lnTo>
                    <a:pt x="451775" y="109864"/>
                  </a:lnTo>
                  <a:lnTo>
                    <a:pt x="474418" y="152170"/>
                  </a:lnTo>
                  <a:lnTo>
                    <a:pt x="488321" y="198078"/>
                  </a:lnTo>
                  <a:lnTo>
                    <a:pt x="493053" y="246526"/>
                  </a:lnTo>
                  <a:lnTo>
                    <a:pt x="488321" y="294988"/>
                  </a:lnTo>
                  <a:lnTo>
                    <a:pt x="474418" y="340919"/>
                  </a:lnTo>
                  <a:lnTo>
                    <a:pt x="451775" y="383230"/>
                  </a:lnTo>
                  <a:lnTo>
                    <a:pt x="420829" y="420829"/>
                  </a:lnTo>
                  <a:lnTo>
                    <a:pt x="383230" y="451775"/>
                  </a:lnTo>
                  <a:lnTo>
                    <a:pt x="340919" y="474418"/>
                  </a:lnTo>
                  <a:lnTo>
                    <a:pt x="328184" y="4782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693656" y="701969"/>
              <a:ext cx="104397" cy="1689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560653" y="4808904"/>
            <a:ext cx="3467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10" dirty="0">
                <a:latin typeface="Arial"/>
                <a:cs typeface="Arial"/>
              </a:rPr>
              <a:t>0</a:t>
            </a:r>
            <a:r>
              <a:rPr sz="2000" spc="-15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44877" y="4986634"/>
            <a:ext cx="323850" cy="28575"/>
          </a:xfrm>
          <a:custGeom>
            <a:avLst/>
            <a:gdLst/>
            <a:ahLst/>
            <a:cxnLst/>
            <a:rect l="l" t="t" r="r" b="b"/>
            <a:pathLst>
              <a:path w="323850" h="28575">
                <a:moveTo>
                  <a:pt x="323850" y="0"/>
                </a:moveTo>
                <a:lnTo>
                  <a:pt x="323850" y="28575"/>
                </a:lnTo>
                <a:lnTo>
                  <a:pt x="0" y="28575"/>
                </a:lnTo>
                <a:lnTo>
                  <a:pt x="0" y="0"/>
                </a:lnTo>
                <a:lnTo>
                  <a:pt x="323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99930" y="9777896"/>
            <a:ext cx="386080" cy="41275"/>
          </a:xfrm>
          <a:custGeom>
            <a:avLst/>
            <a:gdLst/>
            <a:ahLst/>
            <a:cxnLst/>
            <a:rect l="l" t="t" r="r" b="b"/>
            <a:pathLst>
              <a:path w="386080" h="41275">
                <a:moveTo>
                  <a:pt x="385455" y="41052"/>
                </a:moveTo>
                <a:lnTo>
                  <a:pt x="0" y="41052"/>
                </a:lnTo>
                <a:lnTo>
                  <a:pt x="0" y="0"/>
                </a:lnTo>
                <a:lnTo>
                  <a:pt x="385455" y="0"/>
                </a:lnTo>
                <a:lnTo>
                  <a:pt x="385455" y="41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99930" y="9665071"/>
            <a:ext cx="386080" cy="45720"/>
          </a:xfrm>
          <a:custGeom>
            <a:avLst/>
            <a:gdLst/>
            <a:ahLst/>
            <a:cxnLst/>
            <a:rect l="l" t="t" r="r" b="b"/>
            <a:pathLst>
              <a:path w="386080" h="45720">
                <a:moveTo>
                  <a:pt x="385455" y="45129"/>
                </a:moveTo>
                <a:lnTo>
                  <a:pt x="0" y="45129"/>
                </a:lnTo>
                <a:lnTo>
                  <a:pt x="0" y="0"/>
                </a:lnTo>
                <a:lnTo>
                  <a:pt x="385455" y="0"/>
                </a:lnTo>
                <a:lnTo>
                  <a:pt x="385455" y="45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99930" y="9552248"/>
            <a:ext cx="386080" cy="45720"/>
          </a:xfrm>
          <a:custGeom>
            <a:avLst/>
            <a:gdLst/>
            <a:ahLst/>
            <a:cxnLst/>
            <a:rect l="l" t="t" r="r" b="b"/>
            <a:pathLst>
              <a:path w="386080" h="45720">
                <a:moveTo>
                  <a:pt x="385455" y="45127"/>
                </a:moveTo>
                <a:lnTo>
                  <a:pt x="0" y="45127"/>
                </a:lnTo>
                <a:lnTo>
                  <a:pt x="0" y="0"/>
                </a:lnTo>
                <a:lnTo>
                  <a:pt x="385455" y="0"/>
                </a:lnTo>
                <a:lnTo>
                  <a:pt x="385455" y="45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75158" y="286825"/>
            <a:ext cx="1225296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15" dirty="0">
                <a:solidFill>
                  <a:srgbClr val="000000"/>
                </a:solidFill>
              </a:rPr>
              <a:t>Power </a:t>
            </a:r>
            <a:r>
              <a:rPr sz="7000" spc="130" dirty="0">
                <a:solidFill>
                  <a:srgbClr val="000000"/>
                </a:solidFill>
              </a:rPr>
              <a:t>Savings</a:t>
            </a:r>
            <a:r>
              <a:rPr sz="7000" spc="-420" dirty="0">
                <a:solidFill>
                  <a:srgbClr val="000000"/>
                </a:solidFill>
              </a:rPr>
              <a:t> </a:t>
            </a:r>
            <a:r>
              <a:rPr sz="7000" spc="235" dirty="0">
                <a:solidFill>
                  <a:srgbClr val="000000"/>
                </a:solidFill>
              </a:rPr>
              <a:t>Opportunities:</a:t>
            </a:r>
            <a:endParaRPr sz="7000"/>
          </a:p>
        </p:txBody>
      </p:sp>
      <p:sp>
        <p:nvSpPr>
          <p:cNvPr id="11" name="object 11"/>
          <p:cNvSpPr txBox="1"/>
          <p:nvPr/>
        </p:nvSpPr>
        <p:spPr>
          <a:xfrm>
            <a:off x="1875158" y="2248975"/>
            <a:ext cx="13938885" cy="23876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>
              <a:lnSpc>
                <a:spcPts val="6000"/>
              </a:lnSpc>
              <a:spcBef>
                <a:spcPts val="800"/>
              </a:spcBef>
            </a:pPr>
            <a:r>
              <a:rPr sz="5500" spc="120" dirty="0">
                <a:latin typeface="Arial"/>
                <a:cs typeface="Arial"/>
              </a:rPr>
              <a:t>Following</a:t>
            </a:r>
            <a:r>
              <a:rPr sz="5500" spc="-165" dirty="0">
                <a:latin typeface="Arial"/>
                <a:cs typeface="Arial"/>
              </a:rPr>
              <a:t> </a:t>
            </a:r>
            <a:r>
              <a:rPr sz="5500" spc="200" dirty="0">
                <a:latin typeface="Arial"/>
                <a:cs typeface="Arial"/>
              </a:rPr>
              <a:t>areas</a:t>
            </a:r>
            <a:r>
              <a:rPr sz="5500" spc="-165" dirty="0">
                <a:latin typeface="Arial"/>
                <a:cs typeface="Arial"/>
              </a:rPr>
              <a:t> </a:t>
            </a:r>
            <a:r>
              <a:rPr sz="5500" spc="150" dirty="0">
                <a:latin typeface="Arial"/>
                <a:cs typeface="Arial"/>
              </a:rPr>
              <a:t>where</a:t>
            </a:r>
            <a:r>
              <a:rPr sz="5500" spc="-165" dirty="0">
                <a:latin typeface="Arial"/>
                <a:cs typeface="Arial"/>
              </a:rPr>
              <a:t> </a:t>
            </a:r>
            <a:r>
              <a:rPr sz="5500" spc="155" dirty="0">
                <a:latin typeface="Arial"/>
                <a:cs typeface="Arial"/>
              </a:rPr>
              <a:t>the</a:t>
            </a:r>
            <a:r>
              <a:rPr sz="5500" spc="-160" dirty="0">
                <a:latin typeface="Arial"/>
                <a:cs typeface="Arial"/>
              </a:rPr>
              <a:t> </a:t>
            </a:r>
            <a:r>
              <a:rPr sz="5500" spc="155" dirty="0">
                <a:latin typeface="Arial"/>
                <a:cs typeface="Arial"/>
              </a:rPr>
              <a:t>authors</a:t>
            </a:r>
            <a:r>
              <a:rPr sz="5500" spc="-165" dirty="0">
                <a:latin typeface="Arial"/>
                <a:cs typeface="Arial"/>
              </a:rPr>
              <a:t> </a:t>
            </a:r>
            <a:r>
              <a:rPr sz="5500" spc="300" dirty="0">
                <a:latin typeface="Arial"/>
                <a:cs typeface="Arial"/>
              </a:rPr>
              <a:t>felt</a:t>
            </a:r>
            <a:r>
              <a:rPr sz="5500" spc="-165" dirty="0">
                <a:latin typeface="Arial"/>
                <a:cs typeface="Arial"/>
              </a:rPr>
              <a:t> </a:t>
            </a:r>
            <a:r>
              <a:rPr sz="5500" spc="270" dirty="0">
                <a:latin typeface="Arial"/>
                <a:cs typeface="Arial"/>
              </a:rPr>
              <a:t>that  </a:t>
            </a:r>
            <a:r>
              <a:rPr sz="5500" spc="160" dirty="0">
                <a:latin typeface="Arial"/>
                <a:cs typeface="Arial"/>
              </a:rPr>
              <a:t>there </a:t>
            </a:r>
            <a:r>
              <a:rPr sz="5500" spc="170" dirty="0">
                <a:latin typeface="Arial"/>
                <a:cs typeface="Arial"/>
              </a:rPr>
              <a:t>is </a:t>
            </a:r>
            <a:r>
              <a:rPr sz="5500" spc="155" dirty="0">
                <a:latin typeface="Arial"/>
                <a:cs typeface="Arial"/>
              </a:rPr>
              <a:t>the scope </a:t>
            </a:r>
            <a:r>
              <a:rPr sz="5500" spc="275" dirty="0">
                <a:latin typeface="Arial"/>
                <a:cs typeface="Arial"/>
              </a:rPr>
              <a:t>of </a:t>
            </a:r>
            <a:r>
              <a:rPr sz="5500" spc="210" dirty="0">
                <a:latin typeface="Arial"/>
                <a:cs typeface="Arial"/>
              </a:rPr>
              <a:t>optimising </a:t>
            </a:r>
            <a:r>
              <a:rPr sz="5500" spc="155" dirty="0">
                <a:latin typeface="Arial"/>
                <a:cs typeface="Arial"/>
              </a:rPr>
              <a:t>the </a:t>
            </a:r>
            <a:r>
              <a:rPr sz="5500" spc="150" dirty="0">
                <a:latin typeface="Arial"/>
                <a:cs typeface="Arial"/>
              </a:rPr>
              <a:t>usage  </a:t>
            </a:r>
            <a:r>
              <a:rPr sz="5500" spc="275" dirty="0">
                <a:latin typeface="Arial"/>
                <a:cs typeface="Arial"/>
              </a:rPr>
              <a:t>of</a:t>
            </a:r>
            <a:r>
              <a:rPr sz="5500" spc="-160" dirty="0">
                <a:latin typeface="Arial"/>
                <a:cs typeface="Arial"/>
              </a:rPr>
              <a:t> </a:t>
            </a:r>
            <a:r>
              <a:rPr sz="5500" spc="204" dirty="0">
                <a:latin typeface="Arial"/>
                <a:cs typeface="Arial"/>
              </a:rPr>
              <a:t>power:</a:t>
            </a:r>
            <a:endParaRPr sz="55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6443" y="6706072"/>
            <a:ext cx="180975" cy="180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6443" y="7506172"/>
            <a:ext cx="180975" cy="180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6443" y="8306272"/>
            <a:ext cx="180975" cy="180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6443" y="9106372"/>
            <a:ext cx="180975" cy="180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22985" y="6265691"/>
            <a:ext cx="5344160" cy="322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26499"/>
              </a:lnSpc>
              <a:spcBef>
                <a:spcPts val="95"/>
              </a:spcBef>
            </a:pPr>
            <a:r>
              <a:rPr sz="4150" spc="430" dirty="0">
                <a:latin typeface="Arial"/>
                <a:cs typeface="Arial"/>
              </a:rPr>
              <a:t>I</a:t>
            </a:r>
            <a:r>
              <a:rPr sz="4100" spc="430" dirty="0">
                <a:latin typeface="Arial"/>
                <a:cs typeface="Arial"/>
              </a:rPr>
              <a:t>/</a:t>
            </a:r>
            <a:r>
              <a:rPr sz="4150" spc="430" dirty="0">
                <a:latin typeface="Arial"/>
                <a:cs typeface="Arial"/>
              </a:rPr>
              <a:t>O </a:t>
            </a:r>
            <a:r>
              <a:rPr sz="4150" spc="445" dirty="0">
                <a:latin typeface="Arial"/>
                <a:cs typeface="Arial"/>
              </a:rPr>
              <a:t>devices  </a:t>
            </a:r>
            <a:r>
              <a:rPr sz="4150" spc="425" dirty="0">
                <a:latin typeface="Arial"/>
                <a:cs typeface="Arial"/>
              </a:rPr>
              <a:t>Storage </a:t>
            </a:r>
            <a:r>
              <a:rPr sz="4150" spc="335" dirty="0">
                <a:latin typeface="Arial"/>
                <a:cs typeface="Arial"/>
              </a:rPr>
              <a:t>Units  </a:t>
            </a:r>
            <a:r>
              <a:rPr sz="4150" spc="440" dirty="0">
                <a:latin typeface="Arial"/>
                <a:cs typeface="Arial"/>
              </a:rPr>
              <a:t>Processors  </a:t>
            </a:r>
            <a:r>
              <a:rPr sz="4150" spc="405" dirty="0">
                <a:latin typeface="Arial"/>
                <a:cs typeface="Arial"/>
              </a:rPr>
              <a:t>Operating</a:t>
            </a:r>
            <a:r>
              <a:rPr sz="4150" spc="235" dirty="0">
                <a:latin typeface="Arial"/>
                <a:cs typeface="Arial"/>
              </a:rPr>
              <a:t> </a:t>
            </a:r>
            <a:r>
              <a:rPr sz="4150" spc="465" dirty="0">
                <a:latin typeface="Arial"/>
                <a:cs typeface="Arial"/>
              </a:rPr>
              <a:t>systems</a:t>
            </a:r>
            <a:endParaRPr sz="41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293431" y="4607935"/>
            <a:ext cx="6429359" cy="49434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99542" y="535249"/>
            <a:ext cx="493395" cy="493395"/>
            <a:chOff x="17499542" y="535249"/>
            <a:chExt cx="493395" cy="493395"/>
          </a:xfrm>
        </p:grpSpPr>
        <p:sp>
          <p:nvSpPr>
            <p:cNvPr id="3" name="object 3"/>
            <p:cNvSpPr/>
            <p:nvPr/>
          </p:nvSpPr>
          <p:spPr>
            <a:xfrm>
              <a:off x="17499542" y="535249"/>
              <a:ext cx="493395" cy="493395"/>
            </a:xfrm>
            <a:custGeom>
              <a:avLst/>
              <a:gdLst/>
              <a:ahLst/>
              <a:cxnLst/>
              <a:rect l="l" t="t" r="r" b="b"/>
              <a:pathLst>
                <a:path w="493394" h="493394">
                  <a:moveTo>
                    <a:pt x="246526" y="493053"/>
                  </a:moveTo>
                  <a:lnTo>
                    <a:pt x="198064" y="488321"/>
                  </a:lnTo>
                  <a:lnTo>
                    <a:pt x="152133" y="474418"/>
                  </a:lnTo>
                  <a:lnTo>
                    <a:pt x="109822" y="451775"/>
                  </a:lnTo>
                  <a:lnTo>
                    <a:pt x="72223" y="420829"/>
                  </a:lnTo>
                  <a:lnTo>
                    <a:pt x="41277" y="383230"/>
                  </a:lnTo>
                  <a:lnTo>
                    <a:pt x="18634" y="340919"/>
                  </a:lnTo>
                  <a:lnTo>
                    <a:pt x="4731" y="294988"/>
                  </a:lnTo>
                  <a:lnTo>
                    <a:pt x="0" y="246526"/>
                  </a:lnTo>
                  <a:lnTo>
                    <a:pt x="4731" y="198064"/>
                  </a:lnTo>
                  <a:lnTo>
                    <a:pt x="18634" y="152133"/>
                  </a:lnTo>
                  <a:lnTo>
                    <a:pt x="41277" y="109822"/>
                  </a:lnTo>
                  <a:lnTo>
                    <a:pt x="72223" y="72223"/>
                  </a:lnTo>
                  <a:lnTo>
                    <a:pt x="109822" y="41277"/>
                  </a:lnTo>
                  <a:lnTo>
                    <a:pt x="152133" y="18634"/>
                  </a:lnTo>
                  <a:lnTo>
                    <a:pt x="198064" y="4731"/>
                  </a:lnTo>
                  <a:lnTo>
                    <a:pt x="246526" y="0"/>
                  </a:lnTo>
                  <a:lnTo>
                    <a:pt x="294988" y="4731"/>
                  </a:lnTo>
                  <a:lnTo>
                    <a:pt x="328184" y="14779"/>
                  </a:lnTo>
                  <a:lnTo>
                    <a:pt x="246526" y="14779"/>
                  </a:lnTo>
                  <a:lnTo>
                    <a:pt x="200970" y="19235"/>
                  </a:lnTo>
                  <a:lnTo>
                    <a:pt x="157798" y="32318"/>
                  </a:lnTo>
                  <a:lnTo>
                    <a:pt x="118025" y="53604"/>
                  </a:lnTo>
                  <a:lnTo>
                    <a:pt x="82668" y="82668"/>
                  </a:lnTo>
                  <a:lnTo>
                    <a:pt x="53604" y="118025"/>
                  </a:lnTo>
                  <a:lnTo>
                    <a:pt x="32318" y="157798"/>
                  </a:lnTo>
                  <a:lnTo>
                    <a:pt x="19235" y="200970"/>
                  </a:lnTo>
                  <a:lnTo>
                    <a:pt x="14779" y="246526"/>
                  </a:lnTo>
                  <a:lnTo>
                    <a:pt x="19235" y="292082"/>
                  </a:lnTo>
                  <a:lnTo>
                    <a:pt x="32318" y="335254"/>
                  </a:lnTo>
                  <a:lnTo>
                    <a:pt x="53604" y="375027"/>
                  </a:lnTo>
                  <a:lnTo>
                    <a:pt x="82668" y="410384"/>
                  </a:lnTo>
                  <a:lnTo>
                    <a:pt x="118025" y="439448"/>
                  </a:lnTo>
                  <a:lnTo>
                    <a:pt x="157798" y="460734"/>
                  </a:lnTo>
                  <a:lnTo>
                    <a:pt x="200970" y="473817"/>
                  </a:lnTo>
                  <a:lnTo>
                    <a:pt x="246526" y="478273"/>
                  </a:lnTo>
                  <a:lnTo>
                    <a:pt x="328184" y="478273"/>
                  </a:lnTo>
                  <a:lnTo>
                    <a:pt x="294988" y="488321"/>
                  </a:lnTo>
                  <a:lnTo>
                    <a:pt x="246526" y="493053"/>
                  </a:lnTo>
                  <a:close/>
                </a:path>
                <a:path w="493394" h="493394">
                  <a:moveTo>
                    <a:pt x="328184" y="478273"/>
                  </a:moveTo>
                  <a:lnTo>
                    <a:pt x="246526" y="478273"/>
                  </a:lnTo>
                  <a:lnTo>
                    <a:pt x="292082" y="473817"/>
                  </a:lnTo>
                  <a:lnTo>
                    <a:pt x="335254" y="460734"/>
                  </a:lnTo>
                  <a:lnTo>
                    <a:pt x="375027" y="439448"/>
                  </a:lnTo>
                  <a:lnTo>
                    <a:pt x="410384" y="410384"/>
                  </a:lnTo>
                  <a:lnTo>
                    <a:pt x="439448" y="375027"/>
                  </a:lnTo>
                  <a:lnTo>
                    <a:pt x="460734" y="335254"/>
                  </a:lnTo>
                  <a:lnTo>
                    <a:pt x="473817" y="292082"/>
                  </a:lnTo>
                  <a:lnTo>
                    <a:pt x="478273" y="246526"/>
                  </a:lnTo>
                  <a:lnTo>
                    <a:pt x="473817" y="200970"/>
                  </a:lnTo>
                  <a:lnTo>
                    <a:pt x="460734" y="157798"/>
                  </a:lnTo>
                  <a:lnTo>
                    <a:pt x="439448" y="118025"/>
                  </a:lnTo>
                  <a:lnTo>
                    <a:pt x="410384" y="82668"/>
                  </a:lnTo>
                  <a:lnTo>
                    <a:pt x="375027" y="53604"/>
                  </a:lnTo>
                  <a:lnTo>
                    <a:pt x="335254" y="32318"/>
                  </a:lnTo>
                  <a:lnTo>
                    <a:pt x="292082" y="19235"/>
                  </a:lnTo>
                  <a:lnTo>
                    <a:pt x="246526" y="14779"/>
                  </a:lnTo>
                  <a:lnTo>
                    <a:pt x="328184" y="14779"/>
                  </a:lnTo>
                  <a:lnTo>
                    <a:pt x="383230" y="41277"/>
                  </a:lnTo>
                  <a:lnTo>
                    <a:pt x="420829" y="72223"/>
                  </a:lnTo>
                  <a:lnTo>
                    <a:pt x="451775" y="109864"/>
                  </a:lnTo>
                  <a:lnTo>
                    <a:pt x="474418" y="152170"/>
                  </a:lnTo>
                  <a:lnTo>
                    <a:pt x="488321" y="198078"/>
                  </a:lnTo>
                  <a:lnTo>
                    <a:pt x="493053" y="246526"/>
                  </a:lnTo>
                  <a:lnTo>
                    <a:pt x="488321" y="294988"/>
                  </a:lnTo>
                  <a:lnTo>
                    <a:pt x="474418" y="340919"/>
                  </a:lnTo>
                  <a:lnTo>
                    <a:pt x="451775" y="383230"/>
                  </a:lnTo>
                  <a:lnTo>
                    <a:pt x="420829" y="420829"/>
                  </a:lnTo>
                  <a:lnTo>
                    <a:pt x="383230" y="451775"/>
                  </a:lnTo>
                  <a:lnTo>
                    <a:pt x="340919" y="474418"/>
                  </a:lnTo>
                  <a:lnTo>
                    <a:pt x="328184" y="4782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696563" y="700837"/>
              <a:ext cx="102999" cy="1666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558883" y="4806648"/>
            <a:ext cx="3486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10" dirty="0">
                <a:latin typeface="Arial"/>
                <a:cs typeface="Arial"/>
              </a:rPr>
              <a:t>0</a:t>
            </a:r>
            <a:r>
              <a:rPr sz="2000" spc="-5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44877" y="4986604"/>
            <a:ext cx="323850" cy="28575"/>
          </a:xfrm>
          <a:custGeom>
            <a:avLst/>
            <a:gdLst/>
            <a:ahLst/>
            <a:cxnLst/>
            <a:rect l="l" t="t" r="r" b="b"/>
            <a:pathLst>
              <a:path w="323850" h="28575">
                <a:moveTo>
                  <a:pt x="323850" y="0"/>
                </a:moveTo>
                <a:lnTo>
                  <a:pt x="323850" y="28575"/>
                </a:lnTo>
                <a:lnTo>
                  <a:pt x="0" y="28575"/>
                </a:lnTo>
                <a:lnTo>
                  <a:pt x="0" y="0"/>
                </a:lnTo>
                <a:lnTo>
                  <a:pt x="323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99939" y="9774498"/>
            <a:ext cx="389890" cy="44450"/>
          </a:xfrm>
          <a:custGeom>
            <a:avLst/>
            <a:gdLst/>
            <a:ahLst/>
            <a:cxnLst/>
            <a:rect l="l" t="t" r="r" b="b"/>
            <a:pathLst>
              <a:path w="389890" h="44450">
                <a:moveTo>
                  <a:pt x="389715" y="44449"/>
                </a:moveTo>
                <a:lnTo>
                  <a:pt x="0" y="44449"/>
                </a:lnTo>
                <a:lnTo>
                  <a:pt x="0" y="0"/>
                </a:lnTo>
                <a:lnTo>
                  <a:pt x="389715" y="0"/>
                </a:lnTo>
                <a:lnTo>
                  <a:pt x="389715" y="44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99939" y="9663373"/>
            <a:ext cx="389890" cy="44450"/>
          </a:xfrm>
          <a:custGeom>
            <a:avLst/>
            <a:gdLst/>
            <a:ahLst/>
            <a:cxnLst/>
            <a:rect l="l" t="t" r="r" b="b"/>
            <a:pathLst>
              <a:path w="389890" h="44450">
                <a:moveTo>
                  <a:pt x="389715" y="44449"/>
                </a:moveTo>
                <a:lnTo>
                  <a:pt x="0" y="44449"/>
                </a:lnTo>
                <a:lnTo>
                  <a:pt x="0" y="0"/>
                </a:lnTo>
                <a:lnTo>
                  <a:pt x="389715" y="0"/>
                </a:lnTo>
                <a:lnTo>
                  <a:pt x="389715" y="44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99939" y="9552248"/>
            <a:ext cx="389890" cy="44450"/>
          </a:xfrm>
          <a:custGeom>
            <a:avLst/>
            <a:gdLst/>
            <a:ahLst/>
            <a:cxnLst/>
            <a:rect l="l" t="t" r="r" b="b"/>
            <a:pathLst>
              <a:path w="389890" h="44450">
                <a:moveTo>
                  <a:pt x="389715" y="44449"/>
                </a:moveTo>
                <a:lnTo>
                  <a:pt x="0" y="44449"/>
                </a:lnTo>
                <a:lnTo>
                  <a:pt x="0" y="0"/>
                </a:lnTo>
                <a:lnTo>
                  <a:pt x="389715" y="0"/>
                </a:lnTo>
                <a:lnTo>
                  <a:pt x="389715" y="44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78570" y="2849791"/>
            <a:ext cx="9182099" cy="6048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22134" y="1558008"/>
            <a:ext cx="1414399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spc="-40" dirty="0">
                <a:solidFill>
                  <a:srgbClr val="000000"/>
                </a:solidFill>
              </a:rPr>
              <a:t>Energy</a:t>
            </a:r>
            <a:r>
              <a:rPr sz="5300" spc="-155" dirty="0">
                <a:solidFill>
                  <a:srgbClr val="000000"/>
                </a:solidFill>
              </a:rPr>
              <a:t> </a:t>
            </a:r>
            <a:r>
              <a:rPr sz="5300" spc="120" dirty="0">
                <a:solidFill>
                  <a:srgbClr val="000000"/>
                </a:solidFill>
              </a:rPr>
              <a:t>Consumption</a:t>
            </a:r>
            <a:r>
              <a:rPr sz="5300" spc="-150" dirty="0">
                <a:solidFill>
                  <a:srgbClr val="000000"/>
                </a:solidFill>
              </a:rPr>
              <a:t> </a:t>
            </a:r>
            <a:r>
              <a:rPr sz="5300" spc="260" dirty="0">
                <a:solidFill>
                  <a:srgbClr val="000000"/>
                </a:solidFill>
              </a:rPr>
              <a:t>for</a:t>
            </a:r>
            <a:r>
              <a:rPr sz="5300" spc="-155" dirty="0">
                <a:solidFill>
                  <a:srgbClr val="000000"/>
                </a:solidFill>
              </a:rPr>
              <a:t> </a:t>
            </a:r>
            <a:r>
              <a:rPr sz="5300" spc="75" dirty="0">
                <a:solidFill>
                  <a:srgbClr val="000000"/>
                </a:solidFill>
              </a:rPr>
              <a:t>Desktop</a:t>
            </a:r>
            <a:r>
              <a:rPr sz="5300" spc="-150" dirty="0">
                <a:solidFill>
                  <a:srgbClr val="000000"/>
                </a:solidFill>
              </a:rPr>
              <a:t> </a:t>
            </a:r>
            <a:r>
              <a:rPr sz="5300" spc="200" dirty="0">
                <a:solidFill>
                  <a:srgbClr val="000000"/>
                </a:solidFill>
              </a:rPr>
              <a:t>and</a:t>
            </a:r>
            <a:r>
              <a:rPr sz="5300" spc="-155" dirty="0">
                <a:solidFill>
                  <a:srgbClr val="000000"/>
                </a:solidFill>
              </a:rPr>
              <a:t> </a:t>
            </a:r>
            <a:r>
              <a:rPr sz="5300" spc="165" dirty="0">
                <a:solidFill>
                  <a:srgbClr val="000000"/>
                </a:solidFill>
              </a:rPr>
              <a:t>Laptop:</a:t>
            </a:r>
            <a:endParaRPr sz="5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99542" y="535255"/>
            <a:ext cx="493395" cy="493395"/>
            <a:chOff x="17499542" y="535255"/>
            <a:chExt cx="493395" cy="493395"/>
          </a:xfrm>
        </p:grpSpPr>
        <p:sp>
          <p:nvSpPr>
            <p:cNvPr id="3" name="object 3"/>
            <p:cNvSpPr/>
            <p:nvPr/>
          </p:nvSpPr>
          <p:spPr>
            <a:xfrm>
              <a:off x="17499542" y="535255"/>
              <a:ext cx="493395" cy="493395"/>
            </a:xfrm>
            <a:custGeom>
              <a:avLst/>
              <a:gdLst/>
              <a:ahLst/>
              <a:cxnLst/>
              <a:rect l="l" t="t" r="r" b="b"/>
              <a:pathLst>
                <a:path w="493394" h="493394">
                  <a:moveTo>
                    <a:pt x="246526" y="493053"/>
                  </a:moveTo>
                  <a:lnTo>
                    <a:pt x="198064" y="488321"/>
                  </a:lnTo>
                  <a:lnTo>
                    <a:pt x="152133" y="474418"/>
                  </a:lnTo>
                  <a:lnTo>
                    <a:pt x="109822" y="451775"/>
                  </a:lnTo>
                  <a:lnTo>
                    <a:pt x="72223" y="420829"/>
                  </a:lnTo>
                  <a:lnTo>
                    <a:pt x="41277" y="383230"/>
                  </a:lnTo>
                  <a:lnTo>
                    <a:pt x="18634" y="340919"/>
                  </a:lnTo>
                  <a:lnTo>
                    <a:pt x="4731" y="294988"/>
                  </a:lnTo>
                  <a:lnTo>
                    <a:pt x="0" y="246526"/>
                  </a:lnTo>
                  <a:lnTo>
                    <a:pt x="4731" y="198064"/>
                  </a:lnTo>
                  <a:lnTo>
                    <a:pt x="18634" y="152133"/>
                  </a:lnTo>
                  <a:lnTo>
                    <a:pt x="41277" y="109822"/>
                  </a:lnTo>
                  <a:lnTo>
                    <a:pt x="72223" y="72223"/>
                  </a:lnTo>
                  <a:lnTo>
                    <a:pt x="109822" y="41277"/>
                  </a:lnTo>
                  <a:lnTo>
                    <a:pt x="152133" y="18634"/>
                  </a:lnTo>
                  <a:lnTo>
                    <a:pt x="198064" y="4731"/>
                  </a:lnTo>
                  <a:lnTo>
                    <a:pt x="246526" y="0"/>
                  </a:lnTo>
                  <a:lnTo>
                    <a:pt x="294988" y="4731"/>
                  </a:lnTo>
                  <a:lnTo>
                    <a:pt x="328184" y="14779"/>
                  </a:lnTo>
                  <a:lnTo>
                    <a:pt x="246526" y="14779"/>
                  </a:lnTo>
                  <a:lnTo>
                    <a:pt x="200970" y="19235"/>
                  </a:lnTo>
                  <a:lnTo>
                    <a:pt x="157798" y="32318"/>
                  </a:lnTo>
                  <a:lnTo>
                    <a:pt x="118025" y="53604"/>
                  </a:lnTo>
                  <a:lnTo>
                    <a:pt x="82668" y="82668"/>
                  </a:lnTo>
                  <a:lnTo>
                    <a:pt x="53604" y="118025"/>
                  </a:lnTo>
                  <a:lnTo>
                    <a:pt x="32318" y="157798"/>
                  </a:lnTo>
                  <a:lnTo>
                    <a:pt x="19235" y="200970"/>
                  </a:lnTo>
                  <a:lnTo>
                    <a:pt x="14779" y="246526"/>
                  </a:lnTo>
                  <a:lnTo>
                    <a:pt x="19235" y="292082"/>
                  </a:lnTo>
                  <a:lnTo>
                    <a:pt x="32318" y="335254"/>
                  </a:lnTo>
                  <a:lnTo>
                    <a:pt x="53604" y="375027"/>
                  </a:lnTo>
                  <a:lnTo>
                    <a:pt x="82668" y="410384"/>
                  </a:lnTo>
                  <a:lnTo>
                    <a:pt x="118025" y="439448"/>
                  </a:lnTo>
                  <a:lnTo>
                    <a:pt x="157798" y="460734"/>
                  </a:lnTo>
                  <a:lnTo>
                    <a:pt x="200970" y="473817"/>
                  </a:lnTo>
                  <a:lnTo>
                    <a:pt x="246526" y="478273"/>
                  </a:lnTo>
                  <a:lnTo>
                    <a:pt x="328184" y="478273"/>
                  </a:lnTo>
                  <a:lnTo>
                    <a:pt x="294988" y="488321"/>
                  </a:lnTo>
                  <a:lnTo>
                    <a:pt x="246526" y="493053"/>
                  </a:lnTo>
                  <a:close/>
                </a:path>
                <a:path w="493394" h="493394">
                  <a:moveTo>
                    <a:pt x="328184" y="478273"/>
                  </a:moveTo>
                  <a:lnTo>
                    <a:pt x="246526" y="478273"/>
                  </a:lnTo>
                  <a:lnTo>
                    <a:pt x="292082" y="473817"/>
                  </a:lnTo>
                  <a:lnTo>
                    <a:pt x="335254" y="460734"/>
                  </a:lnTo>
                  <a:lnTo>
                    <a:pt x="375027" y="439448"/>
                  </a:lnTo>
                  <a:lnTo>
                    <a:pt x="410384" y="410384"/>
                  </a:lnTo>
                  <a:lnTo>
                    <a:pt x="439448" y="375027"/>
                  </a:lnTo>
                  <a:lnTo>
                    <a:pt x="460734" y="335254"/>
                  </a:lnTo>
                  <a:lnTo>
                    <a:pt x="473817" y="292082"/>
                  </a:lnTo>
                  <a:lnTo>
                    <a:pt x="478273" y="246526"/>
                  </a:lnTo>
                  <a:lnTo>
                    <a:pt x="473817" y="200970"/>
                  </a:lnTo>
                  <a:lnTo>
                    <a:pt x="460734" y="157798"/>
                  </a:lnTo>
                  <a:lnTo>
                    <a:pt x="439448" y="118025"/>
                  </a:lnTo>
                  <a:lnTo>
                    <a:pt x="410384" y="82668"/>
                  </a:lnTo>
                  <a:lnTo>
                    <a:pt x="375027" y="53604"/>
                  </a:lnTo>
                  <a:lnTo>
                    <a:pt x="335254" y="32318"/>
                  </a:lnTo>
                  <a:lnTo>
                    <a:pt x="292082" y="19235"/>
                  </a:lnTo>
                  <a:lnTo>
                    <a:pt x="246526" y="14779"/>
                  </a:lnTo>
                  <a:lnTo>
                    <a:pt x="328184" y="14779"/>
                  </a:lnTo>
                  <a:lnTo>
                    <a:pt x="383230" y="41277"/>
                  </a:lnTo>
                  <a:lnTo>
                    <a:pt x="420829" y="72223"/>
                  </a:lnTo>
                  <a:lnTo>
                    <a:pt x="451775" y="109864"/>
                  </a:lnTo>
                  <a:lnTo>
                    <a:pt x="474418" y="152170"/>
                  </a:lnTo>
                  <a:lnTo>
                    <a:pt x="488321" y="198078"/>
                  </a:lnTo>
                  <a:lnTo>
                    <a:pt x="493053" y="246526"/>
                  </a:lnTo>
                  <a:lnTo>
                    <a:pt x="488321" y="294988"/>
                  </a:lnTo>
                  <a:lnTo>
                    <a:pt x="474418" y="340919"/>
                  </a:lnTo>
                  <a:lnTo>
                    <a:pt x="451775" y="383230"/>
                  </a:lnTo>
                  <a:lnTo>
                    <a:pt x="420829" y="420829"/>
                  </a:lnTo>
                  <a:lnTo>
                    <a:pt x="383230" y="451775"/>
                  </a:lnTo>
                  <a:lnTo>
                    <a:pt x="340919" y="474418"/>
                  </a:lnTo>
                  <a:lnTo>
                    <a:pt x="328184" y="4782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693656" y="701969"/>
              <a:ext cx="104397" cy="1689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556050" y="4806648"/>
            <a:ext cx="351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10" dirty="0">
                <a:latin typeface="Arial"/>
                <a:cs typeface="Arial"/>
              </a:rPr>
              <a:t>0</a:t>
            </a:r>
            <a:r>
              <a:rPr sz="2000" spc="20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44877" y="4986634"/>
            <a:ext cx="323850" cy="28575"/>
          </a:xfrm>
          <a:custGeom>
            <a:avLst/>
            <a:gdLst/>
            <a:ahLst/>
            <a:cxnLst/>
            <a:rect l="l" t="t" r="r" b="b"/>
            <a:pathLst>
              <a:path w="323850" h="28575">
                <a:moveTo>
                  <a:pt x="323850" y="0"/>
                </a:moveTo>
                <a:lnTo>
                  <a:pt x="323850" y="28575"/>
                </a:lnTo>
                <a:lnTo>
                  <a:pt x="0" y="28575"/>
                </a:lnTo>
                <a:lnTo>
                  <a:pt x="0" y="0"/>
                </a:lnTo>
                <a:lnTo>
                  <a:pt x="323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99930" y="9777896"/>
            <a:ext cx="386080" cy="41275"/>
          </a:xfrm>
          <a:custGeom>
            <a:avLst/>
            <a:gdLst/>
            <a:ahLst/>
            <a:cxnLst/>
            <a:rect l="l" t="t" r="r" b="b"/>
            <a:pathLst>
              <a:path w="386080" h="41275">
                <a:moveTo>
                  <a:pt x="385455" y="41052"/>
                </a:moveTo>
                <a:lnTo>
                  <a:pt x="0" y="41052"/>
                </a:lnTo>
                <a:lnTo>
                  <a:pt x="0" y="0"/>
                </a:lnTo>
                <a:lnTo>
                  <a:pt x="385455" y="0"/>
                </a:lnTo>
                <a:lnTo>
                  <a:pt x="385455" y="41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99930" y="9665071"/>
            <a:ext cx="386080" cy="45720"/>
          </a:xfrm>
          <a:custGeom>
            <a:avLst/>
            <a:gdLst/>
            <a:ahLst/>
            <a:cxnLst/>
            <a:rect l="l" t="t" r="r" b="b"/>
            <a:pathLst>
              <a:path w="386080" h="45720">
                <a:moveTo>
                  <a:pt x="385455" y="45129"/>
                </a:moveTo>
                <a:lnTo>
                  <a:pt x="0" y="45129"/>
                </a:lnTo>
                <a:lnTo>
                  <a:pt x="0" y="0"/>
                </a:lnTo>
                <a:lnTo>
                  <a:pt x="385455" y="0"/>
                </a:lnTo>
                <a:lnTo>
                  <a:pt x="385455" y="45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99930" y="9552248"/>
            <a:ext cx="386080" cy="45720"/>
          </a:xfrm>
          <a:custGeom>
            <a:avLst/>
            <a:gdLst/>
            <a:ahLst/>
            <a:cxnLst/>
            <a:rect l="l" t="t" r="r" b="b"/>
            <a:pathLst>
              <a:path w="386080" h="45720">
                <a:moveTo>
                  <a:pt x="385455" y="45127"/>
                </a:moveTo>
                <a:lnTo>
                  <a:pt x="0" y="45127"/>
                </a:lnTo>
                <a:lnTo>
                  <a:pt x="0" y="0"/>
                </a:lnTo>
                <a:lnTo>
                  <a:pt x="385455" y="0"/>
                </a:lnTo>
                <a:lnTo>
                  <a:pt x="385455" y="45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1887" y="3583426"/>
            <a:ext cx="5343509" cy="1562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5125" y="1028705"/>
            <a:ext cx="8582009" cy="6429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53906" y="1004450"/>
            <a:ext cx="3417570" cy="1007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450" spc="465" dirty="0">
                <a:solidFill>
                  <a:srgbClr val="000000"/>
                </a:solidFill>
              </a:rPr>
              <a:t>Display:</a:t>
            </a:r>
            <a:endParaRPr sz="64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655</Words>
  <Application>Microsoft Office PowerPoint</Application>
  <PresentationFormat>Custom</PresentationFormat>
  <Paragraphs>86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Group 2 Members</vt:lpstr>
      <vt:lpstr>ABSTRACT:</vt:lpstr>
      <vt:lpstr>Benefits of Green Computing:</vt:lpstr>
      <vt:lpstr>Power Management</vt:lpstr>
      <vt:lpstr>Desktop computer power supplies  (PSUs) are generally 70-75%  effecient, dissipating the remaining  energy as heat.</vt:lpstr>
      <vt:lpstr>Power Savings Opportunities:</vt:lpstr>
      <vt:lpstr>Energy Consumption for Desktop and Laptop:</vt:lpstr>
      <vt:lpstr>Display:</vt:lpstr>
      <vt:lpstr>Processor Power Consumption:</vt:lpstr>
      <vt:lpstr>Operating System Issues:</vt:lpstr>
      <vt:lpstr>Top 10 steps to Minimize Power Usage:</vt:lpstr>
      <vt:lpstr>Advantages and Disadvantages:</vt:lpstr>
      <vt:lpstr>Conclusion: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Sajid ali Shaikh</dc:creator>
  <cp:lastModifiedBy>Sajid ali Shaikh</cp:lastModifiedBy>
  <cp:revision>1</cp:revision>
  <dcterms:created xsi:type="dcterms:W3CDTF">2021-02-26T13:08:58Z</dcterms:created>
  <dcterms:modified xsi:type="dcterms:W3CDTF">2021-02-26T13:13:11Z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2021-02-26T00:00:00Z</vt:filetime>
  </property>
</Properties>
</file>