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9" r:id="rId5"/>
    <p:sldId id="267" r:id="rId6"/>
    <p:sldId id="270" r:id="rId7"/>
    <p:sldId id="271" r:id="rId8"/>
    <p:sldId id="272" r:id="rId9"/>
    <p:sldId id="273" r:id="rId10"/>
    <p:sldId id="279" r:id="rId11"/>
    <p:sldId id="274" r:id="rId12"/>
    <p:sldId id="278" r:id="rId13"/>
    <p:sldId id="276" r:id="rId14"/>
    <p:sldId id="277" r:id="rId15"/>
    <p:sldId id="25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16:09:48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1 24575,'-5'1'0,"0"1"0,0 0 0,0 0 0,0 0 0,1 0 0,-1 1 0,1 0 0,0 0 0,-1 0 0,-6 7 0,-2 1 0,1 0 0,0 0 0,1 1 0,0 0 0,1 1 0,0 1 0,-11 19 0,12-17 0,-1-1 0,-1 0 0,0-1 0,-1 0 0,-16 15 0,0-6 0,1 2 0,-39 47 0,54-56 0,0 0 0,1 1 0,1 0 0,1 0 0,0 1 0,-9 30 0,14-40 0,1 0 0,-1 0 0,-1 0 0,0 0 0,-7 10 0,6-11 0,1 0 0,0 1 0,0 0 0,1 0 0,-6 15 0,4 5 0,2 1 0,1-1 0,1 1 0,1-1 0,5 46 0,-1 7 0,-4-72 0,1 0 0,1 0 0,0-1 0,0 1 0,0 0 0,1 0 0,1-1 0,-1 1 0,1-1 0,1 0 0,-1 0 0,6 8 0,5 7 0,0 0 0,2-2 0,22 25 0,-28-35 0,1-1 0,1 0 0,0-1 0,0 0 0,1-1 0,0-1 0,17 8 0,50 29 0,-68-35 0,1-1 0,1-1 0,0 0 0,0 0 0,0-1 0,0-1 0,1-1 0,0 0 0,26 4 0,156-11 0,-178 0 0,0-2 0,1 0 0,-2-2 0,1 0 0,-1 0 0,27-17 0,18-6 0,-46 23 0,-1-1 0,1 0 0,-1-1 0,-1-1 0,0-1 0,0 0 0,-1 0 0,0-2 0,-1 0 0,-1 0 0,0-1 0,11-17 0,-10 10 0,-1 0 0,-1-1 0,-1 0 0,13-43 0,-16 41 0,0 1 0,-2-2 0,-1 1 0,2-49 0,-6 31 0,2 26 0,-2-1 0,0 0 0,-1 0 0,0 0 0,-2 0 0,0 1 0,-7-23 0,-9-11 0,7 19 0,-26-51 0,30 70 0,-1 0 0,0 1 0,-17-16 0,-18-23 0,30 34 0,0 1 0,-2 0 0,0 1 0,0 0 0,-1 2 0,-38-22 0,-10-9 0,40 25 0,-1 0 0,-1 2 0,-55-26 0,67 38 33,-1 0-1,0 1 1,-23-2-1,-22-4-1527,44 5-5331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49B2-86BC-421D-F887-6F4DC86E3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F2733-BB3F-1101-F7EF-53956A1FC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2A97-BA58-7556-F414-BF302461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481-D57B-4C6F-B009-8011D08B5BAB}" type="datetimeFigureOut">
              <a:rPr lang="en-ID" smtClean="0"/>
              <a:t>28/07/2023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4905-B720-0C91-EFF9-52C48114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8504-A63C-3C8F-8A35-8EAB7FF7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009-2CAC-4795-B67A-62F3F3BA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57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17C3-00A5-7251-3109-D3B5971D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C100-8114-5355-1518-25B01F80C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1BD3E-9ECE-4D5E-D3C4-016F376C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481-D57B-4C6F-B009-8011D08B5BAB}" type="datetimeFigureOut">
              <a:rPr lang="en-ID" smtClean="0"/>
              <a:t>28/07/2023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6DBE6-2DCE-6862-7623-0CAD65DA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86E8-EC09-5FB8-AA5E-D71C83C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009-2CAC-4795-B67A-62F3F3BA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5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8AC16-0C19-C911-E411-AD5DEB547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44DCC-FB20-3B85-1DFE-D4108A064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96CB-F037-8AE9-63D1-49370EC6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481-D57B-4C6F-B009-8011D08B5BAB}" type="datetimeFigureOut">
              <a:rPr lang="en-ID" smtClean="0"/>
              <a:t>28/07/2023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68F0-3DDE-2CC1-A713-1D5B5635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92119-8B7C-9F8C-6BD1-36B8A42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009-2CAC-4795-B67A-62F3F3BA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331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3DA7-FD50-EF98-81E1-C05D06F5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AE4D-D700-6A84-EB40-8516854F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9E5D-583E-8699-A0D8-B783BC5B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481-D57B-4C6F-B009-8011D08B5BAB}" type="datetimeFigureOut">
              <a:rPr lang="en-ID" smtClean="0"/>
              <a:t>28/07/2023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89D08-CC80-CCD9-862D-55D071B9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5130-3F23-711D-CAA8-E5E575F5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009-2CAC-4795-B67A-62F3F3BA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3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3964-830E-BE24-A0C8-109B5C03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5BE5-37F8-8470-2387-C2479B104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E3159-FFB1-E7A8-4FBC-3A1292F4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481-D57B-4C6F-B009-8011D08B5BAB}" type="datetimeFigureOut">
              <a:rPr lang="en-ID" smtClean="0"/>
              <a:t>28/07/2023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0557-8120-B227-CB54-79D1D048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6919-E09E-6B45-666E-9E1D4EB0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009-2CAC-4795-B67A-62F3F3BA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424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08F2-4FCD-6BB2-C793-8A6A42B7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49BF-4E01-3843-F3A9-D99EE0E8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D5C4E-2CEF-AAD3-BEB1-FCE985B17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FE14-B0D7-54B9-ABF3-3535252F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481-D57B-4C6F-B009-8011D08B5BAB}" type="datetimeFigureOut">
              <a:rPr lang="en-ID" smtClean="0"/>
              <a:t>28/07/2023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C9392-2AC4-1419-CBD1-D34AC605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FA15-5F76-BD01-556D-6DDAC89F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009-2CAC-4795-B67A-62F3F3BA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495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1951-2DF3-A2E2-609D-1D095B62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E78D-8B5A-D3A6-DCC3-C352A301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7095-957B-2C1E-F00F-1566DD63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FA267-B3A6-0E11-1D04-B86D387D6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B0D6C-F167-4788-5C8C-BE49CE418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EFF7C-2533-E324-486E-00E9FD56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481-D57B-4C6F-B009-8011D08B5BAB}" type="datetimeFigureOut">
              <a:rPr lang="en-ID" smtClean="0"/>
              <a:t>28/07/2023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A2E1E-9523-9590-A885-587F1F2A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05B2-3C4E-A706-20AD-47E4B7A5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009-2CAC-4795-B67A-62F3F3BA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78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F804-94D3-691B-F68E-DBAFFCF2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76CB0-90EE-DA65-E8B7-FF559188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481-D57B-4C6F-B009-8011D08B5BAB}" type="datetimeFigureOut">
              <a:rPr lang="en-ID" smtClean="0"/>
              <a:t>28/07/2023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26F26-3894-71F7-C7F1-601F04CB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22F2D-5F02-86F6-4E0A-C635AD5D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009-2CAC-4795-B67A-62F3F3BA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763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639A8-0A25-00B4-B0C2-AAA5E89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481-D57B-4C6F-B009-8011D08B5BAB}" type="datetimeFigureOut">
              <a:rPr lang="en-ID" smtClean="0"/>
              <a:t>28/07/2023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65CB3-C7A1-1B1C-76E4-93C1CEE6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28942-06F0-591C-41A4-77592F51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009-2CAC-4795-B67A-62F3F3BA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050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DE93-E988-D28B-2116-23069CDF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CD48-6B16-098E-5FA0-5A4BFE54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980DB-BB9C-0C15-A764-369405DD4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C529E-9A93-1D82-7A4E-96F5F0DA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481-D57B-4C6F-B009-8011D08B5BAB}" type="datetimeFigureOut">
              <a:rPr lang="en-ID" smtClean="0"/>
              <a:t>28/07/2023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2CE67-6E0D-E965-2337-E2636491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5F506-94BA-1280-AF3F-9E3E890A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009-2CAC-4795-B67A-62F3F3BA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749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BF21-E61B-63AC-8CC9-C0C8CCFE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25D2A-CF3A-FF7B-0557-3C70F9F40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0CC0E-3A64-A2E9-6298-087C89172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34462-194F-3649-7471-1C58A0CC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481-D57B-4C6F-B009-8011D08B5BAB}" type="datetimeFigureOut">
              <a:rPr lang="en-ID" smtClean="0"/>
              <a:t>28/07/2023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008F2-C120-4450-A5AC-F7C4D4B3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4D4F-7A29-4AA8-6145-7621216C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009-2CAC-4795-B67A-62F3F3BA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503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237BC-0FD0-1D4D-201C-F8B17B8F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7F069-17D0-5FA2-B083-49740F39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09BC-ECB9-3E8A-F30A-5B2285CF2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3481-D57B-4C6F-B009-8011D08B5BAB}" type="datetimeFigureOut">
              <a:rPr lang="en-ID" smtClean="0"/>
              <a:t>28/07/2023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471E-487A-DE9B-7FBB-AAACC1D7C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BBB2-40EC-C216-EDF6-19B2BE2A8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7009-2CAC-4795-B67A-62F3F3BA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676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jrd6ZNzcvYHwhfYMTqmTQctCPhVpOEeQ#scrollTo=LmZpwoU9nGk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D048-C672-3A80-4F8B-F793296DF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Intermediate Assignment Python</a:t>
            </a:r>
            <a:br>
              <a:rPr lang="en-ID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9DC1F-1834-69D1-725E-89AB2E7BF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718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NOR YANA – FSDA</a:t>
            </a:r>
          </a:p>
          <a:p>
            <a:r>
              <a:rPr lang="en-US" dirty="0"/>
              <a:t>Link to collab</a:t>
            </a:r>
          </a:p>
          <a:p>
            <a:r>
              <a:rPr lang="en-ID" dirty="0">
                <a:hlinkClick r:id="rId2"/>
              </a:rPr>
              <a:t>https://colab.research.google.com/drive/1jrd6ZNzcvYHwhfYMTqmTQctCPhVpOEeQ#scrollTo=LmZpwoU9nGkE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ACF3-D708-A69E-FDC5-8038BE94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Variables Used for Clustering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18DF-51C5-5DFD-8846-E96B1C3EAB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b="1" dirty="0">
                <a:effectLst/>
                <a:latin typeface="Courier New" panose="02070309020205020404" pitchFamily="49" charset="0"/>
              </a:rPr>
              <a:t>Variables Used :</a:t>
            </a:r>
          </a:p>
          <a:p>
            <a:r>
              <a:rPr lang="en-ID" b="1" dirty="0">
                <a:effectLst/>
                <a:latin typeface="Courier New" panose="02070309020205020404" pitchFamily="49" charset="0"/>
              </a:rPr>
              <a:t>TOTAL_TXN_AMT_L6M = Total transaction sales in 6 months</a:t>
            </a:r>
          </a:p>
          <a:p>
            <a:r>
              <a:rPr lang="en-ID" b="1" dirty="0">
                <a:effectLst/>
                <a:latin typeface="Courier New" panose="02070309020205020404" pitchFamily="49" charset="0"/>
              </a:rPr>
              <a:t>TXN_CNT_L6M = number of transaction in 6 months </a:t>
            </a:r>
          </a:p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8C871-4849-E11A-87A0-8931BABA50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Because we want to see spending pattern of customer after </a:t>
            </a:r>
            <a:r>
              <a:rPr lang="en-US" dirty="0" err="1"/>
              <a:t>Revobank</a:t>
            </a:r>
            <a:r>
              <a:rPr lang="en-US" dirty="0"/>
              <a:t> implying the 6 months promo agenda for </a:t>
            </a:r>
            <a:r>
              <a:rPr lang="en-US" dirty="0" err="1"/>
              <a:t>Revoshop</a:t>
            </a:r>
            <a:r>
              <a:rPr lang="en-US" dirty="0"/>
              <a:t> customer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635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C5E6-AB1E-3914-756F-FF7DD402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A8E23-6451-B296-5803-351E424E9B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56" y="2003178"/>
            <a:ext cx="4794394" cy="31991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A1AEBE-3D4E-4A7D-63F8-5B82AF43B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42" y="1853135"/>
            <a:ext cx="4446973" cy="346579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EFCA36-E63C-4C6E-D938-EB5A8C15ACF6}"/>
              </a:ext>
            </a:extLst>
          </p:cNvPr>
          <p:cNvSpPr/>
          <p:nvPr/>
        </p:nvSpPr>
        <p:spPr>
          <a:xfrm>
            <a:off x="1811045" y="5655075"/>
            <a:ext cx="2290439" cy="4438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21A02-9CF0-029B-726A-F330C893D7B2}"/>
              </a:ext>
            </a:extLst>
          </p:cNvPr>
          <p:cNvSpPr/>
          <p:nvPr/>
        </p:nvSpPr>
        <p:spPr>
          <a:xfrm>
            <a:off x="7849340" y="5655074"/>
            <a:ext cx="2290439" cy="4438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Robust Scaler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422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C5E6-AB1E-3914-756F-FF7DD402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Variables Used for Clustering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A8E23-6451-B296-5803-351E424E9B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5" y="1949911"/>
            <a:ext cx="7444033" cy="398037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982E-F90B-04A3-9D60-4BA55CEC4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3068" y="3036163"/>
            <a:ext cx="3036163" cy="2645546"/>
          </a:xfrm>
        </p:spPr>
        <p:txBody>
          <a:bodyPr/>
          <a:lstStyle/>
          <a:p>
            <a:r>
              <a:rPr lang="en-US" dirty="0"/>
              <a:t>K-means suits numerical value</a:t>
            </a:r>
          </a:p>
          <a:p>
            <a:r>
              <a:rPr lang="en-US" dirty="0"/>
              <a:t>The best N-cluster= 3 cluster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77E189-15EB-946B-4DA1-994C7ECFBCB6}"/>
                  </a:ext>
                </a:extLst>
              </p14:cNvPr>
              <p14:cNvContentPartPr/>
              <p14:nvPr/>
            </p14:nvContentPartPr>
            <p14:xfrm>
              <a:off x="2260713" y="4793673"/>
              <a:ext cx="430200" cy="48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77E189-15EB-946B-4DA1-994C7ECFBC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1713" y="4784673"/>
                <a:ext cx="447840" cy="5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71C4-5FFB-38F3-9E8A-9BB07D4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Analysis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4DDE50-8A0B-D061-3985-B5FCAC69A5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4463"/>
            <a:ext cx="5863958" cy="309641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0C5F6A-711F-A0E3-F61F-93EA5183A6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2" y="1596622"/>
            <a:ext cx="5663213" cy="2984256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461E88-9F18-9A9F-5341-6D27341D2733}"/>
              </a:ext>
            </a:extLst>
          </p:cNvPr>
          <p:cNvSpPr/>
          <p:nvPr/>
        </p:nvSpPr>
        <p:spPr>
          <a:xfrm>
            <a:off x="838200" y="5086906"/>
            <a:ext cx="7160581" cy="1325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robust scaler because I have not removed outliers </a:t>
            </a:r>
          </a:p>
          <a:p>
            <a:r>
              <a:rPr lang="en-US" dirty="0"/>
              <a:t>For </a:t>
            </a:r>
            <a:r>
              <a:rPr lang="en-US" dirty="0" err="1"/>
              <a:t>n_clusters</a:t>
            </a:r>
            <a:r>
              <a:rPr lang="en-US" dirty="0"/>
              <a:t> = 3 The average </a:t>
            </a:r>
            <a:r>
              <a:rPr lang="en-US" dirty="0" err="1"/>
              <a:t>silhouette_score</a:t>
            </a:r>
            <a:r>
              <a:rPr lang="en-US" dirty="0"/>
              <a:t> is : 0.4401563368599225</a:t>
            </a:r>
          </a:p>
          <a:p>
            <a:r>
              <a:rPr lang="en-US" dirty="0"/>
              <a:t>For </a:t>
            </a:r>
            <a:r>
              <a:rPr lang="en-US" dirty="0" err="1"/>
              <a:t>n_clusters</a:t>
            </a:r>
            <a:r>
              <a:rPr lang="en-US" dirty="0"/>
              <a:t> = 4 The average </a:t>
            </a:r>
            <a:r>
              <a:rPr lang="en-US" dirty="0" err="1"/>
              <a:t>silhouette_score</a:t>
            </a:r>
            <a:r>
              <a:rPr lang="en-US" dirty="0"/>
              <a:t> is : 0.4161335696025593 </a:t>
            </a:r>
          </a:p>
          <a:p>
            <a:r>
              <a:rPr lang="en-US" dirty="0"/>
              <a:t>The silhouette score for 3 cluster is slightly higher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8935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93E5-ECB2-438D-AB2C-C96F7B81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Interpreting Clustering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C2DA79-6044-6AA9-7AC8-D4050CFC2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703" y="1917070"/>
            <a:ext cx="9589672" cy="18731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4FE245-E78F-4896-8543-998EDCB1E9D1}"/>
              </a:ext>
            </a:extLst>
          </p:cNvPr>
          <p:cNvSpPr/>
          <p:nvPr/>
        </p:nvSpPr>
        <p:spPr>
          <a:xfrm>
            <a:off x="3568822" y="4438834"/>
            <a:ext cx="2024109" cy="7901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Promotion cost is 58.9% of their total revenue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460DC-C181-C8DF-2530-114CF1460146}"/>
              </a:ext>
            </a:extLst>
          </p:cNvPr>
          <p:cNvSpPr/>
          <p:nvPr/>
        </p:nvSpPr>
        <p:spPr>
          <a:xfrm>
            <a:off x="6020539" y="4438834"/>
            <a:ext cx="2024109" cy="7901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Promotion cost is 27.8% of their total revenue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9EDB-7191-3739-BF17-1B483522C5C9}"/>
              </a:ext>
            </a:extLst>
          </p:cNvPr>
          <p:cNvSpPr/>
          <p:nvPr/>
        </p:nvSpPr>
        <p:spPr>
          <a:xfrm>
            <a:off x="8552154" y="4438833"/>
            <a:ext cx="2024109" cy="7901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Promotion cost is 61.7% of their total revenue</a:t>
            </a:r>
            <a:endParaRPr lang="en-ID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97E1080-DEA1-6A45-C99F-C86F7EC17EC9}"/>
              </a:ext>
            </a:extLst>
          </p:cNvPr>
          <p:cNvSpPr/>
          <p:nvPr/>
        </p:nvSpPr>
        <p:spPr>
          <a:xfrm>
            <a:off x="4367814" y="3975454"/>
            <a:ext cx="390617" cy="39061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3D9C83E-134E-FF9C-6C06-CEED7CA04D92}"/>
              </a:ext>
            </a:extLst>
          </p:cNvPr>
          <p:cNvSpPr/>
          <p:nvPr/>
        </p:nvSpPr>
        <p:spPr>
          <a:xfrm>
            <a:off x="6820271" y="3957435"/>
            <a:ext cx="390617" cy="39061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F9FB8B2-4F6B-5557-78F7-41BFD89090FE}"/>
              </a:ext>
            </a:extLst>
          </p:cNvPr>
          <p:cNvSpPr/>
          <p:nvPr/>
        </p:nvSpPr>
        <p:spPr>
          <a:xfrm>
            <a:off x="9297880" y="3975454"/>
            <a:ext cx="390617" cy="39061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628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EA88-5963-6E65-B6C9-65DD4989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en-US" dirty="0"/>
              <a:t>Interpreting Clustering</a:t>
            </a:r>
            <a:endParaRPr lang="en-ID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74C5078E-B748-BD31-1EF0-155B2BC532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5421" y="1207563"/>
            <a:ext cx="9470369" cy="194401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2EB476-91D7-F7C6-C9C3-10FBDC4CF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3076" y="3429000"/>
            <a:ext cx="9756559" cy="3429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Higher average sales = Cluster 1 = 1572</a:t>
            </a:r>
          </a:p>
          <a:p>
            <a:pPr marL="0" indent="0">
              <a:buNone/>
            </a:pPr>
            <a:r>
              <a:rPr lang="en-US" dirty="0"/>
              <a:t>Higher average number of transaction = Cluster 1 = 7</a:t>
            </a:r>
          </a:p>
          <a:p>
            <a:pPr marL="0" indent="0">
              <a:buNone/>
            </a:pPr>
            <a:r>
              <a:rPr lang="en-US" dirty="0"/>
              <a:t>Higher total revenue = Cluster 2 = 395.553</a:t>
            </a:r>
          </a:p>
          <a:p>
            <a:pPr marL="0" indent="0">
              <a:buNone/>
            </a:pPr>
            <a:r>
              <a:rPr lang="en-US" dirty="0"/>
              <a:t>Higher Portion of Promo Sensitive Client Cluster 0 = 42.002</a:t>
            </a:r>
          </a:p>
          <a:p>
            <a:pPr marL="0" indent="0">
              <a:buNone/>
            </a:pPr>
            <a:r>
              <a:rPr lang="en-US" dirty="0"/>
              <a:t>Promotion cost = cluster 1&gt; cluster 0&gt; cluster 2</a:t>
            </a:r>
          </a:p>
          <a:p>
            <a:pPr marL="0" indent="0">
              <a:buNone/>
            </a:pPr>
            <a:r>
              <a:rPr lang="en-US" dirty="0"/>
              <a:t>Conclusion :</a:t>
            </a:r>
          </a:p>
          <a:p>
            <a:pPr marL="514350" indent="-514350">
              <a:buAutoNum type="arabicPeriod"/>
            </a:pPr>
            <a:r>
              <a:rPr lang="en-US" dirty="0"/>
              <a:t>Promo sensitive clients didn’t give </a:t>
            </a:r>
            <a:r>
              <a:rPr lang="en-US" dirty="0" err="1"/>
              <a:t>Revobank</a:t>
            </a:r>
            <a:r>
              <a:rPr lang="en-US" dirty="0"/>
              <a:t> their highest revenue/ Promo sensitive customer doesn’t equal to revenue</a:t>
            </a:r>
          </a:p>
          <a:p>
            <a:pPr marL="514350" indent="-514350">
              <a:buAutoNum type="arabicPeriod"/>
            </a:pPr>
            <a:r>
              <a:rPr lang="en-ID" dirty="0"/>
              <a:t>The highest amount of sales and transaction has the least promo sensitive clients</a:t>
            </a:r>
          </a:p>
          <a:p>
            <a:pPr marL="514350" indent="-514350">
              <a:buAutoNum type="arabicPeriod"/>
            </a:pPr>
            <a:r>
              <a:rPr lang="en-ID" dirty="0"/>
              <a:t>Income and age didn’t have much influence to the sales</a:t>
            </a:r>
          </a:p>
          <a:p>
            <a:pPr marL="514350" indent="-514350">
              <a:buAutoNum type="arabicPeriod"/>
            </a:pPr>
            <a:r>
              <a:rPr lang="en-ID" dirty="0"/>
              <a:t>Cluster 1 with the lowest number of Promo sensitive customer succeed to bring </a:t>
            </a:r>
            <a:r>
              <a:rPr lang="en-ID" dirty="0" err="1"/>
              <a:t>Revobank</a:t>
            </a:r>
            <a:r>
              <a:rPr lang="en-ID" dirty="0"/>
              <a:t> their highest amount of sales, highest promo amount, highest transaction number and the lowest promotion cost</a:t>
            </a:r>
          </a:p>
          <a:p>
            <a:pPr marL="514350" indent="-51435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870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A618-8F81-8AC8-4252-2331F3FC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BA916F-D8DF-343C-CD77-B63E29E88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8822"/>
          </a:xfrm>
        </p:spPr>
        <p:txBody>
          <a:bodyPr/>
          <a:lstStyle/>
          <a:p>
            <a:r>
              <a:rPr lang="en-US" dirty="0"/>
              <a:t>6 months promotion program's performance in </a:t>
            </a:r>
            <a:r>
              <a:rPr lang="en-US" dirty="0" err="1"/>
              <a:t>Revobank</a:t>
            </a:r>
            <a:r>
              <a:rPr lang="en-US" dirty="0"/>
              <a:t> is not effective </a:t>
            </a:r>
          </a:p>
          <a:p>
            <a:r>
              <a:rPr lang="en-US" dirty="0"/>
              <a:t>Promotion cost can be cut down or change to a new method/approach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4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CF98-F06D-C62C-B7EE-E74E9BC3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Objective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028A-1811-93A7-4BB1-83BC4D9B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objective is to analyze promotion program's performance, identify different user segment and discover business opportunities for </a:t>
            </a:r>
            <a:r>
              <a:rPr lang="en-US" dirty="0" err="1"/>
              <a:t>RevoBank</a:t>
            </a:r>
            <a:r>
              <a:rPr lang="en-US" dirty="0"/>
              <a:t> in the future so they can maximize the use of promotion cost.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01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A3CE-3C03-6C5B-9085-5ADC7DCC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E54E-5380-E07A-B5DB-B8134E5D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type of the data from int64 to str for: MOB, HOMEOWNER_STATUS, FLAG_FEMALE, PROMO_CHANNEL</a:t>
            </a:r>
          </a:p>
          <a:p>
            <a:r>
              <a:rPr lang="en-US" dirty="0"/>
              <a:t>Change birth date from str type of data to datetime64</a:t>
            </a:r>
          </a:p>
          <a:p>
            <a:r>
              <a:rPr lang="en-US" dirty="0"/>
              <a:t>Remove one outlier which is 5311-Department Store</a:t>
            </a:r>
          </a:p>
          <a:p>
            <a:r>
              <a:rPr lang="en-US" dirty="0"/>
              <a:t>Remove </a:t>
            </a:r>
            <a:r>
              <a:rPr lang="en-US" dirty="0" err="1"/>
              <a:t>toktoklive</a:t>
            </a:r>
            <a:r>
              <a:rPr lang="en-US" dirty="0"/>
              <a:t> and El Corte Ingles</a:t>
            </a:r>
          </a:p>
          <a:p>
            <a:r>
              <a:rPr lang="en-US" dirty="0"/>
              <a:t>Removing -1 in AVG_TXN_AMT_LTM</a:t>
            </a:r>
          </a:p>
          <a:p>
            <a:r>
              <a:rPr lang="en-US" dirty="0"/>
              <a:t>Checking duplicates data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473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A3CE-3C03-6C5B-9085-5ADC7DCC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E54E-5380-E07A-B5DB-B8134E5D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There is No Null Data</a:t>
            </a:r>
          </a:p>
          <a:p>
            <a:r>
              <a:rPr lang="en-ID" dirty="0"/>
              <a:t>There is No Duplicate Data</a:t>
            </a:r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en-ID" dirty="0"/>
              <a:t>FINAL DATASET :</a:t>
            </a:r>
          </a:p>
          <a:p>
            <a:r>
              <a:rPr lang="en-ID" dirty="0"/>
              <a:t>From 112634 Data to 111133</a:t>
            </a:r>
          </a:p>
        </p:txBody>
      </p:sp>
    </p:spTree>
    <p:extLst>
      <p:ext uri="{BB962C8B-B14F-4D97-AF65-F5344CB8AC3E}">
        <p14:creationId xmlns:p14="http://schemas.microsoft.com/office/powerpoint/2010/main" val="160429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F3F7-FA6D-6255-A402-9334D2DC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D408-09B0-83BF-61C0-9888ED5F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738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Descriptive Statistics</a:t>
            </a:r>
          </a:p>
          <a:p>
            <a:pPr marL="514350" indent="-514350">
              <a:buAutoNum type="arabicPeriod"/>
            </a:pPr>
            <a:r>
              <a:rPr lang="en-US" dirty="0"/>
              <a:t>How many </a:t>
            </a:r>
            <a:r>
              <a:rPr lang="en-US" dirty="0" err="1"/>
              <a:t>Revoshop</a:t>
            </a:r>
            <a:r>
              <a:rPr lang="en-US" dirty="0"/>
              <a:t> customers? </a:t>
            </a:r>
          </a:p>
          <a:p>
            <a:pPr marL="0" indent="0">
              <a:buNone/>
            </a:pPr>
            <a:r>
              <a:rPr lang="en-US" dirty="0"/>
              <a:t>Count the ACCOUNT_ID = 111133 customer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2. What are the customer demographic? Grouping customer’s age, MOB and gender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Customer’s age </a:t>
            </a:r>
          </a:p>
          <a:p>
            <a:pPr marL="0" indent="0">
              <a:buNone/>
            </a:pPr>
            <a:r>
              <a:rPr lang="en-US" dirty="0"/>
              <a:t>Gen X = 58.076 customer, </a:t>
            </a:r>
            <a:r>
              <a:rPr lang="en-US" dirty="0" err="1"/>
              <a:t>Millenials</a:t>
            </a:r>
            <a:r>
              <a:rPr lang="en-US" dirty="0"/>
              <a:t> = 52.671 customer, Boomers = 282 customer, Gen Z= 104 customer</a:t>
            </a:r>
          </a:p>
          <a:p>
            <a:pPr marL="514350" indent="-514350">
              <a:buAutoNum type="alphaLcParenR" startAt="2"/>
            </a:pPr>
            <a:r>
              <a:rPr lang="en-US" dirty="0"/>
              <a:t>MOB</a:t>
            </a:r>
          </a:p>
          <a:p>
            <a:pPr marL="0" indent="0">
              <a:buNone/>
            </a:pPr>
            <a:r>
              <a:rPr lang="en-US" dirty="0"/>
              <a:t>The Average MOB is on 0 – 200</a:t>
            </a:r>
          </a:p>
          <a:p>
            <a:pPr marL="514350" indent="-514350">
              <a:buAutoNum type="alphaLcParenR" startAt="3"/>
            </a:pPr>
            <a:r>
              <a:rPr lang="en-US" dirty="0"/>
              <a:t>Gender</a:t>
            </a:r>
          </a:p>
          <a:p>
            <a:pPr marL="0" indent="0">
              <a:buNone/>
            </a:pPr>
            <a:r>
              <a:rPr lang="en-US" dirty="0"/>
              <a:t>Female= 64996 (59%) while male= 46137 (41%)</a:t>
            </a:r>
          </a:p>
          <a:p>
            <a:pPr marL="514350" indent="-514350">
              <a:buAutoNum type="alphaLcParenR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8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F3F7-FA6D-6255-A402-9334D2DC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D408-09B0-83BF-61C0-9888ED5F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456122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Descriptive Statistics</a:t>
            </a:r>
          </a:p>
          <a:p>
            <a:r>
              <a:rPr lang="en-US" dirty="0"/>
              <a:t>3. How many sales were made in the response to promo in the last 6 months?</a:t>
            </a:r>
          </a:p>
          <a:p>
            <a:pPr marL="0" indent="0">
              <a:buNone/>
            </a:pPr>
            <a:r>
              <a:rPr lang="en-US" dirty="0"/>
              <a:t>Average promo sales amount in 6 months * Number of promo transactions in 6 months= 35.205.412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what percentage of total sales is attributed to the promo?</a:t>
            </a:r>
          </a:p>
          <a:p>
            <a:pPr marL="0" indent="0">
              <a:buNone/>
            </a:pPr>
            <a:r>
              <a:rPr lang="en-US" dirty="0"/>
              <a:t>Total Promo sales in 6 months * Number of transaction in 6 months = 60.6%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means,</a:t>
            </a:r>
          </a:p>
          <a:p>
            <a:pPr marL="0" indent="0">
              <a:buNone/>
            </a:pPr>
            <a:r>
              <a:rPr lang="en-US" dirty="0"/>
              <a:t>39.4% of sales were not contributed to promo</a:t>
            </a:r>
          </a:p>
          <a:p>
            <a:pPr marL="0" indent="0">
              <a:buNone/>
            </a:pPr>
            <a:r>
              <a:rPr lang="en-US" dirty="0"/>
              <a:t>22.872.435 are sales NOT contributed with promo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6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F3F7-FA6D-6255-A402-9334D2DC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D408-09B0-83BF-61C0-9888ED5F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4561227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  <a:p>
            <a:r>
              <a:rPr lang="en-US" dirty="0"/>
              <a:t>5. what is Average number of transaction in their life time and over past 6 months?</a:t>
            </a:r>
          </a:p>
          <a:p>
            <a:r>
              <a:rPr lang="en-US" dirty="0"/>
              <a:t>Total transaction in 6 months * total customer = 4.47</a:t>
            </a:r>
          </a:p>
          <a:p>
            <a:r>
              <a:rPr lang="en-US" dirty="0"/>
              <a:t>Total transaction lifetime * total customer = 20.09</a:t>
            </a:r>
          </a:p>
          <a:p>
            <a:endParaRPr lang="en-US" dirty="0"/>
          </a:p>
          <a:p>
            <a:r>
              <a:rPr lang="en-US" dirty="0"/>
              <a:t>6. what is the total cost of promotion over past 6 months?</a:t>
            </a:r>
          </a:p>
          <a:p>
            <a:r>
              <a:rPr lang="en-US" dirty="0"/>
              <a:t>Number of transaction in 6 months * 1.5 = 461.355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8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F3F7-FA6D-6255-A402-9334D2DC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D408-09B0-83BF-61C0-9888ED5F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4561227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  <a:p>
            <a:r>
              <a:rPr lang="en-US" dirty="0"/>
              <a:t>7. What is the revenue generated in the last 6 months?</a:t>
            </a:r>
          </a:p>
          <a:p>
            <a:r>
              <a:rPr lang="en-US" dirty="0"/>
              <a:t>Total promo </a:t>
            </a:r>
            <a:r>
              <a:rPr lang="en-US" dirty="0" err="1"/>
              <a:t>transation</a:t>
            </a:r>
            <a:r>
              <a:rPr lang="en-US" dirty="0"/>
              <a:t> amount * 2.4 = 844.929.91</a:t>
            </a:r>
          </a:p>
          <a:p>
            <a:endParaRPr lang="en-US" dirty="0"/>
          </a:p>
          <a:p>
            <a:r>
              <a:rPr lang="en-US" dirty="0"/>
              <a:t>8. How many customer considered promo sensitive?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75932 = 68.3%</a:t>
            </a:r>
          </a:p>
        </p:txBody>
      </p:sp>
    </p:spTree>
    <p:extLst>
      <p:ext uri="{BB962C8B-B14F-4D97-AF65-F5344CB8AC3E}">
        <p14:creationId xmlns:p14="http://schemas.microsoft.com/office/powerpoint/2010/main" val="59115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BBC1-8605-A981-2F61-C0A3B525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5742"/>
            <a:ext cx="9144000" cy="2387600"/>
          </a:xfrm>
        </p:spPr>
        <p:txBody>
          <a:bodyPr/>
          <a:lstStyle/>
          <a:p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END OF MILESTONE 1</a:t>
            </a:r>
            <a:b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INTERMEDIATE</a:t>
            </a:r>
            <a:endParaRPr lang="en-ID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884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726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Arabic</vt:lpstr>
      <vt:lpstr>Arial</vt:lpstr>
      <vt:lpstr>Calibri</vt:lpstr>
      <vt:lpstr>Calibri Light</vt:lpstr>
      <vt:lpstr>Courier New</vt:lpstr>
      <vt:lpstr>Office Theme</vt:lpstr>
      <vt:lpstr>Intermediate Assignment Python </vt:lpstr>
      <vt:lpstr>Analytical Objective</vt:lpstr>
      <vt:lpstr>Data Cleaning</vt:lpstr>
      <vt:lpstr>Data Cleaning</vt:lpstr>
      <vt:lpstr>Exploratory Data Analysis</vt:lpstr>
      <vt:lpstr>Exploratory Data Analysis</vt:lpstr>
      <vt:lpstr>Exploratory Data Analysis</vt:lpstr>
      <vt:lpstr>Exploratory Data Analysis</vt:lpstr>
      <vt:lpstr>END OF MILESTONE 1 INTERMEDIATE</vt:lpstr>
      <vt:lpstr>Method and Variables Used for Clustering</vt:lpstr>
      <vt:lpstr>Data Distribution</vt:lpstr>
      <vt:lpstr>Method and Variables Used for Clustering</vt:lpstr>
      <vt:lpstr>Silhouette Analysis</vt:lpstr>
      <vt:lpstr>Interpreting Clustering</vt:lpstr>
      <vt:lpstr>Interpreting Clustering</vt:lpstr>
      <vt:lpstr>Insight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Nursudiono</dc:creator>
  <cp:lastModifiedBy>Nursudiono</cp:lastModifiedBy>
  <cp:revision>3</cp:revision>
  <dcterms:created xsi:type="dcterms:W3CDTF">2023-07-28T14:55:38Z</dcterms:created>
  <dcterms:modified xsi:type="dcterms:W3CDTF">2023-07-28T16:56:20Z</dcterms:modified>
</cp:coreProperties>
</file>