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58" r:id="rId4"/>
    <p:sldId id="440" r:id="rId5"/>
    <p:sldId id="436" r:id="rId6"/>
    <p:sldId id="430" r:id="rId7"/>
    <p:sldId id="437" r:id="rId8"/>
    <p:sldId id="433" r:id="rId9"/>
    <p:sldId id="434" r:id="rId10"/>
    <p:sldId id="438" r:id="rId11"/>
    <p:sldId id="444" r:id="rId12"/>
    <p:sldId id="435" r:id="rId13"/>
    <p:sldId id="445" r:id="rId14"/>
    <p:sldId id="446" r:id="rId15"/>
    <p:sldId id="447" r:id="rId16"/>
    <p:sldId id="428" r:id="rId17"/>
    <p:sldId id="448" r:id="rId18"/>
    <p:sldId id="442" r:id="rId19"/>
    <p:sldId id="441" r:id="rId20"/>
    <p:sldId id="443" r:id="rId21"/>
    <p:sldId id="439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F2C"/>
    <a:srgbClr val="B6E99D"/>
    <a:srgbClr val="C3E7FB"/>
    <a:srgbClr val="D8E8D5"/>
    <a:srgbClr val="EEC96C"/>
    <a:srgbClr val="F1D0CD"/>
    <a:srgbClr val="DDE7FA"/>
    <a:srgbClr val="DCE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81449C-EDDA-4671-BD01-3F84BDE99214}">
  <a:tblStyle styleId="{2D81449C-EDDA-4671-BD01-3F84BDE9921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D"/>
          </a:solidFill>
        </a:fill>
      </a:tcStyle>
    </a:wholeTbl>
    <a:band1H>
      <a:tcTxStyle/>
      <a:tcStyle>
        <a:tcBdr/>
        <a:fill>
          <a:solidFill>
            <a:srgbClr val="CACA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D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BFB5C6-F1A5-4B18-ABA6-EB72D468A5C2}" styleName="Table_1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rgbClr val="E2BAB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E2BAB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E2BAB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E2BAB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lastCol>
    <a:firstCol>
      <a:tcTxStyle b="on" i="off"/>
      <a:tcStyle>
        <a:tcBdr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firstCol>
    <a:lastRow>
      <a:tcTxStyle b="on" i="off"/>
      <a:tcStyle>
        <a:tcBdr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wCell>
    <a:firstRow>
      <a:tcTxStyle b="on" i="off"/>
      <a:tcStyle>
        <a:tcBdr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neCell>
    <a:nwCell>
      <a:tcTxStyle/>
      <a:tcStyle>
        <a:tcBdr/>
      </a:tcStyle>
    </a:nwCel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/>
    <p:restoredTop sz="90585"/>
  </p:normalViewPr>
  <p:slideViewPr>
    <p:cSldViewPr snapToGrid="0">
      <p:cViewPr>
        <p:scale>
          <a:sx n="100" d="100"/>
          <a:sy n="100" d="100"/>
        </p:scale>
        <p:origin x="220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8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F0A8520-ABBF-514F-BB50-AC25E95773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C72601-F442-4140-96B2-64B3637439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FD9FA-4CEE-1F4B-AC1E-B8D8838DADCF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4FDF27-2B21-B645-968B-AAB10E138B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F892B-EFE4-094F-BC8C-E49EFE087B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9BDCD-44E2-7949-9A64-039ECE7CB0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080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50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94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34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62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444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126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431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59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1560"/>
              </a:spcBef>
            </a:pPr>
            <a:r>
              <a:rPr lang="fr-FR" dirty="0"/>
              <a:t>Mettre en place un système de stockage distribué, résilient et performant sur AWS pour explorer/exploiter les données de GDELT.</a:t>
            </a:r>
          </a:p>
          <a:p>
            <a:pPr marL="342900" indent="-342900">
              <a:spcBef>
                <a:spcPts val="1560"/>
              </a:spcBef>
            </a:pPr>
            <a:r>
              <a:rPr lang="fr-FR" dirty="0"/>
              <a:t>Proposer 4 Fonctionnalités de base (requête 1 à 4).</a:t>
            </a:r>
          </a:p>
          <a:p>
            <a:pPr marL="342900" indent="-342900">
              <a:spcBef>
                <a:spcPts val="1560"/>
              </a:spcBef>
            </a:pPr>
            <a:r>
              <a:rPr lang="fr-FR" dirty="0"/>
              <a:t>Et une fonctionnalité supplémentaire (requête 5)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45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84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054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17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761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1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524AD9ED-1E70-6040-9ABA-8C70D99669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443038" y="1557338"/>
            <a:ext cx="72104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maire">
  <p:cSld name="Sommair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1476000" y="1557337"/>
            <a:ext cx="7210800" cy="437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Contexte et problématiques</a:t>
            </a:r>
            <a:endParaRPr sz="1800" dirty="0"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EMR et tolérance aux pannes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Processus de chargement des données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Requêtes et fonctionnalités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18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Démo</a:t>
            </a:r>
            <a:endParaRPr sz="1800" dirty="0"/>
          </a:p>
        </p:txBody>
      </p:sp>
      <p:pic>
        <p:nvPicPr>
          <p:cNvPr id="7" name="Image 6" descr="Une image contenant clipart, objet&#10;&#10;&#10;&#10;Description générée automatiquement">
            <a:extLst>
              <a:ext uri="{FF2B5EF4-FFF2-40B4-BE49-F238E27FC236}">
                <a16:creationId xmlns:a16="http://schemas.microsoft.com/office/drawing/2014/main" id="{230809B7-2B93-3A4E-89CA-D9DAA6F7E1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6000" y="3773426"/>
            <a:ext cx="6201967" cy="21547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─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─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─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─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─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457200" y="1268760"/>
            <a:ext cx="3008313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6D5047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3032034" y="-32555"/>
            <a:ext cx="4032448" cy="721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─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 rot="5400000">
            <a:off x="4941366" y="2380729"/>
            <a:ext cx="5433467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 rot="5400000">
            <a:off x="750367" y="399530"/>
            <a:ext cx="543346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─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383338"/>
            <a:ext cx="1403350" cy="360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067175" y="6383338"/>
            <a:ext cx="4105275" cy="3603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43038" y="1557338"/>
            <a:ext cx="72104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692150"/>
            <a:ext cx="468313" cy="3603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68313" y="692150"/>
            <a:ext cx="466725" cy="3603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35038" y="692150"/>
            <a:ext cx="468312" cy="360363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476375" y="6381750"/>
            <a:ext cx="2519363" cy="3603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 Mines-Télécom</a:t>
            </a:r>
            <a:endParaRPr/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43888" y="6042025"/>
            <a:ext cx="720725" cy="720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266700" y="4648994"/>
            <a:ext cx="4445000" cy="117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200"/>
              </a:spcAft>
            </a:pPr>
            <a:r>
              <a:rPr lang="fr-FR" sz="2000" b="1" dirty="0">
                <a:solidFill>
                  <a:schemeClr val="tx1"/>
                </a:solidFill>
              </a:rPr>
              <a:t>É</a:t>
            </a:r>
            <a:r>
              <a:rPr lang="fr-FR" sz="2000" b="1" i="0" u="none" strike="noStrike" cap="none" dirty="0">
                <a:solidFill>
                  <a:schemeClr val="tx1"/>
                </a:solidFill>
                <a:sym typeface="Arial"/>
              </a:rPr>
              <a:t>quipage : </a:t>
            </a:r>
          </a:p>
          <a:p>
            <a:pPr marR="0" lvl="0" algn="l" rtl="0">
              <a:spcBef>
                <a:spcPts val="0"/>
              </a:spcBef>
              <a:spcAft>
                <a:spcPts val="200"/>
              </a:spcAft>
            </a:pPr>
            <a:endParaRPr lang="fr-FR" sz="2000" b="1" dirty="0">
              <a:solidFill>
                <a:schemeClr val="tx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200"/>
              </a:spcAft>
            </a:pPr>
            <a:endParaRPr lang="fr-FR" sz="2000" b="1" i="0" u="none" strike="noStrike" cap="none" dirty="0">
              <a:solidFill>
                <a:schemeClr val="tx1"/>
              </a:solidFill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200"/>
              </a:spcAft>
            </a:pPr>
            <a:endParaRPr lang="fr-FR" sz="2000" b="1" dirty="0">
              <a:solidFill>
                <a:schemeClr val="tx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200"/>
              </a:spcAft>
            </a:pPr>
            <a:endParaRPr lang="fr-FR" sz="2000" b="1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fr-FR" sz="1800" i="0" u="none" strike="noStrike" cap="none" dirty="0">
                <a:solidFill>
                  <a:schemeClr val="tx1"/>
                </a:solidFill>
                <a:sym typeface="Arial"/>
              </a:rPr>
              <a:t>Karine Pétrus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fr-FR" sz="1800" dirty="0">
                <a:solidFill>
                  <a:schemeClr val="tx1"/>
                </a:solidFill>
              </a:rPr>
              <a:t>Stéphane Reynal</a:t>
            </a:r>
            <a:endParaRPr sz="1800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fr-FR" sz="18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Ioan </a:t>
            </a:r>
            <a:r>
              <a:rPr lang="fr-FR" sz="180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Catana</a:t>
            </a:r>
            <a:endParaRPr sz="180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fr-FR" sz="1800" i="0" u="none" strike="noStrike" cap="none" dirty="0">
                <a:solidFill>
                  <a:schemeClr val="tx1"/>
                </a:solidFill>
                <a:sym typeface="Arial"/>
              </a:rPr>
              <a:t>Guillaume Ferrier</a:t>
            </a:r>
            <a:endParaRPr sz="1800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fr-FR" sz="1800" i="0" u="none" strike="noStrike" cap="none" dirty="0">
                <a:solidFill>
                  <a:schemeClr val="tx1"/>
                </a:solidFill>
                <a:sym typeface="Arial"/>
              </a:rPr>
              <a:t>Stéphane Mulard</a:t>
            </a:r>
          </a:p>
        </p:txBody>
      </p:sp>
      <p:sp>
        <p:nvSpPr>
          <p:cNvPr id="198" name="Google Shape;198;p27"/>
          <p:cNvSpPr txBox="1"/>
          <p:nvPr/>
        </p:nvSpPr>
        <p:spPr>
          <a:xfrm>
            <a:off x="5605558" y="4648994"/>
            <a:ext cx="3434239" cy="1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Projet </a:t>
            </a:r>
            <a:r>
              <a:rPr lang="fr-FR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NoSQL</a:t>
            </a:r>
            <a:endParaRPr lang="fr-FR"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Soutenance</a:t>
            </a:r>
          </a:p>
          <a:p>
            <a:pPr marL="0" marR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2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24 janvier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BD9295-BC4D-2641-A296-52E911CC96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966"/>
          <a:stretch>
            <a:fillRect/>
          </a:stretch>
        </p:blipFill>
        <p:spPr>
          <a:xfrm>
            <a:off x="0" y="0"/>
            <a:ext cx="91440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393DE6B4-4E94-D94E-8E38-8CBEC4B6F228}"/>
              </a:ext>
            </a:extLst>
          </p:cNvPr>
          <p:cNvSpPr txBox="1">
            <a:spLocks/>
          </p:cNvSpPr>
          <p:nvPr/>
        </p:nvSpPr>
        <p:spPr>
          <a:xfrm>
            <a:off x="0" y="3065726"/>
            <a:ext cx="9144000" cy="942624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800" b="1" dirty="0">
                <a:solidFill>
                  <a:schemeClr val="bg1"/>
                </a:solidFill>
              </a:rPr>
              <a:t>Une</a:t>
            </a:r>
          </a:p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du système </a:t>
            </a:r>
            <a:r>
              <a:rPr lang="fr-FR" sz="4000" b="1" i="1" dirty="0">
                <a:solidFill>
                  <a:srgbClr val="E56F2C"/>
                </a:solidFill>
              </a:rPr>
              <a:t>GDELT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</a:rPr>
              <a:t>2018</a:t>
            </a:r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22" name="Image 21" descr="Une image contenant clipart, objet&#10;&#10;&#10;&#10;Description générée automatiquement">
            <a:extLst>
              <a:ext uri="{FF2B5EF4-FFF2-40B4-BE49-F238E27FC236}">
                <a16:creationId xmlns:a16="http://schemas.microsoft.com/office/drawing/2014/main" id="{D4A09787-8DF7-2B43-BC3F-FBE8F0424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9" y="191293"/>
            <a:ext cx="7400133" cy="2571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2560446"/>
            <a:ext cx="9144000" cy="360363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0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373344-04C6-184A-A57C-5F0DD8AA32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7" name="Carré corné 6">
            <a:extLst>
              <a:ext uri="{FF2B5EF4-FFF2-40B4-BE49-F238E27FC236}">
                <a16:creationId xmlns:a16="http://schemas.microsoft.com/office/drawing/2014/main" id="{32712F33-DABC-304F-A870-1EBA0CD0861F}"/>
              </a:ext>
            </a:extLst>
          </p:cNvPr>
          <p:cNvSpPr/>
          <p:nvPr/>
        </p:nvSpPr>
        <p:spPr>
          <a:xfrm>
            <a:off x="431879" y="3625867"/>
            <a:ext cx="749141" cy="844533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72000" rIns="36000" bIns="0" rtlCol="0" anchor="ctr"/>
          <a:lstStyle/>
          <a:p>
            <a:pPr algn="ctr"/>
            <a:r>
              <a:rPr lang="fr-FR" sz="1000" dirty="0"/>
              <a:t>CSV</a:t>
            </a:r>
          </a:p>
          <a:p>
            <a:pPr algn="ctr"/>
            <a:r>
              <a:rPr lang="fr-FR" sz="1000" dirty="0"/>
              <a:t>Exports</a:t>
            </a:r>
          </a:p>
          <a:p>
            <a:pPr algn="ctr"/>
            <a:r>
              <a:rPr lang="fr-FR" sz="1000" dirty="0"/>
              <a:t>Mentions</a:t>
            </a:r>
          </a:p>
          <a:p>
            <a:pPr algn="ctr"/>
            <a:r>
              <a:rPr lang="fr-FR" sz="1000" dirty="0"/>
              <a:t>Translation</a:t>
            </a:r>
          </a:p>
          <a:p>
            <a:pPr algn="ctr"/>
            <a:r>
              <a:rPr lang="fr-FR" sz="1000" dirty="0"/>
              <a:t>CAMEO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E8E9610-D2B1-0D4F-807D-C75A289EC0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4547645" y="1442713"/>
            <a:ext cx="772111" cy="46700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Forme libre 30">
            <a:extLst>
              <a:ext uri="{FF2B5EF4-FFF2-40B4-BE49-F238E27FC236}">
                <a16:creationId xmlns:a16="http://schemas.microsoft.com/office/drawing/2014/main" id="{CBC72CAD-7C89-5445-A14C-BEC8982FAF7D}"/>
              </a:ext>
            </a:extLst>
          </p:cNvPr>
          <p:cNvSpPr/>
          <p:nvPr/>
        </p:nvSpPr>
        <p:spPr>
          <a:xfrm>
            <a:off x="322291" y="2737518"/>
            <a:ext cx="1035320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Fichiers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420745A9-0AA3-BC48-951F-16243CCB352E}"/>
              </a:ext>
            </a:extLst>
          </p:cNvPr>
          <p:cNvSpPr/>
          <p:nvPr/>
        </p:nvSpPr>
        <p:spPr>
          <a:xfrm>
            <a:off x="1519697" y="2737518"/>
            <a:ext cx="1035320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Fichiers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32C09356-47E4-CE4F-AB6C-8082840A0B2A}"/>
              </a:ext>
            </a:extLst>
          </p:cNvPr>
          <p:cNvSpPr/>
          <p:nvPr/>
        </p:nvSpPr>
        <p:spPr>
          <a:xfrm>
            <a:off x="2739828" y="2737518"/>
            <a:ext cx="1173477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RDD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DataFrames</a:t>
            </a:r>
            <a:endParaRPr lang="fr-FR" sz="12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7048F707-5D73-7243-A560-0FF8FD0F54E7}"/>
              </a:ext>
            </a:extLst>
          </p:cNvPr>
          <p:cNvSpPr/>
          <p:nvPr/>
        </p:nvSpPr>
        <p:spPr>
          <a:xfrm>
            <a:off x="4164506" y="2737518"/>
            <a:ext cx="923318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Tables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temporaires</a:t>
            </a: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BAF92661-FB9D-2244-9843-183E9E560472}"/>
              </a:ext>
            </a:extLst>
          </p:cNvPr>
          <p:cNvSpPr/>
          <p:nvPr/>
        </p:nvSpPr>
        <p:spPr>
          <a:xfrm>
            <a:off x="5311720" y="2737518"/>
            <a:ext cx="1774210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Requêtes </a:t>
            </a:r>
            <a:r>
              <a:rPr lang="fr-FR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SQL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Agrégation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0E2DD163-8AE6-224B-B0DC-188A2389BA5B}"/>
              </a:ext>
            </a:extLst>
          </p:cNvPr>
          <p:cNvSpPr/>
          <p:nvPr/>
        </p:nvSpPr>
        <p:spPr>
          <a:xfrm>
            <a:off x="7634628" y="2737517"/>
            <a:ext cx="1050426" cy="780383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Collections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requêtables</a:t>
            </a:r>
            <a:endParaRPr lang="fr-FR" sz="12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F7B00270-714F-F748-8CD7-3F86D00D61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71" r="40973" b="24998"/>
          <a:stretch/>
        </p:blipFill>
        <p:spPr>
          <a:xfrm>
            <a:off x="402680" y="2261119"/>
            <a:ext cx="874541" cy="23347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665C8C5-063D-A14A-93B3-F517F371F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099" y="2197430"/>
            <a:ext cx="352515" cy="425092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489BD185-6174-1A4E-9730-0F8DF995E1B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4457403" y="2065256"/>
            <a:ext cx="952316" cy="49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E6F91131-559C-4F43-B25C-5F981BECD8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 r="22965" b="5246"/>
          <a:stretch/>
        </p:blipFill>
        <p:spPr>
          <a:xfrm>
            <a:off x="7676597" y="2246411"/>
            <a:ext cx="839380" cy="31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Carré corné 45">
            <a:extLst>
              <a:ext uri="{FF2B5EF4-FFF2-40B4-BE49-F238E27FC236}">
                <a16:creationId xmlns:a16="http://schemas.microsoft.com/office/drawing/2014/main" id="{3DA12FC6-C0EB-9F4D-AAAA-6AFF9E32C9F2}"/>
              </a:ext>
            </a:extLst>
          </p:cNvPr>
          <p:cNvSpPr/>
          <p:nvPr/>
        </p:nvSpPr>
        <p:spPr>
          <a:xfrm>
            <a:off x="1668954" y="3625867"/>
            <a:ext cx="749141" cy="844533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72000" rIns="36000" bIns="0" rtlCol="0" anchor="ctr"/>
          <a:lstStyle/>
          <a:p>
            <a:pPr algn="ctr"/>
            <a:r>
              <a:rPr lang="fr-FR" sz="1000" dirty="0"/>
              <a:t>CSV</a:t>
            </a:r>
          </a:p>
          <a:p>
            <a:pPr algn="ctr"/>
            <a:r>
              <a:rPr lang="fr-FR" sz="1000" dirty="0"/>
              <a:t>Exports</a:t>
            </a:r>
          </a:p>
          <a:p>
            <a:pPr algn="ctr"/>
            <a:r>
              <a:rPr lang="fr-FR" sz="1000" dirty="0"/>
              <a:t>Mentions</a:t>
            </a:r>
          </a:p>
          <a:p>
            <a:pPr algn="ctr"/>
            <a:r>
              <a:rPr lang="fr-FR" sz="1000" dirty="0"/>
              <a:t>Translation</a:t>
            </a:r>
          </a:p>
          <a:p>
            <a:pPr algn="ctr"/>
            <a:r>
              <a:rPr lang="fr-FR" sz="1000" dirty="0"/>
              <a:t>CAMEO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D9E57CD-8FE4-1F4A-B405-99A11B7D815D}"/>
              </a:ext>
            </a:extLst>
          </p:cNvPr>
          <p:cNvCxnSpPr/>
          <p:nvPr/>
        </p:nvCxnSpPr>
        <p:spPr>
          <a:xfrm>
            <a:off x="1427057" y="2252294"/>
            <a:ext cx="0" cy="2187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8667CB-DCD2-D043-B633-80DC45E219AA}"/>
              </a:ext>
            </a:extLst>
          </p:cNvPr>
          <p:cNvCxnSpPr/>
          <p:nvPr/>
        </p:nvCxnSpPr>
        <p:spPr>
          <a:xfrm>
            <a:off x="2658957" y="2261748"/>
            <a:ext cx="0" cy="2187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205BC95-75B3-AB4D-BCC2-C86BE7CBF169}"/>
              </a:ext>
            </a:extLst>
          </p:cNvPr>
          <p:cNvCxnSpPr/>
          <p:nvPr/>
        </p:nvCxnSpPr>
        <p:spPr>
          <a:xfrm>
            <a:off x="7332557" y="2215798"/>
            <a:ext cx="0" cy="2187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6791E063-ACD1-7E4F-AB21-1EA00CA06FCB}"/>
              </a:ext>
            </a:extLst>
          </p:cNvPr>
          <p:cNvSpPr/>
          <p:nvPr/>
        </p:nvSpPr>
        <p:spPr>
          <a:xfrm>
            <a:off x="2775176" y="3644011"/>
            <a:ext cx="1084791" cy="1473930"/>
          </a:xfrm>
          <a:prstGeom prst="roundRect">
            <a:avLst>
              <a:gd name="adj" fmla="val 10906"/>
            </a:avLst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RDD Events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RDD Mentions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RDD Codes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1"/>
              </a:solidFill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1"/>
              </a:solidFill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DF Events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DF Mentions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DF Codes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50CBF31-1394-5B45-9CDF-EC680518D66F}"/>
              </a:ext>
            </a:extLst>
          </p:cNvPr>
          <p:cNvSpPr/>
          <p:nvPr/>
        </p:nvSpPr>
        <p:spPr>
          <a:xfrm>
            <a:off x="4146301" y="3644011"/>
            <a:ext cx="928658" cy="572071"/>
          </a:xfrm>
          <a:prstGeom prst="roundRect">
            <a:avLst>
              <a:gd name="adj" fmla="val 10906"/>
            </a:avLst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</a:rPr>
              <a:t>Tbl</a:t>
            </a:r>
            <a:r>
              <a:rPr lang="fr-FR" sz="1100" dirty="0">
                <a:solidFill>
                  <a:schemeClr val="tx1"/>
                </a:solidFill>
              </a:rPr>
              <a:t> Events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</a:rPr>
              <a:t>Tbl</a:t>
            </a:r>
            <a:r>
              <a:rPr lang="fr-FR" sz="1100" dirty="0">
                <a:solidFill>
                  <a:schemeClr val="tx1"/>
                </a:solidFill>
              </a:rPr>
              <a:t> Mentions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</a:rPr>
              <a:t>Tbl</a:t>
            </a:r>
            <a:r>
              <a:rPr lang="fr-FR" sz="1100" dirty="0">
                <a:solidFill>
                  <a:schemeClr val="tx1"/>
                </a:solidFill>
              </a:rPr>
              <a:t> Codes</a:t>
            </a: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306DFFA0-101D-3544-BE82-9BB66870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</p:spPr>
        <p:txBody>
          <a:bodyPr/>
          <a:lstStyle/>
          <a:p>
            <a:r>
              <a:rPr lang="fr-FR" dirty="0"/>
              <a:t>Processus de chargement des données 1/2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B2D1912-DB28-2D4B-B6CB-9F38A4FAEA95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flipH="1">
            <a:off x="4933561" y="1909716"/>
            <a:ext cx="140" cy="1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>
            <a:extLst>
              <a:ext uri="{FF2B5EF4-FFF2-40B4-BE49-F238E27FC236}">
                <a16:creationId xmlns:a16="http://schemas.microsoft.com/office/drawing/2014/main" id="{AD0EBDC2-C07E-7740-9F88-02E1C11DBAC7}"/>
              </a:ext>
            </a:extLst>
          </p:cNvPr>
          <p:cNvCxnSpPr>
            <a:cxnSpLocks/>
            <a:stCxn id="23" idx="1"/>
            <a:endCxn id="40" idx="0"/>
          </p:cNvCxnSpPr>
          <p:nvPr/>
        </p:nvCxnSpPr>
        <p:spPr>
          <a:xfrm rot="10800000" flipV="1">
            <a:off x="839951" y="1676215"/>
            <a:ext cx="3707694" cy="584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ngle 66">
            <a:extLst>
              <a:ext uri="{FF2B5EF4-FFF2-40B4-BE49-F238E27FC236}">
                <a16:creationId xmlns:a16="http://schemas.microsoft.com/office/drawing/2014/main" id="{E439FC19-64C1-1048-8E83-8DAA7D423A00}"/>
              </a:ext>
            </a:extLst>
          </p:cNvPr>
          <p:cNvCxnSpPr>
            <a:cxnSpLocks/>
            <a:stCxn id="23" idx="1"/>
            <a:endCxn id="41" idx="0"/>
          </p:cNvCxnSpPr>
          <p:nvPr/>
        </p:nvCxnSpPr>
        <p:spPr>
          <a:xfrm rot="10800000" flipV="1">
            <a:off x="2037357" y="1676214"/>
            <a:ext cx="2510288" cy="521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>
            <a:extLst>
              <a:ext uri="{FF2B5EF4-FFF2-40B4-BE49-F238E27FC236}">
                <a16:creationId xmlns:a16="http://schemas.microsoft.com/office/drawing/2014/main" id="{A939ED38-0BE5-DB4A-AFB5-598362E65320}"/>
              </a:ext>
            </a:extLst>
          </p:cNvPr>
          <p:cNvCxnSpPr>
            <a:cxnSpLocks/>
            <a:stCxn id="23" idx="3"/>
            <a:endCxn id="43" idx="0"/>
          </p:cNvCxnSpPr>
          <p:nvPr/>
        </p:nvCxnSpPr>
        <p:spPr>
          <a:xfrm>
            <a:off x="5319756" y="1676215"/>
            <a:ext cx="2776531" cy="570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1F66788-6B79-CF46-8821-00C148E6B215}"/>
              </a:ext>
            </a:extLst>
          </p:cNvPr>
          <p:cNvCxnSpPr/>
          <p:nvPr/>
        </p:nvCxnSpPr>
        <p:spPr>
          <a:xfrm>
            <a:off x="3327400" y="4216082"/>
            <a:ext cx="0" cy="288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75">
            <a:extLst>
              <a:ext uri="{FF2B5EF4-FFF2-40B4-BE49-F238E27FC236}">
                <a16:creationId xmlns:a16="http://schemas.microsoft.com/office/drawing/2014/main" id="{6CB456E4-097C-E145-B3E9-3EB2E72EFC0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789694" y="4216082"/>
            <a:ext cx="820936" cy="5720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BB8D49A5-B429-1D48-948F-F4DC328AEB1D}"/>
              </a:ext>
            </a:extLst>
          </p:cNvPr>
          <p:cNvSpPr/>
          <p:nvPr/>
        </p:nvSpPr>
        <p:spPr>
          <a:xfrm>
            <a:off x="5425830" y="3656140"/>
            <a:ext cx="1579454" cy="814260"/>
          </a:xfrm>
          <a:prstGeom prst="roundRect">
            <a:avLst>
              <a:gd name="adj" fmla="val 10906"/>
            </a:avLst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Sélection des champs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Jointures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Agrégations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Renommage, typage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2CB146B6-E51C-904E-AEDD-BDAE390B0C29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>
            <a:off x="1357611" y="3127710"/>
            <a:ext cx="162086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4F406EB0-B4FF-C247-B3B3-674FA8D223D4}"/>
              </a:ext>
            </a:extLst>
          </p:cNvPr>
          <p:cNvCxnSpPr>
            <a:cxnSpLocks/>
            <a:stCxn id="32" idx="1"/>
            <a:endCxn id="34" idx="3"/>
          </p:cNvCxnSpPr>
          <p:nvPr/>
        </p:nvCxnSpPr>
        <p:spPr>
          <a:xfrm>
            <a:off x="2555017" y="3127710"/>
            <a:ext cx="18481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786CAFA3-C528-1A4D-BFCF-4287F336DA78}"/>
              </a:ext>
            </a:extLst>
          </p:cNvPr>
          <p:cNvCxnSpPr>
            <a:cxnSpLocks/>
            <a:stCxn id="34" idx="1"/>
            <a:endCxn id="36" idx="3"/>
          </p:cNvCxnSpPr>
          <p:nvPr/>
        </p:nvCxnSpPr>
        <p:spPr>
          <a:xfrm>
            <a:off x="3913305" y="3127710"/>
            <a:ext cx="25120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F943113-FD25-2740-A3D9-666A009032A5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>
            <a:off x="5087824" y="3127710"/>
            <a:ext cx="223896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13D9506-8CDA-0A4A-881F-29E2FC1144E3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flipV="1">
            <a:off x="7085930" y="3127709"/>
            <a:ext cx="548698" cy="1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Éclair 93">
            <a:extLst>
              <a:ext uri="{FF2B5EF4-FFF2-40B4-BE49-F238E27FC236}">
                <a16:creationId xmlns:a16="http://schemas.microsoft.com/office/drawing/2014/main" id="{78486D16-1530-7646-9378-6EC6652BA8AB}"/>
              </a:ext>
            </a:extLst>
          </p:cNvPr>
          <p:cNvSpPr/>
          <p:nvPr/>
        </p:nvSpPr>
        <p:spPr>
          <a:xfrm>
            <a:off x="7100440" y="2368900"/>
            <a:ext cx="520700" cy="1409700"/>
          </a:xfrm>
          <a:prstGeom prst="lightningBol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88CA37B-1261-B641-A0F2-B08B76AEE90B}"/>
              </a:ext>
            </a:extLst>
          </p:cNvPr>
          <p:cNvSpPr/>
          <p:nvPr/>
        </p:nvSpPr>
        <p:spPr>
          <a:xfrm>
            <a:off x="740120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43AF669-52F4-4D4A-8452-5E44A1B3AB7F}"/>
              </a:ext>
            </a:extLst>
          </p:cNvPr>
          <p:cNvSpPr/>
          <p:nvPr/>
        </p:nvSpPr>
        <p:spPr>
          <a:xfrm>
            <a:off x="1935023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118254D-5F58-6F42-916D-C53B46E1A9D0}"/>
              </a:ext>
            </a:extLst>
          </p:cNvPr>
          <p:cNvSpPr/>
          <p:nvPr/>
        </p:nvSpPr>
        <p:spPr>
          <a:xfrm>
            <a:off x="3218566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D2EB2F41-3CB4-5F40-85BF-89DF74635DAE}"/>
              </a:ext>
            </a:extLst>
          </p:cNvPr>
          <p:cNvSpPr/>
          <p:nvPr/>
        </p:nvSpPr>
        <p:spPr>
          <a:xfrm>
            <a:off x="4522943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B787841-3C29-6746-89C1-947219F15CC8}"/>
              </a:ext>
            </a:extLst>
          </p:cNvPr>
          <p:cNvSpPr/>
          <p:nvPr/>
        </p:nvSpPr>
        <p:spPr>
          <a:xfrm>
            <a:off x="6107557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0930E7BB-8168-3342-A01B-2E05E1F53FEB}"/>
              </a:ext>
            </a:extLst>
          </p:cNvPr>
          <p:cNvSpPr/>
          <p:nvPr/>
        </p:nvSpPr>
        <p:spPr>
          <a:xfrm>
            <a:off x="8073402" y="2672431"/>
            <a:ext cx="180000" cy="180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Flèche vers le bas 108">
            <a:extLst>
              <a:ext uri="{FF2B5EF4-FFF2-40B4-BE49-F238E27FC236}">
                <a16:creationId xmlns:a16="http://schemas.microsoft.com/office/drawing/2014/main" id="{4C35E30F-2A11-B243-97CF-E5543FCBA726}"/>
              </a:ext>
            </a:extLst>
          </p:cNvPr>
          <p:cNvSpPr/>
          <p:nvPr/>
        </p:nvSpPr>
        <p:spPr>
          <a:xfrm>
            <a:off x="5981700" y="4533900"/>
            <a:ext cx="305857" cy="4572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A2B77C20-BB2B-A145-89E7-1BD6EB6AAED5}"/>
              </a:ext>
            </a:extLst>
          </p:cNvPr>
          <p:cNvSpPr/>
          <p:nvPr/>
        </p:nvSpPr>
        <p:spPr>
          <a:xfrm>
            <a:off x="5392365" y="5174974"/>
            <a:ext cx="3123603" cy="905379"/>
          </a:xfrm>
          <a:prstGeom prst="roundRect">
            <a:avLst>
              <a:gd name="adj" fmla="val 1090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44000" tIns="0" rIns="0" bIns="0" rtlCol="0" anchor="t"/>
          <a:lstStyle/>
          <a:p>
            <a:pPr marL="177800" indent="-177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Quels champs ?</a:t>
            </a:r>
          </a:p>
          <a:p>
            <a:pPr marL="177800" indent="-177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Quelles jointures ?</a:t>
            </a:r>
          </a:p>
          <a:p>
            <a:pPr marL="177800" indent="-177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Quelles performances ?</a:t>
            </a:r>
          </a:p>
        </p:txBody>
      </p:sp>
      <p:sp>
        <p:nvSpPr>
          <p:cNvPr id="111" name="Flèche vers le bas 110">
            <a:extLst>
              <a:ext uri="{FF2B5EF4-FFF2-40B4-BE49-F238E27FC236}">
                <a16:creationId xmlns:a16="http://schemas.microsoft.com/office/drawing/2014/main" id="{24964600-79CD-E94A-A98D-A5B870172626}"/>
              </a:ext>
            </a:extLst>
          </p:cNvPr>
          <p:cNvSpPr/>
          <p:nvPr/>
        </p:nvSpPr>
        <p:spPr>
          <a:xfrm>
            <a:off x="7884045" y="4533900"/>
            <a:ext cx="305857" cy="4572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6" grpId="0" animBg="1"/>
      <p:bldP spid="37" grpId="0" animBg="1"/>
      <p:bldP spid="39" grpId="0" animBg="1"/>
      <p:bldP spid="46" grpId="0" animBg="1"/>
      <p:bldP spid="51" grpId="0"/>
      <p:bldP spid="52" grpId="0"/>
      <p:bldP spid="77" grpId="0"/>
      <p:bldP spid="94" grpId="0" animBg="1"/>
      <p:bldP spid="101" grpId="0" animBg="1"/>
      <p:bldP spid="103" grpId="0" animBg="1"/>
      <p:bldP spid="104" grpId="0" animBg="1"/>
      <p:bldP spid="105" grpId="0" animBg="1"/>
      <p:bldP spid="106" grpId="0" animBg="1"/>
      <p:bldP spid="109" grpId="0" animBg="1"/>
      <p:bldP spid="110" grpId="0" animBg="1"/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B620E-DDB3-F74B-AF25-AA228FB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requête 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373344-04C6-184A-A57C-5F0DD8AA3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A016E81-5486-B242-81BC-D8F2F854A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62146"/>
              </p:ext>
            </p:extLst>
          </p:nvPr>
        </p:nvGraphicFramePr>
        <p:xfrm>
          <a:off x="2135187" y="5385044"/>
          <a:ext cx="6249985" cy="61666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49997">
                  <a:extLst>
                    <a:ext uri="{9D8B030D-6E8A-4147-A177-3AD203B41FA5}">
                      <a16:colId xmlns:a16="http://schemas.microsoft.com/office/drawing/2014/main" val="1164197315"/>
                    </a:ext>
                  </a:extLst>
                </a:gridCol>
                <a:gridCol w="1249997">
                  <a:extLst>
                    <a:ext uri="{9D8B030D-6E8A-4147-A177-3AD203B41FA5}">
                      <a16:colId xmlns:a16="http://schemas.microsoft.com/office/drawing/2014/main" val="3336104881"/>
                    </a:ext>
                  </a:extLst>
                </a:gridCol>
                <a:gridCol w="1249997">
                  <a:extLst>
                    <a:ext uri="{9D8B030D-6E8A-4147-A177-3AD203B41FA5}">
                      <a16:colId xmlns:a16="http://schemas.microsoft.com/office/drawing/2014/main" val="59927315"/>
                    </a:ext>
                  </a:extLst>
                </a:gridCol>
                <a:gridCol w="1249997">
                  <a:extLst>
                    <a:ext uri="{9D8B030D-6E8A-4147-A177-3AD203B41FA5}">
                      <a16:colId xmlns:a16="http://schemas.microsoft.com/office/drawing/2014/main" val="538147761"/>
                    </a:ext>
                  </a:extLst>
                </a:gridCol>
                <a:gridCol w="1249997">
                  <a:extLst>
                    <a:ext uri="{9D8B030D-6E8A-4147-A177-3AD203B41FA5}">
                      <a16:colId xmlns:a16="http://schemas.microsoft.com/office/drawing/2014/main" val="1867047850"/>
                    </a:ext>
                  </a:extLst>
                </a:gridCol>
              </a:tblGrid>
              <a:tr h="31186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CodePays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Langue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NbEvents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NbMentions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23477"/>
                  </a:ext>
                </a:extLst>
              </a:tr>
              <a:tr h="2563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1107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CD0085E-1064-3E42-B02F-5D745E622BBA}"/>
              </a:ext>
            </a:extLst>
          </p:cNvPr>
          <p:cNvSpPr/>
          <p:nvPr/>
        </p:nvSpPr>
        <p:spPr>
          <a:xfrm>
            <a:off x="2111374" y="3224119"/>
            <a:ext cx="6273799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200" dirty="0"/>
              <a:t>SELECT</a:t>
            </a:r>
          </a:p>
          <a:p>
            <a:r>
              <a:rPr lang="fr-FR" sz="1200" dirty="0"/>
              <a:t>   </a:t>
            </a:r>
            <a:r>
              <a:rPr lang="fr-FR" sz="1200" dirty="0" err="1"/>
              <a:t>ev.sqldate</a:t>
            </a:r>
            <a:r>
              <a:rPr lang="fr-FR" sz="1200" dirty="0"/>
              <a:t> as Jour,</a:t>
            </a:r>
          </a:p>
          <a:p>
            <a:r>
              <a:rPr lang="fr-FR" sz="1200" dirty="0"/>
              <a:t>   </a:t>
            </a:r>
            <a:r>
              <a:rPr lang="fr-FR" sz="1200" dirty="0" err="1"/>
              <a:t>ev.ActionGeo_CountryCode</a:t>
            </a:r>
            <a:r>
              <a:rPr lang="fr-FR" sz="1200" dirty="0"/>
              <a:t> as </a:t>
            </a:r>
            <a:r>
              <a:rPr lang="fr-FR" sz="1200" dirty="0" err="1"/>
              <a:t>CodePays</a:t>
            </a:r>
            <a:r>
              <a:rPr lang="fr-FR" sz="1200" dirty="0"/>
              <a:t>,</a:t>
            </a:r>
          </a:p>
          <a:p>
            <a:r>
              <a:rPr lang="fr-FR" sz="1200" dirty="0"/>
              <a:t>   </a:t>
            </a:r>
            <a:r>
              <a:rPr lang="fr-FR" sz="1200" dirty="0" err="1"/>
              <a:t>em.MentionDocTranslationInfo</a:t>
            </a:r>
            <a:r>
              <a:rPr lang="fr-FR" sz="1200" dirty="0"/>
              <a:t> as Langue,</a:t>
            </a:r>
          </a:p>
          <a:p>
            <a:r>
              <a:rPr lang="fr-FR" sz="1200" dirty="0"/>
              <a:t>   count(distinct </a:t>
            </a:r>
            <a:r>
              <a:rPr lang="fr-FR" sz="1200" dirty="0" err="1"/>
              <a:t>em.GLOBALEVENTID</a:t>
            </a:r>
            <a:r>
              <a:rPr lang="fr-FR" sz="1200" dirty="0"/>
              <a:t>) as </a:t>
            </a:r>
            <a:r>
              <a:rPr lang="fr-FR" sz="1200" dirty="0" err="1"/>
              <a:t>NbEvents</a:t>
            </a:r>
            <a:r>
              <a:rPr lang="fr-FR" sz="1200" dirty="0"/>
              <a:t>,</a:t>
            </a:r>
          </a:p>
          <a:p>
            <a:r>
              <a:rPr lang="fr-FR" sz="1200" dirty="0"/>
              <a:t>   count(1) as </a:t>
            </a:r>
            <a:r>
              <a:rPr lang="fr-FR" sz="1200" dirty="0" err="1"/>
              <a:t>NbMentions</a:t>
            </a:r>
            <a:endParaRPr lang="fr-FR" sz="1200" dirty="0"/>
          </a:p>
          <a:p>
            <a:r>
              <a:rPr lang="fr-FR" sz="1200" dirty="0"/>
              <a:t>FROM mentions </a:t>
            </a:r>
            <a:r>
              <a:rPr lang="fr-FR" sz="1200" dirty="0" err="1"/>
              <a:t>em</a:t>
            </a:r>
            <a:endParaRPr lang="fr-FR" sz="1200" dirty="0"/>
          </a:p>
          <a:p>
            <a:r>
              <a:rPr lang="fr-FR" sz="1200" dirty="0"/>
              <a:t>JOIN  </a:t>
            </a:r>
            <a:r>
              <a:rPr lang="fr-FR" sz="1200" dirty="0" err="1"/>
              <a:t>events</a:t>
            </a:r>
            <a:r>
              <a:rPr lang="fr-FR" sz="1200" dirty="0"/>
              <a:t> </a:t>
            </a:r>
            <a:r>
              <a:rPr lang="fr-FR" sz="1200" dirty="0" err="1"/>
              <a:t>ev</a:t>
            </a:r>
            <a:r>
              <a:rPr lang="fr-FR" sz="1200" dirty="0"/>
              <a:t> ON </a:t>
            </a:r>
            <a:r>
              <a:rPr lang="fr-FR" sz="1200" dirty="0" err="1"/>
              <a:t>ev.GLOBALEVENTID</a:t>
            </a:r>
            <a:r>
              <a:rPr lang="fr-FR" sz="1200" dirty="0"/>
              <a:t>=</a:t>
            </a:r>
            <a:r>
              <a:rPr lang="fr-FR" sz="1200" dirty="0" err="1"/>
              <a:t>em.GLOBALEVENTID</a:t>
            </a:r>
            <a:endParaRPr lang="fr-FR" sz="1200" dirty="0"/>
          </a:p>
          <a:p>
            <a:r>
              <a:rPr lang="fr-FR" sz="1200" dirty="0"/>
              <a:t>GROUP BY	</a:t>
            </a:r>
            <a:r>
              <a:rPr lang="fr-FR" sz="1200" dirty="0" err="1"/>
              <a:t>ev.ActionGeo_CountryCode</a:t>
            </a:r>
            <a:r>
              <a:rPr lang="fr-FR" sz="1200" dirty="0"/>
              <a:t>, </a:t>
            </a:r>
            <a:r>
              <a:rPr lang="fr-FR" sz="1200" dirty="0" err="1"/>
              <a:t>ev.sqldate</a:t>
            </a:r>
            <a:r>
              <a:rPr lang="fr-FR" sz="1200" dirty="0"/>
              <a:t>, </a:t>
            </a:r>
            <a:r>
              <a:rPr lang="fr-FR" sz="1200" dirty="0" err="1"/>
              <a:t>em.MentionDocTranslationInfo</a:t>
            </a:r>
            <a:endParaRPr lang="fr-FR" sz="1200" dirty="0"/>
          </a:p>
          <a:p>
            <a:r>
              <a:rPr lang="fr-FR" sz="1200" dirty="0"/>
              <a:t>ORDER BY	Jour, </a:t>
            </a:r>
            <a:r>
              <a:rPr lang="fr-FR" sz="1200" dirty="0" err="1"/>
              <a:t>CodePays</a:t>
            </a:r>
            <a:r>
              <a:rPr lang="fr-FR" sz="1200" dirty="0"/>
              <a:t>, Langue</a:t>
            </a:r>
          </a:p>
        </p:txBody>
      </p:sp>
      <p:sp>
        <p:nvSpPr>
          <p:cNvPr id="12" name="Carré corné 11">
            <a:extLst>
              <a:ext uri="{FF2B5EF4-FFF2-40B4-BE49-F238E27FC236}">
                <a16:creationId xmlns:a16="http://schemas.microsoft.com/office/drawing/2014/main" id="{00281C92-7F1E-A14A-8A3C-2671609DB990}"/>
              </a:ext>
            </a:extLst>
          </p:cNvPr>
          <p:cNvSpPr/>
          <p:nvPr/>
        </p:nvSpPr>
        <p:spPr>
          <a:xfrm>
            <a:off x="117556" y="1212774"/>
            <a:ext cx="749141" cy="844533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72000" rIns="36000" bIns="0" rtlCol="0" anchor="ctr"/>
          <a:lstStyle/>
          <a:p>
            <a:pPr algn="ctr"/>
            <a:r>
              <a:rPr lang="fr-FR" sz="1000" dirty="0"/>
              <a:t>CSV</a:t>
            </a:r>
          </a:p>
          <a:p>
            <a:pPr algn="ctr"/>
            <a:r>
              <a:rPr lang="fr-FR" sz="1000" dirty="0"/>
              <a:t>Exports</a:t>
            </a:r>
          </a:p>
          <a:p>
            <a:pPr algn="ctr"/>
            <a:r>
              <a:rPr lang="fr-FR" sz="1000" dirty="0"/>
              <a:t>Mentions</a:t>
            </a:r>
          </a:p>
          <a:p>
            <a:pPr algn="ctr"/>
            <a:r>
              <a:rPr lang="fr-FR" sz="1000" dirty="0"/>
              <a:t>Translation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1B6B97B-F85D-C943-BFED-65FBE9BBE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 l="-1" r="-5584" b="-1591"/>
          <a:stretch/>
        </p:blipFill>
        <p:spPr>
          <a:xfrm>
            <a:off x="117556" y="5344090"/>
            <a:ext cx="1930401" cy="566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E01480D1-933F-7A48-A19A-4CDA33119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47830"/>
              </p:ext>
            </p:extLst>
          </p:nvPr>
        </p:nvGraphicFramePr>
        <p:xfrm>
          <a:off x="2111374" y="2539136"/>
          <a:ext cx="2790826" cy="52833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32233">
                  <a:extLst>
                    <a:ext uri="{9D8B030D-6E8A-4147-A177-3AD203B41FA5}">
                      <a16:colId xmlns:a16="http://schemas.microsoft.com/office/drawing/2014/main" val="3614661235"/>
                    </a:ext>
                  </a:extLst>
                </a:gridCol>
                <a:gridCol w="894691">
                  <a:extLst>
                    <a:ext uri="{9D8B030D-6E8A-4147-A177-3AD203B41FA5}">
                      <a16:colId xmlns:a16="http://schemas.microsoft.com/office/drawing/2014/main" val="1246512746"/>
                    </a:ext>
                  </a:extLst>
                </a:gridCol>
                <a:gridCol w="663902">
                  <a:extLst>
                    <a:ext uri="{9D8B030D-6E8A-4147-A177-3AD203B41FA5}">
                      <a16:colId xmlns:a16="http://schemas.microsoft.com/office/drawing/2014/main" val="564203992"/>
                    </a:ext>
                  </a:extLst>
                </a:gridCol>
              </a:tblGrid>
              <a:tr h="264168">
                <a:tc>
                  <a:txBody>
                    <a:bodyPr/>
                    <a:lstStyle/>
                    <a:p>
                      <a:r>
                        <a:rPr lang="fr-FR" sz="1000" dirty="0" err="1"/>
                        <a:t>GlobalEventID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DocTone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0701"/>
                  </a:ext>
                </a:extLst>
              </a:tr>
              <a:tr h="264168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78456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36214ADC-8F46-3740-861E-F53B71986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61444"/>
              </p:ext>
            </p:extLst>
          </p:nvPr>
        </p:nvGraphicFramePr>
        <p:xfrm>
          <a:off x="5257800" y="2538272"/>
          <a:ext cx="3127374" cy="5292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61466123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246512746"/>
                    </a:ext>
                  </a:extLst>
                </a:gridCol>
                <a:gridCol w="1061660">
                  <a:extLst>
                    <a:ext uri="{9D8B030D-6E8A-4147-A177-3AD203B41FA5}">
                      <a16:colId xmlns:a16="http://schemas.microsoft.com/office/drawing/2014/main" val="564203992"/>
                    </a:ext>
                  </a:extLst>
                </a:gridCol>
                <a:gridCol w="224214">
                  <a:extLst>
                    <a:ext uri="{9D8B030D-6E8A-4147-A177-3AD203B41FA5}">
                      <a16:colId xmlns:a16="http://schemas.microsoft.com/office/drawing/2014/main" val="2007025522"/>
                    </a:ext>
                  </a:extLst>
                </a:gridCol>
              </a:tblGrid>
              <a:tr h="184229">
                <a:tc>
                  <a:txBody>
                    <a:bodyPr/>
                    <a:lstStyle/>
                    <a:p>
                      <a:r>
                        <a:rPr lang="fr-FR" sz="1000" dirty="0"/>
                        <a:t>Global-</a:t>
                      </a:r>
                      <a:r>
                        <a:rPr lang="fr-FR" sz="1000" dirty="0" err="1"/>
                        <a:t>EventID</a:t>
                      </a:r>
                      <a:endParaRPr lang="fr-FR" sz="10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dirty="0"/>
                        <a:t>SQLDATE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Actor1 Name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1210701"/>
                  </a:ext>
                </a:extLst>
              </a:tr>
              <a:tr h="123548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78456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41E82EAE-913C-6941-8753-BBC0EFDCB6F6}"/>
              </a:ext>
            </a:extLst>
          </p:cNvPr>
          <p:cNvSpPr txBox="1"/>
          <p:nvPr/>
        </p:nvSpPr>
        <p:spPr>
          <a:xfrm>
            <a:off x="2736799" y="2217738"/>
            <a:ext cx="170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Table Mentions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E664E7-4514-D545-8DE5-EFB53B111D58}"/>
              </a:ext>
            </a:extLst>
          </p:cNvPr>
          <p:cNvSpPr txBox="1"/>
          <p:nvPr/>
        </p:nvSpPr>
        <p:spPr>
          <a:xfrm>
            <a:off x="6292846" y="2217738"/>
            <a:ext cx="127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Table Event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21B4FFF-BF74-7D45-9343-6A886153CE1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439382" y="3571825"/>
            <a:ext cx="1261667" cy="6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408C1CC-AEEA-0B43-9A87-CF94C6D90BED}"/>
              </a:ext>
            </a:extLst>
          </p:cNvPr>
          <p:cNvSpPr txBox="1"/>
          <p:nvPr/>
        </p:nvSpPr>
        <p:spPr>
          <a:xfrm>
            <a:off x="2084387" y="1422033"/>
            <a:ext cx="2927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fr-FR" sz="1200" dirty="0"/>
              <a:t>« </a:t>
            </a:r>
            <a:r>
              <a:rPr lang="fr-FR" sz="1200" dirty="0" err="1"/>
              <a:t>GlobalEventID</a:t>
            </a:r>
            <a:r>
              <a:rPr lang="fr-FR" sz="1200" dirty="0"/>
              <a:t>, </a:t>
            </a:r>
            <a:r>
              <a:rPr lang="fr-FR" sz="1200" dirty="0" err="1"/>
              <a:t>DocTone</a:t>
            </a:r>
            <a:r>
              <a:rPr lang="fr-FR" sz="1200" dirty="0"/>
              <a:t>… »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7653A2A-5702-EF4F-A14C-8B2E6E752344}"/>
              </a:ext>
            </a:extLst>
          </p:cNvPr>
          <p:cNvSpPr txBox="1"/>
          <p:nvPr/>
        </p:nvSpPr>
        <p:spPr>
          <a:xfrm>
            <a:off x="5194300" y="1423932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fr-FR" sz="1200" dirty="0"/>
              <a:t>« Global-</a:t>
            </a:r>
            <a:r>
              <a:rPr lang="fr-FR" sz="1200" dirty="0" err="1"/>
              <a:t>EventID</a:t>
            </a:r>
            <a:r>
              <a:rPr lang="fr-FR" sz="1200" dirty="0"/>
              <a:t> SQLDATE, « Actor1 Name… »</a:t>
            </a:r>
          </a:p>
          <a:p>
            <a:endParaRPr lang="fr-FR" sz="12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003CA3A-0A22-8E48-AB59-B9171B8089F0}"/>
              </a:ext>
            </a:extLst>
          </p:cNvPr>
          <p:cNvSpPr txBox="1"/>
          <p:nvPr/>
        </p:nvSpPr>
        <p:spPr>
          <a:xfrm>
            <a:off x="2736799" y="1206056"/>
            <a:ext cx="170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RDD Mentions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33F3EA-90BE-BC45-A67E-122EFFFCB7C8}"/>
              </a:ext>
            </a:extLst>
          </p:cNvPr>
          <p:cNvSpPr txBox="1"/>
          <p:nvPr/>
        </p:nvSpPr>
        <p:spPr>
          <a:xfrm>
            <a:off x="6292846" y="1206056"/>
            <a:ext cx="127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RDD Events</a:t>
            </a:r>
          </a:p>
        </p:txBody>
      </p:sp>
      <p:sp>
        <p:nvSpPr>
          <p:cNvPr id="25" name="Flèche vers la droite 24">
            <a:extLst>
              <a:ext uri="{FF2B5EF4-FFF2-40B4-BE49-F238E27FC236}">
                <a16:creationId xmlns:a16="http://schemas.microsoft.com/office/drawing/2014/main" id="{1B016D4A-EEEF-7D43-96C2-4A27D40C8C22}"/>
              </a:ext>
            </a:extLst>
          </p:cNvPr>
          <p:cNvSpPr/>
          <p:nvPr/>
        </p:nvSpPr>
        <p:spPr>
          <a:xfrm>
            <a:off x="1070216" y="1221234"/>
            <a:ext cx="930357" cy="27699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4750476-6ADB-9249-8C43-79C757314D0B}"/>
              </a:ext>
            </a:extLst>
          </p:cNvPr>
          <p:cNvSpPr txBox="1"/>
          <p:nvPr/>
        </p:nvSpPr>
        <p:spPr>
          <a:xfrm>
            <a:off x="2736799" y="1803737"/>
            <a:ext cx="170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DF Mentions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057513-396E-D845-BD87-6306B77078F5}"/>
              </a:ext>
            </a:extLst>
          </p:cNvPr>
          <p:cNvSpPr txBox="1"/>
          <p:nvPr/>
        </p:nvSpPr>
        <p:spPr>
          <a:xfrm>
            <a:off x="6292846" y="1803737"/>
            <a:ext cx="127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DF Events</a:t>
            </a:r>
          </a:p>
        </p:txBody>
      </p:sp>
      <p:sp>
        <p:nvSpPr>
          <p:cNvPr id="28" name="Flèche vers le bas 27">
            <a:extLst>
              <a:ext uri="{FF2B5EF4-FFF2-40B4-BE49-F238E27FC236}">
                <a16:creationId xmlns:a16="http://schemas.microsoft.com/office/drawing/2014/main" id="{2D7DC6C5-6F7F-AD4C-A74E-EEB97E7F1FB5}"/>
              </a:ext>
            </a:extLst>
          </p:cNvPr>
          <p:cNvSpPr/>
          <p:nvPr/>
        </p:nvSpPr>
        <p:spPr>
          <a:xfrm>
            <a:off x="3467389" y="3108669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>
            <a:extLst>
              <a:ext uri="{FF2B5EF4-FFF2-40B4-BE49-F238E27FC236}">
                <a16:creationId xmlns:a16="http://schemas.microsoft.com/office/drawing/2014/main" id="{2C630D03-7027-7D49-9FE8-AA66E1AB0C94}"/>
              </a:ext>
            </a:extLst>
          </p:cNvPr>
          <p:cNvSpPr/>
          <p:nvPr/>
        </p:nvSpPr>
        <p:spPr>
          <a:xfrm>
            <a:off x="6767797" y="3121426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>
            <a:extLst>
              <a:ext uri="{FF2B5EF4-FFF2-40B4-BE49-F238E27FC236}">
                <a16:creationId xmlns:a16="http://schemas.microsoft.com/office/drawing/2014/main" id="{A5F4337F-612B-6D43-BF7B-E99AFDB66E31}"/>
              </a:ext>
            </a:extLst>
          </p:cNvPr>
          <p:cNvSpPr/>
          <p:nvPr/>
        </p:nvSpPr>
        <p:spPr>
          <a:xfrm>
            <a:off x="3465008" y="2092594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>
            <a:extLst>
              <a:ext uri="{FF2B5EF4-FFF2-40B4-BE49-F238E27FC236}">
                <a16:creationId xmlns:a16="http://schemas.microsoft.com/office/drawing/2014/main" id="{FA49FDDA-DB50-844E-AC57-C1A2FE2B3620}"/>
              </a:ext>
            </a:extLst>
          </p:cNvPr>
          <p:cNvSpPr/>
          <p:nvPr/>
        </p:nvSpPr>
        <p:spPr>
          <a:xfrm>
            <a:off x="6765416" y="2105351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>
            <a:extLst>
              <a:ext uri="{FF2B5EF4-FFF2-40B4-BE49-F238E27FC236}">
                <a16:creationId xmlns:a16="http://schemas.microsoft.com/office/drawing/2014/main" id="{3A0E4846-74B9-9E4C-ACF5-A32AD3956FE5}"/>
              </a:ext>
            </a:extLst>
          </p:cNvPr>
          <p:cNvSpPr/>
          <p:nvPr/>
        </p:nvSpPr>
        <p:spPr>
          <a:xfrm>
            <a:off x="3465008" y="1688326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vers le bas 32">
            <a:extLst>
              <a:ext uri="{FF2B5EF4-FFF2-40B4-BE49-F238E27FC236}">
                <a16:creationId xmlns:a16="http://schemas.microsoft.com/office/drawing/2014/main" id="{C58D8E06-4E5E-E74E-9152-D16F37A78915}"/>
              </a:ext>
            </a:extLst>
          </p:cNvPr>
          <p:cNvSpPr/>
          <p:nvPr/>
        </p:nvSpPr>
        <p:spPr>
          <a:xfrm>
            <a:off x="6765416" y="1701083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>
            <a:extLst>
              <a:ext uri="{FF2B5EF4-FFF2-40B4-BE49-F238E27FC236}">
                <a16:creationId xmlns:a16="http://schemas.microsoft.com/office/drawing/2014/main" id="{09E9B3A2-FB10-6A4C-A219-0AEDE28B583F}"/>
              </a:ext>
            </a:extLst>
          </p:cNvPr>
          <p:cNvSpPr/>
          <p:nvPr/>
        </p:nvSpPr>
        <p:spPr>
          <a:xfrm>
            <a:off x="4916775" y="5207510"/>
            <a:ext cx="329623" cy="17753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87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/>
      <p:bldP spid="20" grpId="0"/>
      <p:bldP spid="22" grpId="0"/>
      <p:bldP spid="23" grpId="0"/>
      <p:bldP spid="24" grpId="0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373344-04C6-184A-A57C-5F0DD8AA32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306DFFA0-101D-3544-BE82-9BB66870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chargement des données 2/2</a:t>
            </a:r>
          </a:p>
        </p:txBody>
      </p:sp>
      <p:sp>
        <p:nvSpPr>
          <p:cNvPr id="53" name="Espace réservé du contenu 3">
            <a:extLst>
              <a:ext uri="{FF2B5EF4-FFF2-40B4-BE49-F238E27FC236}">
                <a16:creationId xmlns:a16="http://schemas.microsoft.com/office/drawing/2014/main" id="{625DB73E-D442-0E42-A3F3-D66E43AC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03338"/>
            <a:ext cx="8610600" cy="2963862"/>
          </a:xfrm>
        </p:spPr>
        <p:txBody>
          <a:bodyPr/>
          <a:lstStyle/>
          <a:p>
            <a:r>
              <a:rPr lang="fr-FR" sz="2000" dirty="0"/>
              <a:t>Plusieurs difficultés de chargement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Fichiers zip corrompus </a:t>
            </a:r>
            <a:r>
              <a:rPr lang="fr-FR" sz="1800" dirty="0">
                <a:sym typeface="Wingdings" pitchFamily="2" charset="2"/>
              </a:rPr>
              <a:t> difficile à identifier, chronophage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>
                <a:sym typeface="Wingdings" pitchFamily="2" charset="2"/>
              </a:rPr>
              <a:t>Fichiers mal formés, erreur de typage  </a:t>
            </a:r>
            <a:r>
              <a:rPr lang="fr-FR" sz="1800" dirty="0" err="1">
                <a:sym typeface="Wingdings" pitchFamily="2" charset="2"/>
              </a:rPr>
              <a:t>try</a:t>
            </a:r>
            <a:r>
              <a:rPr lang="fr-FR" sz="1800" dirty="0">
                <a:sym typeface="Wingdings" pitchFamily="2" charset="2"/>
              </a:rPr>
              <a:t> / catch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Limitations mémoire </a:t>
            </a:r>
            <a:r>
              <a:rPr lang="fr-FR" sz="1800" dirty="0" err="1"/>
              <a:t>Spark</a:t>
            </a:r>
            <a:r>
              <a:rPr lang="fr-FR" sz="1800" dirty="0"/>
              <a:t> / machine AWS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Plantages puis redémarrages de machine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Chargement par 1 à 5 jours…</a:t>
            </a:r>
          </a:p>
        </p:txBody>
      </p:sp>
      <p:sp>
        <p:nvSpPr>
          <p:cNvPr id="55" name="Flèche vers la droite 54">
            <a:extLst>
              <a:ext uri="{FF2B5EF4-FFF2-40B4-BE49-F238E27FC236}">
                <a16:creationId xmlns:a16="http://schemas.microsoft.com/office/drawing/2014/main" id="{872DFCD0-23B5-6440-B41B-C55D5F60E579}"/>
              </a:ext>
            </a:extLst>
          </p:cNvPr>
          <p:cNvSpPr/>
          <p:nvPr/>
        </p:nvSpPr>
        <p:spPr>
          <a:xfrm>
            <a:off x="908050" y="3463761"/>
            <a:ext cx="1343024" cy="6794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7A39A7B-C7AC-394D-96CF-54D08B998B77}"/>
              </a:ext>
            </a:extLst>
          </p:cNvPr>
          <p:cNvSpPr/>
          <p:nvPr/>
        </p:nvSpPr>
        <p:spPr>
          <a:xfrm>
            <a:off x="2620963" y="3463761"/>
            <a:ext cx="4292600" cy="679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Près de 2 mois de données : Novembre et décembre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F9BCD-8F8D-0944-AED4-F8F7A8412A59}"/>
              </a:ext>
            </a:extLst>
          </p:cNvPr>
          <p:cNvSpPr/>
          <p:nvPr/>
        </p:nvSpPr>
        <p:spPr>
          <a:xfrm>
            <a:off x="228600" y="4165600"/>
            <a:ext cx="8458200" cy="214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68300">
              <a:spcBef>
                <a:spcPts val="440"/>
              </a:spcBef>
              <a:buClr>
                <a:schemeClr val="dk2"/>
              </a:buClr>
              <a:buSzPts val="2200"/>
              <a:buFont typeface="Noto Sans Symbols"/>
              <a:buChar char="■"/>
            </a:pPr>
            <a:r>
              <a:rPr lang="fr-FR" sz="2000" b="1" dirty="0">
                <a:solidFill>
                  <a:schemeClr val="dk1"/>
                </a:solidFill>
              </a:rPr>
              <a:t>Volumétrie de nos Collections</a:t>
            </a:r>
          </a:p>
          <a:p>
            <a:pPr marL="914400" lvl="1" indent="-355600">
              <a:spcBef>
                <a:spcPts val="400"/>
              </a:spcBef>
              <a:buClr>
                <a:srgbClr val="00B050"/>
              </a:buClr>
              <a:buSzPts val="2000"/>
              <a:buFont typeface="Wingdings" pitchFamily="2" charset="2"/>
              <a:buChar char="ü"/>
            </a:pPr>
            <a:r>
              <a:rPr lang="fr-FR" sz="1800" b="1" dirty="0">
                <a:solidFill>
                  <a:schemeClr val="dk1"/>
                </a:solidFill>
              </a:rPr>
              <a:t>Requête 1</a:t>
            </a:r>
            <a:r>
              <a:rPr lang="fr-FR" sz="1800" dirty="0">
                <a:solidFill>
                  <a:schemeClr val="dk1"/>
                </a:solidFill>
              </a:rPr>
              <a:t> : 96 792 docs</a:t>
            </a:r>
          </a:p>
          <a:p>
            <a:pPr marL="914400" lvl="1" indent="-355600">
              <a:spcBef>
                <a:spcPts val="400"/>
              </a:spcBef>
              <a:buClr>
                <a:srgbClr val="00B050"/>
              </a:buClr>
              <a:buSzPts val="2000"/>
              <a:buFont typeface="Wingdings" pitchFamily="2" charset="2"/>
              <a:buChar char="ü"/>
            </a:pPr>
            <a:r>
              <a:rPr lang="fr-FR" sz="1800" b="1" dirty="0">
                <a:solidFill>
                  <a:schemeClr val="dk1"/>
                </a:solidFill>
              </a:rPr>
              <a:t>Requête 2</a:t>
            </a:r>
            <a:r>
              <a:rPr lang="fr-FR" sz="1800" dirty="0">
                <a:solidFill>
                  <a:schemeClr val="dk1"/>
                </a:solidFill>
              </a:rPr>
              <a:t> : 9 931 318 docs</a:t>
            </a:r>
          </a:p>
          <a:p>
            <a:pPr marL="914400" lvl="1" indent="-355600">
              <a:spcBef>
                <a:spcPts val="400"/>
              </a:spcBef>
              <a:buClr>
                <a:srgbClr val="00B050"/>
              </a:buClr>
              <a:buSzPts val="2000"/>
              <a:buFont typeface="Wingdings" pitchFamily="2" charset="2"/>
              <a:buChar char="ü"/>
            </a:pPr>
            <a:r>
              <a:rPr lang="fr-FR" sz="1800" b="1" dirty="0">
                <a:solidFill>
                  <a:schemeClr val="dk1"/>
                </a:solidFill>
              </a:rPr>
              <a:t>Requête 3</a:t>
            </a:r>
            <a:r>
              <a:rPr lang="fr-FR" sz="1800" dirty="0">
                <a:solidFill>
                  <a:schemeClr val="dk1"/>
                </a:solidFill>
              </a:rPr>
              <a:t> : 1 052 957 docs</a:t>
            </a:r>
          </a:p>
          <a:p>
            <a:pPr marL="914400" lvl="1" indent="-355600">
              <a:spcBef>
                <a:spcPts val="400"/>
              </a:spcBef>
              <a:buClr>
                <a:srgbClr val="00B050"/>
              </a:buClr>
              <a:buSzPts val="2000"/>
              <a:buFont typeface="Wingdings" pitchFamily="2" charset="2"/>
              <a:buChar char="ü"/>
            </a:pPr>
            <a:r>
              <a:rPr lang="fr-FR" sz="1800" b="1" dirty="0">
                <a:solidFill>
                  <a:schemeClr val="dk1"/>
                </a:solidFill>
              </a:rPr>
              <a:t>Requête 4</a:t>
            </a:r>
            <a:r>
              <a:rPr lang="fr-FR" sz="1800" dirty="0">
                <a:solidFill>
                  <a:schemeClr val="dk1"/>
                </a:solidFill>
              </a:rPr>
              <a:t> : 3 675 docs</a:t>
            </a:r>
          </a:p>
          <a:p>
            <a:pPr marL="914400" lvl="1" indent="-355600">
              <a:spcBef>
                <a:spcPts val="400"/>
              </a:spcBef>
              <a:buClr>
                <a:srgbClr val="00B050"/>
              </a:buClr>
              <a:buSzPts val="2000"/>
              <a:buFont typeface="Wingdings" pitchFamily="2" charset="2"/>
              <a:buChar char="ü"/>
            </a:pPr>
            <a:r>
              <a:rPr lang="fr-FR" sz="1800" b="1" dirty="0">
                <a:solidFill>
                  <a:schemeClr val="dk1"/>
                </a:solidFill>
              </a:rPr>
              <a:t>Requête 5</a:t>
            </a:r>
            <a:r>
              <a:rPr lang="fr-FR" sz="1800" dirty="0">
                <a:solidFill>
                  <a:schemeClr val="dk1"/>
                </a:solidFill>
              </a:rPr>
              <a:t> : 1 450 626 docs</a:t>
            </a:r>
          </a:p>
        </p:txBody>
      </p:sp>
    </p:spTree>
    <p:extLst>
      <p:ext uri="{BB962C8B-B14F-4D97-AF65-F5344CB8AC3E}">
        <p14:creationId xmlns:p14="http://schemas.microsoft.com/office/powerpoint/2010/main" val="390532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2865246"/>
            <a:ext cx="9144000" cy="360363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42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Visualisations des requêtes</a:t>
            </a:r>
            <a:endParaRPr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350EE3-1B16-8C49-A6D4-AE3EDCE3AB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1000" y="1358900"/>
            <a:ext cx="4191000" cy="4724400"/>
          </a:xfrm>
        </p:spPr>
        <p:txBody>
          <a:bodyPr/>
          <a:lstStyle/>
          <a:p>
            <a:r>
              <a:rPr lang="fr-FR" sz="2000" dirty="0"/>
              <a:t>Python + </a:t>
            </a:r>
            <a:r>
              <a:rPr lang="fr-FR" sz="2000" dirty="0" err="1"/>
              <a:t>Folium</a:t>
            </a:r>
            <a:r>
              <a:rPr lang="fr-FR" sz="2000" dirty="0"/>
              <a:t> dans le notebook Zeppelin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1600" dirty="0"/>
              <a:t>Pandas </a:t>
            </a:r>
            <a:r>
              <a:rPr lang="fr-FR" sz="1600" dirty="0" err="1"/>
              <a:t>DataFrame</a:t>
            </a:r>
            <a:endParaRPr lang="fr-FR" sz="1600" dirty="0"/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1600" dirty="0"/>
              <a:t>Cartes interactives</a:t>
            </a:r>
            <a:endParaRPr lang="fr-FR" sz="1600" b="0"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 dirty="0"/>
          </a:p>
        </p:txBody>
      </p:sp>
      <p:sp>
        <p:nvSpPr>
          <p:cNvPr id="8" name="Google Shape;433;p49">
            <a:extLst>
              <a:ext uri="{FF2B5EF4-FFF2-40B4-BE49-F238E27FC236}">
                <a16:creationId xmlns:a16="http://schemas.microsoft.com/office/drawing/2014/main" id="{BA6FFF76-678A-6748-996D-5033A40513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lvl="0"/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</a:p>
        </p:txBody>
      </p:sp>
      <p:pic>
        <p:nvPicPr>
          <p:cNvPr id="5" name="Image 4" descr="Une image contenant texte, carte&#10;&#10;&#10;&#10;Description générée automatiquement">
            <a:extLst>
              <a:ext uri="{FF2B5EF4-FFF2-40B4-BE49-F238E27FC236}">
                <a16:creationId xmlns:a16="http://schemas.microsoft.com/office/drawing/2014/main" id="{37246E95-29DC-AC4D-834B-306D8F0AD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1" r="15069"/>
          <a:stretch/>
        </p:blipFill>
        <p:spPr>
          <a:xfrm>
            <a:off x="539750" y="3072163"/>
            <a:ext cx="3832224" cy="2879344"/>
          </a:xfrm>
          <a:prstGeom prst="rect">
            <a:avLst/>
          </a:prstGeom>
        </p:spPr>
      </p:pic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2B490A98-F0D2-754D-A1FC-179D617B9211}"/>
              </a:ext>
            </a:extLst>
          </p:cNvPr>
          <p:cNvSpPr txBox="1">
            <a:spLocks/>
          </p:cNvSpPr>
          <p:nvPr/>
        </p:nvSpPr>
        <p:spPr>
          <a:xfrm>
            <a:off x="4495800" y="13589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/>
              <a:t>Z commande dans Zeppelin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1600" dirty="0"/>
              <a:t>Contrôle HTLM simples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1600" dirty="0"/>
              <a:t>Graphiques interactifs</a:t>
            </a:r>
          </a:p>
        </p:txBody>
      </p:sp>
      <p:pic>
        <p:nvPicPr>
          <p:cNvPr id="7" name="Image 6" descr="Une image contenant capture d’écran&#10;&#10;&#10;&#10;Description générée automatiquement">
            <a:extLst>
              <a:ext uri="{FF2B5EF4-FFF2-40B4-BE49-F238E27FC236}">
                <a16:creationId xmlns:a16="http://schemas.microsoft.com/office/drawing/2014/main" id="{525704B1-0A79-094A-8EF8-13EA2536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30" b="56813"/>
          <a:stretch/>
        </p:blipFill>
        <p:spPr>
          <a:xfrm>
            <a:off x="4937124" y="3277317"/>
            <a:ext cx="4121150" cy="1609893"/>
          </a:xfrm>
          <a:prstGeom prst="rect">
            <a:avLst/>
          </a:prstGeom>
        </p:spPr>
      </p:pic>
      <p:pic>
        <p:nvPicPr>
          <p:cNvPr id="13" name="Image 12" descr="Une image contenant capture d’écran&#10;&#10;&#10;&#10;Description générée automatiquement">
            <a:extLst>
              <a:ext uri="{FF2B5EF4-FFF2-40B4-BE49-F238E27FC236}">
                <a16:creationId xmlns:a16="http://schemas.microsoft.com/office/drawing/2014/main" id="{F04CC17F-1107-BE4C-9720-D59757BC9E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195" r="55000"/>
          <a:stretch/>
        </p:blipFill>
        <p:spPr>
          <a:xfrm>
            <a:off x="4943474" y="4802405"/>
            <a:ext cx="4114800" cy="11856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AB545D7-1371-6F47-85DF-36248729B7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665" b="4369"/>
          <a:stretch/>
        </p:blipFill>
        <p:spPr>
          <a:xfrm>
            <a:off x="4911724" y="2617616"/>
            <a:ext cx="3235326" cy="47555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B8F0BDF-5DDE-FF48-A96B-FEDAECDC4B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082" t="-1023" b="-1"/>
          <a:stretch/>
        </p:blipFill>
        <p:spPr>
          <a:xfrm>
            <a:off x="7021972" y="2793966"/>
            <a:ext cx="2122028" cy="5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Fonctionnalité supplémentaire</a:t>
            </a:r>
            <a:endParaRPr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350EE3-1B16-8C49-A6D4-AE3EDCE3AB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1000" y="1557338"/>
            <a:ext cx="8623300" cy="4525962"/>
          </a:xfrm>
        </p:spPr>
        <p:txBody>
          <a:bodyPr/>
          <a:lstStyle/>
          <a:p>
            <a:r>
              <a:rPr lang="fr-FR" sz="2000" dirty="0"/>
              <a:t>Idée : </a:t>
            </a:r>
            <a:r>
              <a:rPr lang="fr-FR" sz="2000" b="0" dirty="0"/>
              <a:t>suivre l’évolution du ton entre 2 acteurs impliqués l’un avec l’autre sur la base de leurs articles et événement au cours des mois.</a:t>
            </a:r>
          </a:p>
          <a:p>
            <a:pPr lvl="1">
              <a:spcBef>
                <a:spcPts val="1600"/>
              </a:spcBef>
              <a:buFont typeface="Wingdings" pitchFamily="2" charset="2"/>
              <a:buChar char="Ø"/>
            </a:pPr>
            <a:r>
              <a:rPr lang="fr-FR" sz="1600" dirty="0"/>
              <a:t>Fonctionne en l’état mais limité à 2 mois de données…</a:t>
            </a:r>
            <a:endParaRPr lang="fr-FR" sz="1600" b="0"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 dirty="0"/>
          </a:p>
        </p:txBody>
      </p:sp>
      <p:sp>
        <p:nvSpPr>
          <p:cNvPr id="8" name="Google Shape;433;p49">
            <a:extLst>
              <a:ext uri="{FF2B5EF4-FFF2-40B4-BE49-F238E27FC236}">
                <a16:creationId xmlns:a16="http://schemas.microsoft.com/office/drawing/2014/main" id="{BA6FFF76-678A-6748-996D-5033A40513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lvl="0"/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</a:p>
        </p:txBody>
      </p:sp>
      <p:pic>
        <p:nvPicPr>
          <p:cNvPr id="4" name="Image 3" descr="Une image contenant capture d’écran&#10;&#10;&#10;&#10;Description générée automatiquement">
            <a:extLst>
              <a:ext uri="{FF2B5EF4-FFF2-40B4-BE49-F238E27FC236}">
                <a16:creationId xmlns:a16="http://schemas.microsoft.com/office/drawing/2014/main" id="{FE42E739-D46B-F948-A87E-9A9A137D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986778"/>
            <a:ext cx="8147050" cy="2643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941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Performances et </a:t>
            </a:r>
            <a:r>
              <a:rPr lang="fr-FR" dirty="0" err="1"/>
              <a:t>scaling</a:t>
            </a:r>
            <a:endParaRPr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350EE3-1B16-8C49-A6D4-AE3EDCE3AB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1000" y="1557338"/>
            <a:ext cx="8623300" cy="4525962"/>
          </a:xfrm>
        </p:spPr>
        <p:txBody>
          <a:bodyPr/>
          <a:lstStyle/>
          <a:p>
            <a:r>
              <a:rPr lang="fr-FR" sz="2000" dirty="0"/>
              <a:t>Chargement des données</a:t>
            </a:r>
          </a:p>
          <a:p>
            <a:pPr lvl="1"/>
            <a:r>
              <a:rPr lang="fr-FR" sz="1800" dirty="0"/>
              <a:t>Très moyen / machines AWS</a:t>
            </a:r>
          </a:p>
          <a:p>
            <a:pPr>
              <a:spcBef>
                <a:spcPts val="1040"/>
              </a:spcBef>
            </a:pPr>
            <a:r>
              <a:rPr lang="fr-FR" sz="2000" dirty="0"/>
              <a:t>Requêtes Mongo depuis </a:t>
            </a:r>
            <a:r>
              <a:rPr lang="fr-FR" sz="2000" dirty="0" err="1"/>
              <a:t>Spark</a:t>
            </a:r>
            <a:r>
              <a:rPr lang="fr-FR" sz="2000" b="0" dirty="0"/>
              <a:t> :`</a:t>
            </a:r>
          </a:p>
          <a:p>
            <a:pPr lvl="1"/>
            <a:r>
              <a:rPr lang="fr-FR" sz="1600" dirty="0"/>
              <a:t>&lt; 10 secondes (2 mois de données)</a:t>
            </a:r>
            <a:endParaRPr lang="fr-FR" sz="1600" b="0" dirty="0"/>
          </a:p>
          <a:p>
            <a:pPr>
              <a:spcBef>
                <a:spcPts val="1040"/>
              </a:spcBef>
            </a:pPr>
            <a:r>
              <a:rPr lang="fr-FR" sz="2000" dirty="0" err="1"/>
              <a:t>Scaling</a:t>
            </a:r>
            <a:endParaRPr lang="fr-FR" sz="2000" dirty="0"/>
          </a:p>
          <a:p>
            <a:pPr lvl="1"/>
            <a:r>
              <a:rPr lang="fr-FR" sz="1600" dirty="0"/>
              <a:t>Indexation</a:t>
            </a:r>
          </a:p>
          <a:p>
            <a:pPr lvl="1"/>
            <a:r>
              <a:rPr lang="fr-FR" sz="1600" dirty="0"/>
              <a:t>Clé de partitionnement</a:t>
            </a:r>
          </a:p>
          <a:p>
            <a:pPr lvl="1"/>
            <a:r>
              <a:rPr lang="fr-FR" sz="1600" b="0" dirty="0" err="1"/>
              <a:t>Sharding</a:t>
            </a:r>
            <a:endParaRPr lang="fr-FR" sz="1600" b="0"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 dirty="0"/>
          </a:p>
        </p:txBody>
      </p:sp>
      <p:sp>
        <p:nvSpPr>
          <p:cNvPr id="8" name="Google Shape;433;p49">
            <a:extLst>
              <a:ext uri="{FF2B5EF4-FFF2-40B4-BE49-F238E27FC236}">
                <a16:creationId xmlns:a16="http://schemas.microsoft.com/office/drawing/2014/main" id="{BA6FFF76-678A-6748-996D-5033A40513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lvl="0"/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75788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3221036"/>
            <a:ext cx="9144000" cy="360363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81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1F13D-2905-E849-85D8-EFADB150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A47A81-6161-5341-B2B8-0B80755C2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FA0E97-70BD-E748-B412-20109838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7474" y="1834572"/>
            <a:ext cx="4189051" cy="37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6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1571612"/>
            <a:ext cx="9144000" cy="360040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1F13D-2905-E849-85D8-EFADB150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A47A81-6161-5341-B2B8-0B80755C2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E44DA59A-74F9-9C4A-8137-99987888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4" y="1570038"/>
            <a:ext cx="7210425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/>
              <a:t>Nous vous remercions pour votre attention !</a:t>
            </a:r>
            <a:endParaRPr lang="fr-FR" sz="16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5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210662" y="4989690"/>
            <a:ext cx="6099825" cy="102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b="1" i="0" u="none" strike="noStrike" cap="none" dirty="0">
                <a:solidFill>
                  <a:schemeClr val="tx1"/>
                </a:solidFill>
                <a:sym typeface="Arial"/>
              </a:rPr>
              <a:t>Telecom </a:t>
            </a:r>
            <a:r>
              <a:rPr lang="fr-FR" b="1" i="0" u="none" strike="noStrike" cap="none" dirty="0" err="1">
                <a:solidFill>
                  <a:schemeClr val="tx1"/>
                </a:solidFill>
                <a:sym typeface="Arial"/>
              </a:rPr>
              <a:t>ParisTech</a:t>
            </a:r>
            <a:endParaRPr lang="fr-FR" b="1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i="0" u="none" strike="noStrike" cap="none" dirty="0">
                <a:solidFill>
                  <a:schemeClr val="tx1"/>
                </a:solidFill>
                <a:sym typeface="Arial"/>
              </a:rPr>
              <a:t>Karine Petrus</a:t>
            </a:r>
          </a:p>
          <a:p>
            <a:pPr marL="133350" marR="0" lvl="0" indent="-1333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Stéphane Reynal</a:t>
            </a:r>
            <a:endParaRPr dirty="0">
              <a:solidFill>
                <a:schemeClr val="tx1"/>
              </a:solidFill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Ioan </a:t>
            </a:r>
            <a:r>
              <a:rPr lang="fr-FR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Catana</a:t>
            </a:r>
            <a:endParaRPr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i="0" u="none" strike="noStrike" cap="none" dirty="0">
                <a:solidFill>
                  <a:schemeClr val="tx1"/>
                </a:solidFill>
                <a:sym typeface="Arial"/>
              </a:rPr>
              <a:t>Guillaume Ferrier</a:t>
            </a:r>
            <a:endParaRPr dirty="0">
              <a:solidFill>
                <a:schemeClr val="tx1"/>
              </a:solidFill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i="0" u="none" strike="noStrike" cap="none" dirty="0">
                <a:solidFill>
                  <a:schemeClr val="tx1"/>
                </a:solidFill>
                <a:sym typeface="Arial"/>
              </a:rPr>
              <a:t>Stéphane Mulard</a:t>
            </a:r>
          </a:p>
        </p:txBody>
      </p:sp>
      <p:sp>
        <p:nvSpPr>
          <p:cNvPr id="198" name="Google Shape;198;p27"/>
          <p:cNvSpPr txBox="1"/>
          <p:nvPr/>
        </p:nvSpPr>
        <p:spPr>
          <a:xfrm>
            <a:off x="6445957" y="4989690"/>
            <a:ext cx="2593841" cy="62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Soutenance</a:t>
            </a:r>
          </a:p>
          <a:p>
            <a:pPr marL="0" marR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24 janvier </a:t>
            </a:r>
            <a:r>
              <a:rPr lang="fr-FR" b="0" i="0" u="none" strike="noStrike" cap="none" dirty="0">
                <a:solidFill>
                  <a:schemeClr val="tx1"/>
                </a:solidFill>
                <a:sym typeface="Arial"/>
              </a:rPr>
              <a:t>2018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BD9295-BC4D-2641-A296-52E911CC96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966"/>
          <a:stretch>
            <a:fillRect/>
          </a:stretch>
        </p:blipFill>
        <p:spPr>
          <a:xfrm>
            <a:off x="0" y="0"/>
            <a:ext cx="9144000" cy="47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393DE6B4-4E94-D94E-8E38-8CBEC4B6F228}"/>
              </a:ext>
            </a:extLst>
          </p:cNvPr>
          <p:cNvSpPr txBox="1">
            <a:spLocks/>
          </p:cNvSpPr>
          <p:nvPr/>
        </p:nvSpPr>
        <p:spPr>
          <a:xfrm>
            <a:off x="0" y="124176"/>
            <a:ext cx="9144000" cy="1907823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2800" b="1" dirty="0">
                <a:solidFill>
                  <a:schemeClr val="bg1"/>
                </a:solidFill>
              </a:rPr>
              <a:t>Projet </a:t>
            </a:r>
            <a:r>
              <a:rPr lang="fr-FR" sz="2800" b="1" dirty="0" err="1">
                <a:solidFill>
                  <a:schemeClr val="bg1"/>
                </a:solidFill>
              </a:rPr>
              <a:t>NoSQL</a:t>
            </a:r>
            <a:r>
              <a:rPr lang="fr-FR" sz="2800" b="1" dirty="0">
                <a:solidFill>
                  <a:schemeClr val="bg1"/>
                </a:solidFill>
              </a:rPr>
              <a:t> </a:t>
            </a:r>
            <a:r>
              <a:rPr lang="fr-FR" sz="2800" b="1" dirty="0" err="1">
                <a:solidFill>
                  <a:schemeClr val="bg1"/>
                </a:solidFill>
              </a:rPr>
              <a:t>BigData</a:t>
            </a:r>
            <a:endParaRPr lang="fr-F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4000" b="1" dirty="0">
                <a:solidFill>
                  <a:schemeClr val="bg1"/>
                </a:solidFill>
              </a:rPr>
              <a:t>Exploration des données GDELT</a:t>
            </a:r>
          </a:p>
        </p:txBody>
      </p:sp>
      <p:pic>
        <p:nvPicPr>
          <p:cNvPr id="14" name="Image 13" descr="Une image contenant clipart&#10;&#10;&#10;&#10;Description générée automatiquement">
            <a:extLst>
              <a:ext uri="{FF2B5EF4-FFF2-40B4-BE49-F238E27FC236}">
                <a16:creationId xmlns:a16="http://schemas.microsoft.com/office/drawing/2014/main" id="{C2CEE6CE-E011-C442-A9B8-453CF1C2F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86"/>
          <a:stretch/>
        </p:blipFill>
        <p:spPr>
          <a:xfrm>
            <a:off x="5232400" y="2857266"/>
            <a:ext cx="3057987" cy="151213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17B76A2-BBBA-7045-81AE-2A3E455358B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10662" y="1828800"/>
            <a:ext cx="5298666" cy="28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484690D-B96A-D04F-97E3-2790403E6175}"/>
              </a:ext>
            </a:extLst>
          </p:cNvPr>
          <p:cNvSpPr/>
          <p:nvPr/>
        </p:nvSpPr>
        <p:spPr>
          <a:xfrm>
            <a:off x="2711601" y="4163347"/>
            <a:ext cx="1581150" cy="341545"/>
          </a:xfrm>
          <a:prstGeom prst="roundRect">
            <a:avLst>
              <a:gd name="adj" fmla="val 10906"/>
            </a:avLst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GlobalEventID</a:t>
            </a:r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Contexte et problématiques</a:t>
            </a:r>
            <a:endParaRPr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350EE3-1B16-8C49-A6D4-AE3EDCE3AB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3049" y="1866900"/>
            <a:ext cx="8870951" cy="1757627"/>
          </a:xfrm>
        </p:spPr>
        <p:txBody>
          <a:bodyPr lIns="36000" tIns="0" rIns="36000" bIns="0" numCol="2" anchor="t"/>
          <a:lstStyle/>
          <a:p>
            <a:pPr marL="342900" indent="-342900">
              <a:spcBef>
                <a:spcPts val="0"/>
              </a:spcBef>
            </a:pPr>
            <a:r>
              <a:rPr lang="fr-FR" sz="2000" dirty="0"/>
              <a:t>Une base de connaissance des événements humains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Vu des publications de tous les pays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Mises à jour toute les 15 minutes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&gt; 2.5 Téraoctets de données en 2015</a:t>
            </a:r>
          </a:p>
          <a:p>
            <a:pPr marL="660400" lvl="1" indent="-203200">
              <a:spcBef>
                <a:spcPts val="0"/>
              </a:spcBef>
            </a:pPr>
            <a:endParaRPr lang="fr-FR" sz="1600" dirty="0"/>
          </a:p>
          <a:p>
            <a:pPr marL="342900" indent="-342900">
              <a:spcBef>
                <a:spcPts val="0"/>
              </a:spcBef>
            </a:pPr>
            <a:r>
              <a:rPr lang="fr-FR" sz="2000" dirty="0"/>
              <a:t>L’année 2018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+ 90 000 fichiers csv zip - hors GKG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+ 100 Go</a:t>
            </a:r>
          </a:p>
          <a:p>
            <a:pPr marL="660400" lvl="1" indent="-203200">
              <a:spcBef>
                <a:spcPts val="0"/>
              </a:spcBef>
            </a:pPr>
            <a:r>
              <a:rPr lang="fr-FR" sz="1600" dirty="0"/>
              <a:t>&gt;92 millions d’événements</a:t>
            </a:r>
          </a:p>
          <a:p>
            <a:pPr marL="342900" indent="-342900">
              <a:spcBef>
                <a:spcPts val="600"/>
              </a:spcBef>
            </a:pPr>
            <a:r>
              <a:rPr lang="fr-FR" sz="2000" dirty="0"/>
              <a:t>Une infinité de requêtes</a:t>
            </a:r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 dirty="0"/>
          </a:p>
        </p:txBody>
      </p:sp>
      <p:sp>
        <p:nvSpPr>
          <p:cNvPr id="8" name="Google Shape;433;p49">
            <a:extLst>
              <a:ext uri="{FF2B5EF4-FFF2-40B4-BE49-F238E27FC236}">
                <a16:creationId xmlns:a16="http://schemas.microsoft.com/office/drawing/2014/main" id="{BA6FFF76-678A-6748-996D-5033A40513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lvl="0"/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D69EBB7-66CC-0647-A4D3-093741A7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1258445"/>
            <a:ext cx="4457701" cy="551468"/>
          </a:xfrm>
          <a:prstGeom prst="rect">
            <a:avLst/>
          </a:prstGeom>
        </p:spPr>
      </p:pic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509BDD0-B2E7-CF4B-BEA2-BE8712822B1B}"/>
              </a:ext>
            </a:extLst>
          </p:cNvPr>
          <p:cNvSpPr/>
          <p:nvPr/>
        </p:nvSpPr>
        <p:spPr>
          <a:xfrm>
            <a:off x="352206" y="3472789"/>
            <a:ext cx="2427429" cy="2578100"/>
          </a:xfrm>
          <a:prstGeom prst="roundRect">
            <a:avLst>
              <a:gd name="adj" fmla="val 109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/>
            <a:r>
              <a:rPr lang="fr-FR" sz="1800" b="1" dirty="0"/>
              <a:t>Events</a:t>
            </a:r>
          </a:p>
          <a:p>
            <a:pPr algn="ctr"/>
            <a:endParaRPr lang="fr-FR" sz="1800" b="1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68A2571-C5AC-5445-8A16-CAF12A483176}"/>
              </a:ext>
            </a:extLst>
          </p:cNvPr>
          <p:cNvSpPr/>
          <p:nvPr/>
        </p:nvSpPr>
        <p:spPr>
          <a:xfrm>
            <a:off x="514852" y="3901165"/>
            <a:ext cx="981364" cy="8774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Acteur 1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Nom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Type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Etc.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C46FEC1-69EE-894F-9838-02395DEE2DD1}"/>
              </a:ext>
            </a:extLst>
          </p:cNvPr>
          <p:cNvSpPr/>
          <p:nvPr/>
        </p:nvSpPr>
        <p:spPr>
          <a:xfrm>
            <a:off x="1583091" y="3911596"/>
            <a:ext cx="981364" cy="8774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Acteur 2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Nom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Type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Etc.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4F11BCC-CF7B-D74E-88DA-F7ECD424C61E}"/>
              </a:ext>
            </a:extLst>
          </p:cNvPr>
          <p:cNvSpPr/>
          <p:nvPr/>
        </p:nvSpPr>
        <p:spPr>
          <a:xfrm>
            <a:off x="511818" y="4907237"/>
            <a:ext cx="2052638" cy="965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Caractéristiques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Date, lieu, type, ton, etc.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Nombre de mentions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Échelle des gravité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360AB2C0-39D4-584D-BB06-3B10608C2FC1}"/>
              </a:ext>
            </a:extLst>
          </p:cNvPr>
          <p:cNvSpPr/>
          <p:nvPr/>
        </p:nvSpPr>
        <p:spPr>
          <a:xfrm>
            <a:off x="4152112" y="3969117"/>
            <a:ext cx="2126305" cy="1967482"/>
          </a:xfrm>
          <a:prstGeom prst="roundRect">
            <a:avLst>
              <a:gd name="adj" fmla="val 109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/>
            <a:r>
              <a:rPr lang="fr-FR" sz="1800" b="1" dirty="0"/>
              <a:t>Mentions</a:t>
            </a:r>
          </a:p>
          <a:p>
            <a:pPr algn="ctr"/>
            <a:endParaRPr lang="fr-FR" sz="1800" b="1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04167F4-B5EC-0748-91E0-4441140E082F}"/>
              </a:ext>
            </a:extLst>
          </p:cNvPr>
          <p:cNvSpPr/>
          <p:nvPr/>
        </p:nvSpPr>
        <p:spPr>
          <a:xfrm>
            <a:off x="4321029" y="4433734"/>
            <a:ext cx="1792288" cy="13066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Caractéristiques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Date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Source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Ton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Langue</a:t>
            </a:r>
          </a:p>
          <a:p>
            <a:pPr marL="127000" indent="-1270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200" dirty="0"/>
              <a:t>Etc.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29CB1F4-6FA1-B142-A3F7-BBABCCAA45D6}"/>
              </a:ext>
            </a:extLst>
          </p:cNvPr>
          <p:cNvCxnSpPr>
            <a:cxnSpLocks/>
          </p:cNvCxnSpPr>
          <p:nvPr/>
        </p:nvCxnSpPr>
        <p:spPr>
          <a:xfrm>
            <a:off x="2839350" y="4503544"/>
            <a:ext cx="127836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549AF17-C8C8-1648-8AD6-DE92192F2E10}"/>
              </a:ext>
            </a:extLst>
          </p:cNvPr>
          <p:cNvSpPr/>
          <p:nvPr/>
        </p:nvSpPr>
        <p:spPr>
          <a:xfrm>
            <a:off x="6756400" y="3969117"/>
            <a:ext cx="1998173" cy="1917202"/>
          </a:xfrm>
          <a:prstGeom prst="roundRect">
            <a:avLst>
              <a:gd name="adj" fmla="val 109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t"/>
          <a:lstStyle/>
          <a:p>
            <a:pPr algn="ctr">
              <a:spcAft>
                <a:spcPts val="600"/>
              </a:spcAft>
            </a:pPr>
            <a:r>
              <a:rPr lang="fr-FR" sz="1800" b="1" dirty="0"/>
              <a:t>Articles (GKG)</a:t>
            </a:r>
          </a:p>
          <a:p>
            <a:pPr algn="ctr"/>
            <a:r>
              <a:rPr lang="fr-FR" dirty="0"/>
              <a:t>Toute la base articles analysée, traduite, évaluée permettant d’identifier les acteurs et les événements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7C4FA43-DD7E-DA4E-8E32-9E88560905FF}"/>
              </a:ext>
            </a:extLst>
          </p:cNvPr>
          <p:cNvCxnSpPr>
            <a:cxnSpLocks/>
          </p:cNvCxnSpPr>
          <p:nvPr/>
        </p:nvCxnSpPr>
        <p:spPr>
          <a:xfrm>
            <a:off x="6278417" y="4503544"/>
            <a:ext cx="48551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Contexte et problématiques</a:t>
            </a:r>
            <a:endParaRPr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 dirty="0"/>
          </a:p>
        </p:txBody>
      </p:sp>
      <p:sp>
        <p:nvSpPr>
          <p:cNvPr id="8" name="Google Shape;433;p49">
            <a:extLst>
              <a:ext uri="{FF2B5EF4-FFF2-40B4-BE49-F238E27FC236}">
                <a16:creationId xmlns:a16="http://schemas.microsoft.com/office/drawing/2014/main" id="{BA6FFF76-678A-6748-996D-5033A40513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lvl="0"/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</a:p>
        </p:txBody>
      </p:sp>
      <p:sp>
        <p:nvSpPr>
          <p:cNvPr id="29" name="Flèche vers la droite 28">
            <a:extLst>
              <a:ext uri="{FF2B5EF4-FFF2-40B4-BE49-F238E27FC236}">
                <a16:creationId xmlns:a16="http://schemas.microsoft.com/office/drawing/2014/main" id="{ECC701A7-3D26-6044-B85B-D131F58BCC03}"/>
              </a:ext>
            </a:extLst>
          </p:cNvPr>
          <p:cNvSpPr/>
          <p:nvPr/>
        </p:nvSpPr>
        <p:spPr>
          <a:xfrm>
            <a:off x="1550987" y="5254461"/>
            <a:ext cx="1343024" cy="6794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6EA53E6D-D1EB-7D44-BA72-FB86276E6C4C}"/>
              </a:ext>
            </a:extLst>
          </p:cNvPr>
          <p:cNvSpPr/>
          <p:nvPr/>
        </p:nvSpPr>
        <p:spPr>
          <a:xfrm>
            <a:off x="3263900" y="5254461"/>
            <a:ext cx="4292600" cy="679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Un véritable challenge </a:t>
            </a:r>
            <a:r>
              <a:rPr lang="fr-FR" sz="1800" b="1" dirty="0" err="1"/>
              <a:t>Big</a:t>
            </a:r>
            <a:r>
              <a:rPr lang="fr-FR" sz="1800" b="1" dirty="0"/>
              <a:t> Data !</a:t>
            </a:r>
          </a:p>
        </p:txBody>
      </p:sp>
      <p:sp>
        <p:nvSpPr>
          <p:cNvPr id="31" name="Espace réservé du texte 1">
            <a:extLst>
              <a:ext uri="{FF2B5EF4-FFF2-40B4-BE49-F238E27FC236}">
                <a16:creationId xmlns:a16="http://schemas.microsoft.com/office/drawing/2014/main" id="{6663DCF5-E790-0A4D-8CCA-D0B44D63E5F6}"/>
              </a:ext>
            </a:extLst>
          </p:cNvPr>
          <p:cNvSpPr txBox="1">
            <a:spLocks/>
          </p:cNvSpPr>
          <p:nvPr/>
        </p:nvSpPr>
        <p:spPr>
          <a:xfrm>
            <a:off x="273049" y="1892300"/>
            <a:ext cx="8693151" cy="313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numCol="1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■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5047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sz="2000" b="0" dirty="0"/>
              <a:t>Mettre en place un </a:t>
            </a:r>
            <a:r>
              <a:rPr lang="fr-FR" sz="2000" dirty="0"/>
              <a:t>système de stockage distribué</a:t>
            </a:r>
            <a:r>
              <a:rPr lang="fr-FR" sz="2000" b="0" dirty="0"/>
              <a:t>, </a:t>
            </a:r>
            <a:r>
              <a:rPr lang="fr-FR" sz="2000" dirty="0"/>
              <a:t>résilient</a:t>
            </a:r>
            <a:r>
              <a:rPr lang="fr-FR" sz="2000" b="0" dirty="0"/>
              <a:t> et </a:t>
            </a:r>
            <a:r>
              <a:rPr lang="fr-FR" sz="2000" dirty="0"/>
              <a:t>performant</a:t>
            </a:r>
            <a:r>
              <a:rPr lang="fr-FR" sz="2000" b="0" dirty="0"/>
              <a:t> sur </a:t>
            </a:r>
            <a:r>
              <a:rPr lang="fr-FR" sz="2000" dirty="0"/>
              <a:t>AWS</a:t>
            </a:r>
            <a:r>
              <a:rPr lang="fr-FR" sz="2000" b="0" dirty="0"/>
              <a:t> pour explorer les données GDELT</a:t>
            </a:r>
            <a:endParaRPr lang="fr-FR" sz="1800" b="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0" dirty="0"/>
              <a:t>Proposer </a:t>
            </a:r>
            <a:r>
              <a:rPr lang="fr-FR" sz="2000" dirty="0"/>
              <a:t>4 Fonctionnalités </a:t>
            </a:r>
            <a:r>
              <a:rPr lang="fr-FR" sz="2000" b="0" dirty="0"/>
              <a:t>de base</a:t>
            </a:r>
          </a:p>
          <a:p>
            <a:pPr marL="787400" lvl="1" indent="-228600">
              <a:buSzPct val="100000"/>
              <a:buFont typeface="+mj-lt"/>
              <a:buAutoNum type="arabicPeriod"/>
            </a:pPr>
            <a:r>
              <a:rPr lang="fr-FR" sz="1400" b="0" dirty="0"/>
              <a:t>Nb évènements pour une date, selon le pays et langue de l’article</a:t>
            </a:r>
          </a:p>
          <a:p>
            <a:pPr marL="787400" lvl="1" indent="-228600">
              <a:buSzPct val="100000"/>
              <a:buFont typeface="+mj-lt"/>
              <a:buAutoNum type="arabicPeriod"/>
            </a:pPr>
            <a:r>
              <a:rPr lang="fr-FR" sz="1400" dirty="0"/>
              <a:t>L</a:t>
            </a:r>
            <a:r>
              <a:rPr lang="fr-FR" sz="1400" b="0" dirty="0"/>
              <a:t>es </a:t>
            </a:r>
            <a:r>
              <a:rPr lang="fr-FR" sz="1400" dirty="0"/>
              <a:t>é</a:t>
            </a:r>
            <a:r>
              <a:rPr lang="fr-FR" sz="1400" b="0" dirty="0"/>
              <a:t>vénements pour un acteur donné (pays / organisation...)</a:t>
            </a:r>
          </a:p>
          <a:p>
            <a:pPr marL="787400" lvl="1" indent="-228600">
              <a:buSzPct val="100000"/>
              <a:buFont typeface="+mj-lt"/>
              <a:buAutoNum type="arabicPeriod"/>
            </a:pPr>
            <a:r>
              <a:rPr lang="fr-FR" sz="1400" b="0" dirty="0"/>
              <a:t>Les acteurs qui ont eu le plus d’articles positifs / négatifs</a:t>
            </a:r>
            <a:endParaRPr lang="fr-FR" sz="1400" dirty="0"/>
          </a:p>
          <a:p>
            <a:pPr marL="787400" lvl="1" indent="-228600">
              <a:buSzPct val="100000"/>
              <a:buFont typeface="+mj-lt"/>
              <a:buAutoNum type="arabicPeriod"/>
            </a:pPr>
            <a:r>
              <a:rPr lang="fr-FR" sz="1400" b="0" dirty="0"/>
              <a:t>Les acteurs / pays / organisations qui divisent le plus</a:t>
            </a:r>
            <a:endParaRPr lang="fr-FR" sz="24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0" dirty="0"/>
              <a:t>Et une fonctionnalité́ supplémentaire </a:t>
            </a:r>
            <a:r>
              <a:rPr lang="fr-FR" sz="1600" b="0" dirty="0"/>
              <a:t>(requête 5)</a:t>
            </a:r>
          </a:p>
          <a:p>
            <a:pPr marL="800100" lvl="1" indent="-241300">
              <a:buSzPct val="100000"/>
            </a:pPr>
            <a:r>
              <a:rPr lang="fr-FR" sz="1400" dirty="0"/>
              <a:t>L’évolution de la relation entre 2 acteurs au cours du temps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E9E08B5-9C28-1B45-9045-F9D34EB4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1258445"/>
            <a:ext cx="4457701" cy="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1901224"/>
            <a:ext cx="9144000" cy="360040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03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rme libre 52">
            <a:extLst>
              <a:ext uri="{FF2B5EF4-FFF2-40B4-BE49-F238E27FC236}">
                <a16:creationId xmlns:a16="http://schemas.microsoft.com/office/drawing/2014/main" id="{03269387-F81D-B94C-B8EE-9AE7E0DBC9B4}"/>
              </a:ext>
            </a:extLst>
          </p:cNvPr>
          <p:cNvSpPr/>
          <p:nvPr/>
        </p:nvSpPr>
        <p:spPr>
          <a:xfrm>
            <a:off x="3349958" y="2651447"/>
            <a:ext cx="5336842" cy="864000"/>
          </a:xfrm>
          <a:custGeom>
            <a:avLst/>
            <a:gdLst>
              <a:gd name="connsiteX0" fmla="*/ 174628 w 1047750"/>
              <a:gd name="connsiteY0" fmla="*/ 0 h 3901440"/>
              <a:gd name="connsiteX1" fmla="*/ 873122 w 1047750"/>
              <a:gd name="connsiteY1" fmla="*/ 0 h 3901440"/>
              <a:gd name="connsiteX2" fmla="*/ 1047750 w 1047750"/>
              <a:gd name="connsiteY2" fmla="*/ 174628 h 3901440"/>
              <a:gd name="connsiteX3" fmla="*/ 1047750 w 1047750"/>
              <a:gd name="connsiteY3" fmla="*/ 3901440 h 3901440"/>
              <a:gd name="connsiteX4" fmla="*/ 1047750 w 1047750"/>
              <a:gd name="connsiteY4" fmla="*/ 3901440 h 3901440"/>
              <a:gd name="connsiteX5" fmla="*/ 0 w 1047750"/>
              <a:gd name="connsiteY5" fmla="*/ 3901440 h 3901440"/>
              <a:gd name="connsiteX6" fmla="*/ 0 w 1047750"/>
              <a:gd name="connsiteY6" fmla="*/ 3901440 h 3901440"/>
              <a:gd name="connsiteX7" fmla="*/ 0 w 1047750"/>
              <a:gd name="connsiteY7" fmla="*/ 174628 h 3901440"/>
              <a:gd name="connsiteX8" fmla="*/ 174628 w 1047750"/>
              <a:gd name="connsiteY8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0" h="3901440">
                <a:moveTo>
                  <a:pt x="1047750" y="650251"/>
                </a:moveTo>
                <a:lnTo>
                  <a:pt x="1047750" y="3251189"/>
                </a:lnTo>
                <a:cubicBezTo>
                  <a:pt x="1047750" y="3610311"/>
                  <a:pt x="1026753" y="3901440"/>
                  <a:pt x="1000853" y="3901440"/>
                </a:cubicBezTo>
                <a:lnTo>
                  <a:pt x="0" y="3901440"/>
                </a:lnTo>
                <a:lnTo>
                  <a:pt x="0" y="3901440"/>
                </a:lnTo>
                <a:lnTo>
                  <a:pt x="0" y="0"/>
                </a:lnTo>
                <a:lnTo>
                  <a:pt x="0" y="0"/>
                </a:lnTo>
                <a:lnTo>
                  <a:pt x="1000853" y="0"/>
                </a:lnTo>
                <a:cubicBezTo>
                  <a:pt x="1026753" y="0"/>
                  <a:pt x="1047750" y="291129"/>
                  <a:pt x="1047750" y="650251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10491" tIns="106391" rIns="161636" bIns="106393" numCol="2" spcCol="1270" anchor="ctr" anchorCtr="0">
            <a:noAutofit/>
          </a:bodyPr>
          <a:lstStyle/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Confort du Notebook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Multi langage Python / Scala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endParaRPr lang="fr-FR" kern="1200" dirty="0"/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Packages Pandas, etc.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 err="1"/>
              <a:t>Folium</a:t>
            </a:r>
            <a:r>
              <a:rPr lang="fr-FR" kern="1200" dirty="0"/>
              <a:t> pour la visualisation</a:t>
            </a:r>
          </a:p>
        </p:txBody>
      </p:sp>
      <p:sp>
        <p:nvSpPr>
          <p:cNvPr id="54" name="Forme libre 53">
            <a:extLst>
              <a:ext uri="{FF2B5EF4-FFF2-40B4-BE49-F238E27FC236}">
                <a16:creationId xmlns:a16="http://schemas.microsoft.com/office/drawing/2014/main" id="{1D7B73A1-5DA5-1347-81F8-92941139A3B5}"/>
              </a:ext>
            </a:extLst>
          </p:cNvPr>
          <p:cNvSpPr/>
          <p:nvPr/>
        </p:nvSpPr>
        <p:spPr>
          <a:xfrm>
            <a:off x="3349958" y="3901396"/>
            <a:ext cx="5336842" cy="864000"/>
          </a:xfrm>
          <a:custGeom>
            <a:avLst/>
            <a:gdLst>
              <a:gd name="connsiteX0" fmla="*/ 174628 w 1047750"/>
              <a:gd name="connsiteY0" fmla="*/ 0 h 3901440"/>
              <a:gd name="connsiteX1" fmla="*/ 873122 w 1047750"/>
              <a:gd name="connsiteY1" fmla="*/ 0 h 3901440"/>
              <a:gd name="connsiteX2" fmla="*/ 1047750 w 1047750"/>
              <a:gd name="connsiteY2" fmla="*/ 174628 h 3901440"/>
              <a:gd name="connsiteX3" fmla="*/ 1047750 w 1047750"/>
              <a:gd name="connsiteY3" fmla="*/ 3901440 h 3901440"/>
              <a:gd name="connsiteX4" fmla="*/ 1047750 w 1047750"/>
              <a:gd name="connsiteY4" fmla="*/ 3901440 h 3901440"/>
              <a:gd name="connsiteX5" fmla="*/ 0 w 1047750"/>
              <a:gd name="connsiteY5" fmla="*/ 3901440 h 3901440"/>
              <a:gd name="connsiteX6" fmla="*/ 0 w 1047750"/>
              <a:gd name="connsiteY6" fmla="*/ 3901440 h 3901440"/>
              <a:gd name="connsiteX7" fmla="*/ 0 w 1047750"/>
              <a:gd name="connsiteY7" fmla="*/ 174628 h 3901440"/>
              <a:gd name="connsiteX8" fmla="*/ 174628 w 1047750"/>
              <a:gd name="connsiteY8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0" h="3901440">
                <a:moveTo>
                  <a:pt x="1047750" y="650251"/>
                </a:moveTo>
                <a:lnTo>
                  <a:pt x="1047750" y="3251189"/>
                </a:lnTo>
                <a:cubicBezTo>
                  <a:pt x="1047750" y="3610311"/>
                  <a:pt x="1026753" y="3901440"/>
                  <a:pt x="1000853" y="3901440"/>
                </a:cubicBezTo>
                <a:lnTo>
                  <a:pt x="0" y="3901440"/>
                </a:lnTo>
                <a:lnTo>
                  <a:pt x="0" y="3901440"/>
                </a:lnTo>
                <a:lnTo>
                  <a:pt x="0" y="0"/>
                </a:lnTo>
                <a:lnTo>
                  <a:pt x="0" y="0"/>
                </a:lnTo>
                <a:lnTo>
                  <a:pt x="1000853" y="0"/>
                </a:lnTo>
                <a:cubicBezTo>
                  <a:pt x="1026753" y="0"/>
                  <a:pt x="1047750" y="291129"/>
                  <a:pt x="1047750" y="650251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110491" tIns="106391" rIns="161636" bIns="106393" numCol="1" spcCol="1270" anchor="ctr" anchorCtr="0">
            <a:noAutofit/>
          </a:bodyPr>
          <a:lstStyle/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Capacité de calculs distribués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Extensibilité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tolérance aux pannes</a:t>
            </a:r>
          </a:p>
        </p:txBody>
      </p:sp>
      <p:sp>
        <p:nvSpPr>
          <p:cNvPr id="55" name="Forme libre 54">
            <a:extLst>
              <a:ext uri="{FF2B5EF4-FFF2-40B4-BE49-F238E27FC236}">
                <a16:creationId xmlns:a16="http://schemas.microsoft.com/office/drawing/2014/main" id="{0A193BB8-56DE-D54C-9C38-347825CF318F}"/>
              </a:ext>
            </a:extLst>
          </p:cNvPr>
          <p:cNvSpPr/>
          <p:nvPr/>
        </p:nvSpPr>
        <p:spPr>
          <a:xfrm>
            <a:off x="3349958" y="5151344"/>
            <a:ext cx="5336842" cy="864000"/>
          </a:xfrm>
          <a:custGeom>
            <a:avLst/>
            <a:gdLst>
              <a:gd name="connsiteX0" fmla="*/ 174628 w 1047750"/>
              <a:gd name="connsiteY0" fmla="*/ 0 h 3901440"/>
              <a:gd name="connsiteX1" fmla="*/ 873122 w 1047750"/>
              <a:gd name="connsiteY1" fmla="*/ 0 h 3901440"/>
              <a:gd name="connsiteX2" fmla="*/ 1047750 w 1047750"/>
              <a:gd name="connsiteY2" fmla="*/ 174628 h 3901440"/>
              <a:gd name="connsiteX3" fmla="*/ 1047750 w 1047750"/>
              <a:gd name="connsiteY3" fmla="*/ 3901440 h 3901440"/>
              <a:gd name="connsiteX4" fmla="*/ 1047750 w 1047750"/>
              <a:gd name="connsiteY4" fmla="*/ 3901440 h 3901440"/>
              <a:gd name="connsiteX5" fmla="*/ 0 w 1047750"/>
              <a:gd name="connsiteY5" fmla="*/ 3901440 h 3901440"/>
              <a:gd name="connsiteX6" fmla="*/ 0 w 1047750"/>
              <a:gd name="connsiteY6" fmla="*/ 3901440 h 3901440"/>
              <a:gd name="connsiteX7" fmla="*/ 0 w 1047750"/>
              <a:gd name="connsiteY7" fmla="*/ 174628 h 3901440"/>
              <a:gd name="connsiteX8" fmla="*/ 174628 w 1047750"/>
              <a:gd name="connsiteY8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0" h="3901440">
                <a:moveTo>
                  <a:pt x="1047750" y="650251"/>
                </a:moveTo>
                <a:lnTo>
                  <a:pt x="1047750" y="3251189"/>
                </a:lnTo>
                <a:cubicBezTo>
                  <a:pt x="1047750" y="3610311"/>
                  <a:pt x="1026753" y="3901440"/>
                  <a:pt x="1000853" y="3901440"/>
                </a:cubicBezTo>
                <a:lnTo>
                  <a:pt x="0" y="3901440"/>
                </a:lnTo>
                <a:lnTo>
                  <a:pt x="0" y="3901440"/>
                </a:lnTo>
                <a:lnTo>
                  <a:pt x="0" y="0"/>
                </a:lnTo>
                <a:lnTo>
                  <a:pt x="0" y="0"/>
                </a:lnTo>
                <a:lnTo>
                  <a:pt x="1000853" y="0"/>
                </a:lnTo>
                <a:cubicBezTo>
                  <a:pt x="1026753" y="0"/>
                  <a:pt x="1047750" y="291129"/>
                  <a:pt x="1047750" y="650251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10491" tIns="106391" rIns="161636" bIns="106393" numCol="2" spcCol="1270" anchor="ctr" anchorCtr="0">
            <a:noAutofit/>
          </a:bodyPr>
          <a:lstStyle/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Capacité et rapidité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Richesse des structures de documents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 err="1"/>
              <a:t>Requêtage</a:t>
            </a:r>
            <a:r>
              <a:rPr lang="fr-FR" kern="1200" dirty="0"/>
              <a:t> intuitif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Souplesse de l’architecture</a:t>
            </a:r>
          </a:p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Passage à l’échelle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628EBA02-3F0E-D048-A46E-2165FEB2C98B}"/>
              </a:ext>
            </a:extLst>
          </p:cNvPr>
          <p:cNvSpPr/>
          <p:nvPr/>
        </p:nvSpPr>
        <p:spPr>
          <a:xfrm>
            <a:off x="3349958" y="1401498"/>
            <a:ext cx="5336842" cy="864000"/>
          </a:xfrm>
          <a:custGeom>
            <a:avLst/>
            <a:gdLst>
              <a:gd name="connsiteX0" fmla="*/ 174628 w 1047750"/>
              <a:gd name="connsiteY0" fmla="*/ 0 h 3901440"/>
              <a:gd name="connsiteX1" fmla="*/ 873122 w 1047750"/>
              <a:gd name="connsiteY1" fmla="*/ 0 h 3901440"/>
              <a:gd name="connsiteX2" fmla="*/ 1047750 w 1047750"/>
              <a:gd name="connsiteY2" fmla="*/ 174628 h 3901440"/>
              <a:gd name="connsiteX3" fmla="*/ 1047750 w 1047750"/>
              <a:gd name="connsiteY3" fmla="*/ 3901440 h 3901440"/>
              <a:gd name="connsiteX4" fmla="*/ 1047750 w 1047750"/>
              <a:gd name="connsiteY4" fmla="*/ 3901440 h 3901440"/>
              <a:gd name="connsiteX5" fmla="*/ 0 w 1047750"/>
              <a:gd name="connsiteY5" fmla="*/ 3901440 h 3901440"/>
              <a:gd name="connsiteX6" fmla="*/ 0 w 1047750"/>
              <a:gd name="connsiteY6" fmla="*/ 3901440 h 3901440"/>
              <a:gd name="connsiteX7" fmla="*/ 0 w 1047750"/>
              <a:gd name="connsiteY7" fmla="*/ 174628 h 3901440"/>
              <a:gd name="connsiteX8" fmla="*/ 174628 w 1047750"/>
              <a:gd name="connsiteY8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0" h="3901440">
                <a:moveTo>
                  <a:pt x="1047750" y="650251"/>
                </a:moveTo>
                <a:lnTo>
                  <a:pt x="1047750" y="3251189"/>
                </a:lnTo>
                <a:cubicBezTo>
                  <a:pt x="1047750" y="3610311"/>
                  <a:pt x="1026753" y="3901440"/>
                  <a:pt x="1000853" y="3901440"/>
                </a:cubicBezTo>
                <a:lnTo>
                  <a:pt x="0" y="3901440"/>
                </a:lnTo>
                <a:lnTo>
                  <a:pt x="0" y="3901440"/>
                </a:lnTo>
                <a:lnTo>
                  <a:pt x="0" y="0"/>
                </a:lnTo>
                <a:lnTo>
                  <a:pt x="0" y="0"/>
                </a:lnTo>
                <a:lnTo>
                  <a:pt x="1000853" y="0"/>
                </a:lnTo>
                <a:cubicBezTo>
                  <a:pt x="1026753" y="0"/>
                  <a:pt x="1047750" y="291129"/>
                  <a:pt x="1047750" y="650251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10491" tIns="106391" rIns="161636" bIns="106393" numCol="1" spcCol="1270" anchor="ctr" anchorCtr="0">
            <a:noAutofit/>
          </a:bodyPr>
          <a:lstStyle/>
          <a:p>
            <a:pPr marL="215900" lvl="1" indent="-21590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itchFamily="2" charset="2"/>
              <a:buChar char="ü"/>
            </a:pPr>
            <a:r>
              <a:rPr lang="fr-FR" kern="1200" dirty="0"/>
              <a:t>Technologies préconisées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A598F2-434F-4149-9787-A9D89D9E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A61D58-A4AA-9840-9A6F-804D874524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B79B614-3B0B-A841-9046-9226D81D078A}"/>
              </a:ext>
            </a:extLst>
          </p:cNvPr>
          <p:cNvGrpSpPr/>
          <p:nvPr/>
        </p:nvGrpSpPr>
        <p:grpSpPr>
          <a:xfrm>
            <a:off x="137672" y="5039568"/>
            <a:ext cx="3212286" cy="1080000"/>
            <a:chOff x="137672" y="4937968"/>
            <a:chExt cx="3212286" cy="1080000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121FF16E-6EC5-F241-BEF0-28615EF39B71}"/>
                </a:ext>
              </a:extLst>
            </p:cNvPr>
            <p:cNvSpPr/>
            <p:nvPr/>
          </p:nvSpPr>
          <p:spPr>
            <a:xfrm>
              <a:off x="137672" y="4937968"/>
              <a:ext cx="3212286" cy="1080000"/>
            </a:xfrm>
            <a:custGeom>
              <a:avLst>
                <a:gd name="f0" fmla="val 1907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108000" tIns="63000" rIns="108000" bIns="63000" anchor="t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600" b="1" i="0" u="none" strike="noStrike" kern="1200" cap="none" dirty="0">
                  <a:ln>
                    <a:noFill/>
                  </a:ln>
                  <a:solidFill>
                    <a:schemeClr val="tx1"/>
                  </a:solidFill>
                  <a:latin typeface="+mj-lt"/>
                  <a:ea typeface="Noto Sans CJK SC Regular" pitchFamily="2"/>
                  <a:cs typeface="Lohit Devanagari" pitchFamily="2"/>
                </a:rPr>
                <a:t>Base de données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C2F141A-EE50-364C-8AF9-66AF901C1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/>
            </a:blip>
            <a:srcRect/>
            <a:stretch>
              <a:fillRect/>
            </a:stretch>
          </p:blipFill>
          <p:spPr>
            <a:xfrm>
              <a:off x="845366" y="5358731"/>
              <a:ext cx="1760541" cy="501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11D4FABF-747A-5F44-9760-65DC96A01FF2}"/>
              </a:ext>
            </a:extLst>
          </p:cNvPr>
          <p:cNvGrpSpPr/>
          <p:nvPr/>
        </p:nvGrpSpPr>
        <p:grpSpPr>
          <a:xfrm>
            <a:off x="137672" y="1301348"/>
            <a:ext cx="3212286" cy="1129169"/>
            <a:chOff x="137672" y="1301348"/>
            <a:chExt cx="3212286" cy="1129169"/>
          </a:xfrm>
        </p:grpSpPr>
        <p:sp>
          <p:nvSpPr>
            <p:cNvPr id="24" name="Forme libre 23">
              <a:extLst>
                <a:ext uri="{FF2B5EF4-FFF2-40B4-BE49-F238E27FC236}">
                  <a16:creationId xmlns:a16="http://schemas.microsoft.com/office/drawing/2014/main" id="{512554B8-B726-E841-A96C-82DAE876F965}"/>
                </a:ext>
              </a:extLst>
            </p:cNvPr>
            <p:cNvSpPr/>
            <p:nvPr/>
          </p:nvSpPr>
          <p:spPr>
            <a:xfrm>
              <a:off x="137672" y="1301348"/>
              <a:ext cx="3212286" cy="1080000"/>
            </a:xfrm>
            <a:custGeom>
              <a:avLst>
                <a:gd name="f0" fmla="val 1922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108000" tIns="63000" rIns="108000" bIns="63000" anchor="t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0" u="none" strike="noStrike" kern="1200" cap="none" dirty="0">
                  <a:ln>
                    <a:noFill/>
                  </a:ln>
                  <a:solidFill>
                    <a:schemeClr val="tx1"/>
                  </a:solidFill>
                  <a:latin typeface="Arial" panose="020B0604020202020204" pitchFamily="34" charset="0"/>
                  <a:ea typeface="Noto Sans CJK SC Regular" pitchFamily="2"/>
                  <a:cs typeface="Arial" panose="020B0604020202020204" pitchFamily="34" charset="0"/>
                </a:rPr>
                <a:t>AWS</a:t>
              </a:r>
              <a:endParaRPr lang="fr-FR" sz="1600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endParaRPr>
            </a:p>
          </p:txBody>
        </p:sp>
        <p:pic>
          <p:nvPicPr>
            <p:cNvPr id="30" name="Image 29" descr="Une image contenant bâtiment&#10;&#10;&#10;&#10;Description générée automatiquement">
              <a:extLst>
                <a:ext uri="{FF2B5EF4-FFF2-40B4-BE49-F238E27FC236}">
                  <a16:creationId xmlns:a16="http://schemas.microsoft.com/office/drawing/2014/main" id="{E233F80F-B8D6-3A49-ABA2-DED99CC63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6495" y="1308395"/>
              <a:ext cx="839669" cy="839669"/>
            </a:xfrm>
            <a:prstGeom prst="rect">
              <a:avLst/>
            </a:prstGeom>
          </p:spPr>
        </p:pic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2837F8B3-6298-E74C-9BF5-2B23E9C13B21}"/>
                </a:ext>
              </a:extLst>
            </p:cNvPr>
            <p:cNvSpPr/>
            <p:nvPr/>
          </p:nvSpPr>
          <p:spPr>
            <a:xfrm>
              <a:off x="336474" y="2088972"/>
              <a:ext cx="1581150" cy="341545"/>
            </a:xfrm>
            <a:prstGeom prst="roundRect">
              <a:avLst>
                <a:gd name="adj" fmla="val 10906"/>
              </a:avLst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S3 </a:t>
              </a:r>
              <a:r>
                <a:rPr lang="fr-FR" sz="1200" dirty="0">
                  <a:solidFill>
                    <a:schemeClr val="tx1"/>
                  </a:solidFill>
                </a:rPr>
                <a:t>fichiers</a:t>
              </a:r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23CDBC65-F4F7-334B-9691-72459C3114F7}"/>
                </a:ext>
              </a:extLst>
            </p:cNvPr>
            <p:cNvSpPr/>
            <p:nvPr/>
          </p:nvSpPr>
          <p:spPr>
            <a:xfrm>
              <a:off x="1605754" y="2088972"/>
              <a:ext cx="1581150" cy="341545"/>
            </a:xfrm>
            <a:prstGeom prst="roundRect">
              <a:avLst>
                <a:gd name="adj" fmla="val 10906"/>
              </a:avLst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EMR </a:t>
              </a:r>
              <a:r>
                <a:rPr lang="fr-FR" sz="1200" dirty="0">
                  <a:solidFill>
                    <a:schemeClr val="tx1"/>
                  </a:solidFill>
                </a:rPr>
                <a:t>Cluster</a:t>
              </a: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FE24153-4987-5D45-9183-77FD4C5C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530" y="1404050"/>
              <a:ext cx="516117" cy="622377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EAF6FA2-1FFD-5C47-90DC-4F8CA2FE0BC8}"/>
              </a:ext>
            </a:extLst>
          </p:cNvPr>
          <p:cNvGrpSpPr/>
          <p:nvPr/>
        </p:nvGrpSpPr>
        <p:grpSpPr>
          <a:xfrm>
            <a:off x="137672" y="2580201"/>
            <a:ext cx="3212286" cy="1080000"/>
            <a:chOff x="137672" y="2678967"/>
            <a:chExt cx="3212286" cy="1080000"/>
          </a:xfrm>
        </p:grpSpPr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CBA57A34-AF4B-0D43-86A6-80C9E64F2E7D}"/>
                </a:ext>
              </a:extLst>
            </p:cNvPr>
            <p:cNvSpPr/>
            <p:nvPr/>
          </p:nvSpPr>
          <p:spPr>
            <a:xfrm>
              <a:off x="137672" y="2678967"/>
              <a:ext cx="3212286" cy="1080000"/>
            </a:xfrm>
            <a:custGeom>
              <a:avLst>
                <a:gd name="f0" fmla="val 2623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08000" tIns="63000" rIns="108000" bIns="63000" anchor="t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0" u="none" strike="noStrike" kern="1200" cap="none" dirty="0">
                  <a:ln>
                    <a:noFill/>
                  </a:ln>
                  <a:solidFill>
                    <a:schemeClr val="tx1"/>
                  </a:solidFill>
                  <a:latin typeface="Arial" panose="020B0604020202020204" pitchFamily="34" charset="0"/>
                  <a:ea typeface="Noto Sans CJK SC Regular" pitchFamily="2"/>
                  <a:cs typeface="Arial" panose="020B0604020202020204" pitchFamily="34" charset="0"/>
                </a:rPr>
                <a:t>Requêtes – Visualisation</a:t>
              </a: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29CF19F7-D725-5A41-8DA7-A61EE3DB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/>
            </a:blip>
            <a:srcRect/>
            <a:stretch>
              <a:fillRect/>
            </a:stretch>
          </p:blipFill>
          <p:spPr>
            <a:xfrm>
              <a:off x="318384" y="3118588"/>
              <a:ext cx="772111" cy="467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41D65B09-7385-234B-A0D0-3AA02A30F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/>
            </a:blip>
            <a:srcRect l="36510" r="34072" b="22677"/>
            <a:stretch>
              <a:fillRect/>
            </a:stretch>
          </p:blipFill>
          <p:spPr>
            <a:xfrm>
              <a:off x="2727055" y="2944894"/>
              <a:ext cx="324297" cy="520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38C8A35-60A7-414D-811A-72199944156C}"/>
                </a:ext>
              </a:extLst>
            </p:cNvPr>
            <p:cNvSpPr txBox="1"/>
            <p:nvPr/>
          </p:nvSpPr>
          <p:spPr>
            <a:xfrm>
              <a:off x="2482532" y="3424350"/>
              <a:ext cx="783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Folium</a:t>
              </a:r>
              <a:endParaRPr lang="fr-FR" sz="1200" dirty="0"/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F08418E7-A44E-D147-98A3-E0C7E6CC1E21}"/>
                </a:ext>
              </a:extLst>
            </p:cNvPr>
            <p:cNvSpPr/>
            <p:nvPr/>
          </p:nvSpPr>
          <p:spPr>
            <a:xfrm>
              <a:off x="1028884" y="3181316"/>
              <a:ext cx="1581150" cy="341545"/>
            </a:xfrm>
            <a:prstGeom prst="roundRect">
              <a:avLst>
                <a:gd name="adj" fmla="val 10906"/>
              </a:avLst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Zeppelin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Scala - Python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89734485-AA2D-5447-80BA-8116E6B31B58}"/>
              </a:ext>
            </a:extLst>
          </p:cNvPr>
          <p:cNvGrpSpPr/>
          <p:nvPr/>
        </p:nvGrpSpPr>
        <p:grpSpPr>
          <a:xfrm>
            <a:off x="137672" y="3809885"/>
            <a:ext cx="3212286" cy="1080000"/>
            <a:chOff x="137672" y="4131730"/>
            <a:chExt cx="3212286" cy="1080000"/>
          </a:xfrm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A4442392-1955-A147-9765-AB5A8D6DD2B8}"/>
                </a:ext>
              </a:extLst>
            </p:cNvPr>
            <p:cNvSpPr/>
            <p:nvPr/>
          </p:nvSpPr>
          <p:spPr>
            <a:xfrm>
              <a:off x="137672" y="4131730"/>
              <a:ext cx="3212286" cy="1080000"/>
            </a:xfrm>
            <a:custGeom>
              <a:avLst>
                <a:gd name="f0" fmla="val 2037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108000" tIns="63000" rIns="108000" bIns="63000" anchor="t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600" b="1" i="0" u="none" strike="noStrike" kern="1200" cap="none" dirty="0">
                  <a:ln>
                    <a:noFill/>
                  </a:ln>
                  <a:solidFill>
                    <a:schemeClr val="tx1"/>
                  </a:solidFill>
                  <a:latin typeface="Arial" panose="020B0604020202020204" pitchFamily="34" charset="0"/>
                  <a:ea typeface="Noto Sans CJK SC Regular" pitchFamily="2"/>
                  <a:cs typeface="Arial" panose="020B0604020202020204" pitchFamily="34" charset="0"/>
                </a:rPr>
                <a:t>Cluster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CD15F2B-88D0-0545-AAAE-3FD5D9ED6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/>
            </a:blip>
            <a:srcRect/>
            <a:stretch>
              <a:fillRect/>
            </a:stretch>
          </p:blipFill>
          <p:spPr>
            <a:xfrm>
              <a:off x="1066984" y="4295978"/>
              <a:ext cx="1233164" cy="642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BA7514F2-3536-524D-8DDD-9E5AF93F5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17323" y="4191304"/>
              <a:ext cx="597681" cy="825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7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title"/>
          </p:nvPr>
        </p:nvSpPr>
        <p:spPr>
          <a:xfrm>
            <a:off x="1476375" y="0"/>
            <a:ext cx="7210425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>
            <a:off x="6350" y="6381750"/>
            <a:ext cx="5334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dt" idx="10"/>
          </p:nvPr>
        </p:nvSpPr>
        <p:spPr>
          <a:xfrm>
            <a:off x="539750" y="6381750"/>
            <a:ext cx="86995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30/01/2019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ftr" idx="11"/>
          </p:nvPr>
        </p:nvSpPr>
        <p:spPr>
          <a:xfrm>
            <a:off x="4067175" y="6381750"/>
            <a:ext cx="4105275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440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fil rouge </a:t>
            </a:r>
            <a:r>
              <a:rPr lang="fr-FR" dirty="0" err="1"/>
              <a:t>Engie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0" y="2209569"/>
            <a:ext cx="9144000" cy="360040"/>
          </a:xfrm>
          <a:prstGeom prst="rect">
            <a:avLst/>
          </a:prstGeom>
          <a:solidFill>
            <a:srgbClr val="F490A6">
              <a:alpha val="35686"/>
            </a:srgbClr>
          </a:solidFill>
          <a:ln w="9525" cap="flat" cmpd="sng">
            <a:solidFill>
              <a:srgbClr val="F057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03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C7F6FAC-5FE3-0B4B-A9A4-962FC4AEC90C}"/>
              </a:ext>
            </a:extLst>
          </p:cNvPr>
          <p:cNvSpPr/>
          <p:nvPr/>
        </p:nvSpPr>
        <p:spPr>
          <a:xfrm>
            <a:off x="4363656" y="3798431"/>
            <a:ext cx="238456" cy="1108927"/>
          </a:xfrm>
          <a:prstGeom prst="rect">
            <a:avLst/>
          </a:pr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08000" tIns="63000" rIns="108000" bIns="6300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 hangingPunct="0"/>
            <a:endParaRPr lang="fr-FR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0ADBB-30B8-D542-AFB2-98FA2513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EMR et tolérance aux pannes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55926C-0516-084C-B9FB-33A9AEFEDA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3BD45C9C-1F9F-444A-B9B1-390FB2D88D13}"/>
              </a:ext>
            </a:extLst>
          </p:cNvPr>
          <p:cNvSpPr/>
          <p:nvPr/>
        </p:nvSpPr>
        <p:spPr>
          <a:xfrm>
            <a:off x="656634" y="2789609"/>
            <a:ext cx="1818128" cy="2975891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Machine 2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9F54A0ED-5685-A74F-BD8B-27ED5009A3DA}"/>
              </a:ext>
            </a:extLst>
          </p:cNvPr>
          <p:cNvSpPr/>
          <p:nvPr/>
        </p:nvSpPr>
        <p:spPr>
          <a:xfrm>
            <a:off x="731726" y="3212800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EF5A9532-07EC-CB42-9213-F08E634CF254}"/>
              </a:ext>
            </a:extLst>
          </p:cNvPr>
          <p:cNvSpPr/>
          <p:nvPr/>
        </p:nvSpPr>
        <p:spPr>
          <a:xfrm>
            <a:off x="731726" y="3672045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4CF94F7-B0D1-774D-AA07-010D15F8E710}"/>
              </a:ext>
            </a:extLst>
          </p:cNvPr>
          <p:cNvSpPr/>
          <p:nvPr/>
        </p:nvSpPr>
        <p:spPr>
          <a:xfrm>
            <a:off x="731726" y="4187386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2494CBEF-BB38-0049-A3C0-623D35FDC910}"/>
              </a:ext>
            </a:extLst>
          </p:cNvPr>
          <p:cNvSpPr/>
          <p:nvPr/>
        </p:nvSpPr>
        <p:spPr>
          <a:xfrm>
            <a:off x="750776" y="4702727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Secondary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05083CDF-3D48-3E40-8128-128219FDE515}"/>
              </a:ext>
            </a:extLst>
          </p:cNvPr>
          <p:cNvSpPr/>
          <p:nvPr/>
        </p:nvSpPr>
        <p:spPr>
          <a:xfrm>
            <a:off x="750776" y="5218068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Secondary</a:t>
            </a:r>
            <a:endParaRPr lang="fr-FR" kern="1200" dirty="0"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A43BB774-239C-9E46-BBCC-DDEFAECAD7EB}"/>
              </a:ext>
            </a:extLst>
          </p:cNvPr>
          <p:cNvSpPr/>
          <p:nvPr/>
        </p:nvSpPr>
        <p:spPr>
          <a:xfrm>
            <a:off x="3547189" y="1504314"/>
            <a:ext cx="1818128" cy="2439614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Machine 1</a:t>
            </a: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AE0A593B-138B-1549-8240-6AEF1FD4BD36}"/>
              </a:ext>
            </a:extLst>
          </p:cNvPr>
          <p:cNvSpPr/>
          <p:nvPr/>
        </p:nvSpPr>
        <p:spPr>
          <a:xfrm>
            <a:off x="3622281" y="192750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32C1DF47-2C41-5F42-87B6-E9725E2F9593}"/>
              </a:ext>
            </a:extLst>
          </p:cNvPr>
          <p:cNvSpPr/>
          <p:nvPr/>
        </p:nvSpPr>
        <p:spPr>
          <a:xfrm>
            <a:off x="3622281" y="238674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Active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1D00F4B3-94D2-D848-B3C9-91D3A3AED53D}"/>
              </a:ext>
            </a:extLst>
          </p:cNvPr>
          <p:cNvSpPr/>
          <p:nvPr/>
        </p:nvSpPr>
        <p:spPr>
          <a:xfrm>
            <a:off x="3622281" y="2902090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BD659436-63D7-964D-961E-0FAA0A53AB8C}"/>
              </a:ext>
            </a:extLst>
          </p:cNvPr>
          <p:cNvSpPr/>
          <p:nvPr/>
        </p:nvSpPr>
        <p:spPr>
          <a:xfrm>
            <a:off x="3641331" y="3417431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Primary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6" name="Étoile à 7 branches 25">
            <a:extLst>
              <a:ext uri="{FF2B5EF4-FFF2-40B4-BE49-F238E27FC236}">
                <a16:creationId xmlns:a16="http://schemas.microsoft.com/office/drawing/2014/main" id="{9923F780-9CBB-0944-AB05-5C619D40B65E}"/>
              </a:ext>
            </a:extLst>
          </p:cNvPr>
          <p:cNvSpPr/>
          <p:nvPr/>
        </p:nvSpPr>
        <p:spPr>
          <a:xfrm>
            <a:off x="5045934" y="2489788"/>
            <a:ext cx="199508" cy="187691"/>
          </a:xfrm>
          <a:prstGeom prst="star7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7 branches 26">
            <a:extLst>
              <a:ext uri="{FF2B5EF4-FFF2-40B4-BE49-F238E27FC236}">
                <a16:creationId xmlns:a16="http://schemas.microsoft.com/office/drawing/2014/main" id="{1249CF95-94E4-3C49-AB27-F731A137A84D}"/>
              </a:ext>
            </a:extLst>
          </p:cNvPr>
          <p:cNvSpPr/>
          <p:nvPr/>
        </p:nvSpPr>
        <p:spPr>
          <a:xfrm>
            <a:off x="5045934" y="3499657"/>
            <a:ext cx="199508" cy="187691"/>
          </a:xfrm>
          <a:prstGeom prst="star7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675BF81D-3B10-0E4B-BBD1-4F34632B3270}"/>
              </a:ext>
            </a:extLst>
          </p:cNvPr>
          <p:cNvSpPr/>
          <p:nvPr/>
        </p:nvSpPr>
        <p:spPr>
          <a:xfrm>
            <a:off x="156020" y="1230531"/>
            <a:ext cx="1035662" cy="260228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sz="11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B1B2C279-C9B4-634A-A253-D4F46BC91DD5}"/>
              </a:ext>
            </a:extLst>
          </p:cNvPr>
          <p:cNvSpPr/>
          <p:nvPr/>
        </p:nvSpPr>
        <p:spPr>
          <a:xfrm>
            <a:off x="156020" y="1559662"/>
            <a:ext cx="1035662" cy="260228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Spark</a:t>
            </a:r>
            <a:endParaRPr lang="fr-FR" sz="11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6A6C5307-15A0-0542-9737-39599C6CCA5D}"/>
              </a:ext>
            </a:extLst>
          </p:cNvPr>
          <p:cNvSpPr/>
          <p:nvPr/>
        </p:nvSpPr>
        <p:spPr>
          <a:xfrm>
            <a:off x="156020" y="1879699"/>
            <a:ext cx="1035662" cy="260228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MongoDB</a:t>
            </a:r>
            <a:endParaRPr lang="fr-FR" sz="11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25BE668E-F547-5C4C-B286-6E2B3894EFD0}"/>
              </a:ext>
            </a:extLst>
          </p:cNvPr>
          <p:cNvSpPr/>
          <p:nvPr/>
        </p:nvSpPr>
        <p:spPr>
          <a:xfrm>
            <a:off x="6503697" y="2789609"/>
            <a:ext cx="1818128" cy="2975891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1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Machine 3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9434F7AF-8450-9E48-8533-F7ACCDF7AA80}"/>
              </a:ext>
            </a:extLst>
          </p:cNvPr>
          <p:cNvSpPr/>
          <p:nvPr/>
        </p:nvSpPr>
        <p:spPr>
          <a:xfrm>
            <a:off x="6578789" y="3212800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40CBBD1F-BBA7-4543-B94E-05F72B72CFC0}"/>
              </a:ext>
            </a:extLst>
          </p:cNvPr>
          <p:cNvSpPr/>
          <p:nvPr/>
        </p:nvSpPr>
        <p:spPr>
          <a:xfrm>
            <a:off x="6578789" y="3672045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EA6AA880-45C6-E446-8143-4AC4A9CFA564}"/>
              </a:ext>
            </a:extLst>
          </p:cNvPr>
          <p:cNvSpPr/>
          <p:nvPr/>
        </p:nvSpPr>
        <p:spPr>
          <a:xfrm>
            <a:off x="6578789" y="4187386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99D5A82F-DFCF-7348-9720-B82DF23C45B9}"/>
              </a:ext>
            </a:extLst>
          </p:cNvPr>
          <p:cNvSpPr/>
          <p:nvPr/>
        </p:nvSpPr>
        <p:spPr>
          <a:xfrm>
            <a:off x="6597839" y="4702727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Secondary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9ED796EF-64A9-974B-8B81-99F3988362E9}"/>
              </a:ext>
            </a:extLst>
          </p:cNvPr>
          <p:cNvSpPr/>
          <p:nvPr/>
        </p:nvSpPr>
        <p:spPr>
          <a:xfrm>
            <a:off x="6597839" y="5218068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r>
              <a:rPr lang="fr-FR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Arbitre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BB83015D-BC74-504B-B870-8E668710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85" y="5279246"/>
            <a:ext cx="369750" cy="281829"/>
          </a:xfrm>
          <a:prstGeom prst="rect">
            <a:avLst/>
          </a:prstGeom>
        </p:spPr>
      </p:pic>
      <p:sp>
        <p:nvSpPr>
          <p:cNvPr id="48" name="Double flèche horizontale 47">
            <a:extLst>
              <a:ext uri="{FF2B5EF4-FFF2-40B4-BE49-F238E27FC236}">
                <a16:creationId xmlns:a16="http://schemas.microsoft.com/office/drawing/2014/main" id="{4F118ADC-ED9C-B04B-A96D-20CDC294B274}"/>
              </a:ext>
            </a:extLst>
          </p:cNvPr>
          <p:cNvSpPr/>
          <p:nvPr/>
        </p:nvSpPr>
        <p:spPr>
          <a:xfrm>
            <a:off x="2559763" y="4700543"/>
            <a:ext cx="3943934" cy="587816"/>
          </a:xfrm>
          <a:prstGeom prst="leftRightArrow">
            <a:avLst>
              <a:gd name="adj1" fmla="val 40656"/>
              <a:gd name="adj2" fmla="val 39098"/>
            </a:avLst>
          </a:prstGeom>
          <a:solidFill>
            <a:srgbClr val="B6E99D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endParaRPr lang="fr-FR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BFEB30-49C5-3B4A-A0E2-2CB40CEA0E3B}"/>
              </a:ext>
            </a:extLst>
          </p:cNvPr>
          <p:cNvSpPr/>
          <p:nvPr/>
        </p:nvSpPr>
        <p:spPr>
          <a:xfrm>
            <a:off x="4380360" y="4769267"/>
            <a:ext cx="226800" cy="168187"/>
          </a:xfrm>
          <a:prstGeom prst="rect">
            <a:avLst/>
          </a:prstGeom>
          <a:solidFill>
            <a:srgbClr val="B6E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en angle 55">
            <a:extLst>
              <a:ext uri="{FF2B5EF4-FFF2-40B4-BE49-F238E27FC236}">
                <a16:creationId xmlns:a16="http://schemas.microsoft.com/office/drawing/2014/main" id="{9425AE81-3EF9-E548-9172-912419E44981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 rot="10800000" flipV="1">
            <a:off x="2399671" y="2577248"/>
            <a:ext cx="1222611" cy="1800637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A6066F24-60CE-E641-8441-BF5EB9F260A9}"/>
              </a:ext>
            </a:extLst>
          </p:cNvPr>
          <p:cNvCxnSpPr>
            <a:cxnSpLocks/>
            <a:stCxn id="22" idx="1"/>
            <a:endCxn id="35" idx="3"/>
          </p:cNvCxnSpPr>
          <p:nvPr/>
        </p:nvCxnSpPr>
        <p:spPr>
          <a:xfrm>
            <a:off x="5290225" y="2577249"/>
            <a:ext cx="1288564" cy="180063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968EAE2-E039-F546-B4E9-FDC64279B15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456253" y="2767749"/>
            <a:ext cx="0" cy="13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6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8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394AF-056B-5D4D-B0E1-7930DA81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Tolérance aux pannes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DF6A6F-CC32-7C44-99CA-C190F9A38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075A061-6608-004A-9D22-587D47BCE78A}"/>
              </a:ext>
            </a:extLst>
          </p:cNvPr>
          <p:cNvSpPr/>
          <p:nvPr/>
        </p:nvSpPr>
        <p:spPr>
          <a:xfrm>
            <a:off x="1750200" y="16563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51F909B5-91CF-7041-8E54-BEF673BB783C}"/>
              </a:ext>
            </a:extLst>
          </p:cNvPr>
          <p:cNvSpPr/>
          <p:nvPr/>
        </p:nvSpPr>
        <p:spPr>
          <a:xfrm>
            <a:off x="4279911" y="16563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2EEF559-AB4F-0540-858A-E36343C69043}"/>
              </a:ext>
            </a:extLst>
          </p:cNvPr>
          <p:cNvSpPr/>
          <p:nvPr/>
        </p:nvSpPr>
        <p:spPr>
          <a:xfrm>
            <a:off x="6874222" y="16563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CBE8F89-C416-4540-BDE6-E9BD540D2DF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>
            <a:off x="3418144" y="1846824"/>
            <a:ext cx="86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99A054F-276B-CD48-94BB-A4F1F0B83A69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>
            <a:off x="5947855" y="1846824"/>
            <a:ext cx="926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>
            <a:extLst>
              <a:ext uri="{FF2B5EF4-FFF2-40B4-BE49-F238E27FC236}">
                <a16:creationId xmlns:a16="http://schemas.microsoft.com/office/drawing/2014/main" id="{7A36DF73-838C-AD40-8AA0-3763AD48110D}"/>
              </a:ext>
            </a:extLst>
          </p:cNvPr>
          <p:cNvSpPr/>
          <p:nvPr/>
        </p:nvSpPr>
        <p:spPr>
          <a:xfrm>
            <a:off x="1750200" y="227517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E220A9B5-4E75-B844-8CFA-BAED2EBF78B0}"/>
              </a:ext>
            </a:extLst>
          </p:cNvPr>
          <p:cNvSpPr/>
          <p:nvPr/>
        </p:nvSpPr>
        <p:spPr>
          <a:xfrm>
            <a:off x="4279911" y="227517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r>
              <a:rPr lang="fr-FR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Active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E57F5DE0-20FB-B049-8F5C-5CDBC189B692}"/>
              </a:ext>
            </a:extLst>
          </p:cNvPr>
          <p:cNvSpPr/>
          <p:nvPr/>
        </p:nvSpPr>
        <p:spPr>
          <a:xfrm>
            <a:off x="6874222" y="227517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19" name="Étoile à 7 branches 18">
            <a:extLst>
              <a:ext uri="{FF2B5EF4-FFF2-40B4-BE49-F238E27FC236}">
                <a16:creationId xmlns:a16="http://schemas.microsoft.com/office/drawing/2014/main" id="{829DEB46-6AA9-2B40-8A84-328A78347163}"/>
              </a:ext>
            </a:extLst>
          </p:cNvPr>
          <p:cNvSpPr/>
          <p:nvPr/>
        </p:nvSpPr>
        <p:spPr>
          <a:xfrm>
            <a:off x="5716263" y="2374713"/>
            <a:ext cx="199508" cy="187691"/>
          </a:xfrm>
          <a:prstGeom prst="star7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C1794FB7-18A9-6444-A3E9-BBED1227B20F}"/>
              </a:ext>
            </a:extLst>
          </p:cNvPr>
          <p:cNvSpPr/>
          <p:nvPr/>
        </p:nvSpPr>
        <p:spPr>
          <a:xfrm>
            <a:off x="219494" y="1260256"/>
            <a:ext cx="1035662" cy="260228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sz="11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EB8E4FC3-DF1E-1843-93C5-9D5D7EA3F2DE}"/>
              </a:ext>
            </a:extLst>
          </p:cNvPr>
          <p:cNvSpPr/>
          <p:nvPr/>
        </p:nvSpPr>
        <p:spPr>
          <a:xfrm>
            <a:off x="219494" y="1589387"/>
            <a:ext cx="1035662" cy="260228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Spark</a:t>
            </a:r>
            <a:endParaRPr lang="fr-FR" sz="1100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19E712F7-5C26-094B-9BC1-A28A819C3EF8}"/>
              </a:ext>
            </a:extLst>
          </p:cNvPr>
          <p:cNvSpPr/>
          <p:nvPr/>
        </p:nvSpPr>
        <p:spPr>
          <a:xfrm>
            <a:off x="1750200" y="3000512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D07882DE-6DF5-A042-AFD9-ACE500E2DBB8}"/>
              </a:ext>
            </a:extLst>
          </p:cNvPr>
          <p:cNvSpPr/>
          <p:nvPr/>
        </p:nvSpPr>
        <p:spPr>
          <a:xfrm>
            <a:off x="4279911" y="3000512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50FBB594-618F-DC43-A547-7D645646E555}"/>
              </a:ext>
            </a:extLst>
          </p:cNvPr>
          <p:cNvSpPr/>
          <p:nvPr/>
        </p:nvSpPr>
        <p:spPr>
          <a:xfrm>
            <a:off x="6874222" y="2965963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0B48EDF-4440-474E-8F72-8C0E712B237E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2584172" y="2656179"/>
            <a:ext cx="2529711" cy="34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DB80631-977B-1E4C-AD4D-7FBFB8CF442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5113883" y="2656179"/>
            <a:ext cx="0" cy="34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95646AE-065F-4A4A-A280-C7F8920F766B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5113883" y="2656179"/>
            <a:ext cx="2594311" cy="3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4F0D059-5EAC-6441-8D1A-95D108E79434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2584172" y="2037324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2CAFA81-3129-A544-8594-FA69860D5F5A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>
            <a:off x="7708194" y="2037324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7C85837-EA57-1F45-B70C-85364FA90E1A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113883" y="2037324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ix 6">
            <a:extLst>
              <a:ext uri="{FF2B5EF4-FFF2-40B4-BE49-F238E27FC236}">
                <a16:creationId xmlns:a16="http://schemas.microsoft.com/office/drawing/2014/main" id="{C8CA1E53-D90F-F049-A7CF-EB767B49382D}"/>
              </a:ext>
            </a:extLst>
          </p:cNvPr>
          <p:cNvSpPr/>
          <p:nvPr/>
        </p:nvSpPr>
        <p:spPr>
          <a:xfrm rot="18960916">
            <a:off x="4750004" y="2102194"/>
            <a:ext cx="759843" cy="710301"/>
          </a:xfrm>
          <a:prstGeom prst="plus">
            <a:avLst>
              <a:gd name="adj" fmla="val 39911"/>
            </a:avLst>
          </a:prstGeom>
          <a:solidFill>
            <a:schemeClr val="accent6">
              <a:alpha val="51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1BD57658-1B31-BF48-A9AD-0E3D69FA03E5}"/>
              </a:ext>
            </a:extLst>
          </p:cNvPr>
          <p:cNvSpPr/>
          <p:nvPr/>
        </p:nvSpPr>
        <p:spPr>
          <a:xfrm>
            <a:off x="1750200" y="418396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3AA2A744-7F7E-3041-A398-B3BBDA137ECC}"/>
              </a:ext>
            </a:extLst>
          </p:cNvPr>
          <p:cNvSpPr/>
          <p:nvPr/>
        </p:nvSpPr>
        <p:spPr>
          <a:xfrm>
            <a:off x="4279911" y="418396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266B05D1-93F0-FC4E-B428-BC39F0B57918}"/>
              </a:ext>
            </a:extLst>
          </p:cNvPr>
          <p:cNvSpPr/>
          <p:nvPr/>
        </p:nvSpPr>
        <p:spPr>
          <a:xfrm>
            <a:off x="6874222" y="4183969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3E7FB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Zookeeper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FE84DB3-853B-1541-AC03-B5D980E9E2CD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>
            <a:off x="3418144" y="4374469"/>
            <a:ext cx="86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82A1B9A-BF3D-6748-9F03-8D7C8E636797}"/>
              </a:ext>
            </a:extLst>
          </p:cNvPr>
          <p:cNvCxnSpPr>
            <a:stCxn id="39" idx="1"/>
            <a:endCxn id="40" idx="3"/>
          </p:cNvCxnSpPr>
          <p:nvPr/>
        </p:nvCxnSpPr>
        <p:spPr>
          <a:xfrm>
            <a:off x="5947855" y="4374469"/>
            <a:ext cx="926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e libre 42">
            <a:extLst>
              <a:ext uri="{FF2B5EF4-FFF2-40B4-BE49-F238E27FC236}">
                <a16:creationId xmlns:a16="http://schemas.microsoft.com/office/drawing/2014/main" id="{8622F95E-7E45-5B4D-BEA8-3943B595DDF1}"/>
              </a:ext>
            </a:extLst>
          </p:cNvPr>
          <p:cNvSpPr/>
          <p:nvPr/>
        </p:nvSpPr>
        <p:spPr>
          <a:xfrm>
            <a:off x="1750200" y="48028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r>
              <a:rPr lang="fr-FR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Active</a:t>
            </a:r>
          </a:p>
        </p:txBody>
      </p:sp>
      <p:sp>
        <p:nvSpPr>
          <p:cNvPr id="44" name="Forme libre 43">
            <a:extLst>
              <a:ext uri="{FF2B5EF4-FFF2-40B4-BE49-F238E27FC236}">
                <a16:creationId xmlns:a16="http://schemas.microsoft.com/office/drawing/2014/main" id="{BB221241-4F60-164B-925C-2969710C12C8}"/>
              </a:ext>
            </a:extLst>
          </p:cNvPr>
          <p:cNvSpPr/>
          <p:nvPr/>
        </p:nvSpPr>
        <p:spPr>
          <a:xfrm>
            <a:off x="4279911" y="48028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algn="ctr" hangingPunct="0"/>
            <a:r>
              <a:rPr lang="fr-FR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BDDA4EC7-0456-9A42-93D0-092AC104157A}"/>
              </a:ext>
            </a:extLst>
          </p:cNvPr>
          <p:cNvSpPr/>
          <p:nvPr/>
        </p:nvSpPr>
        <p:spPr>
          <a:xfrm>
            <a:off x="6874222" y="4802824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i="0" u="none" strike="noStrike" kern="1200" cap="none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Master Passive</a:t>
            </a:r>
          </a:p>
        </p:txBody>
      </p:sp>
      <p:sp>
        <p:nvSpPr>
          <p:cNvPr id="46" name="Étoile à 7 branches 45">
            <a:extLst>
              <a:ext uri="{FF2B5EF4-FFF2-40B4-BE49-F238E27FC236}">
                <a16:creationId xmlns:a16="http://schemas.microsoft.com/office/drawing/2014/main" id="{8F9EF849-5637-CA42-811B-AF23E980BB4F}"/>
              </a:ext>
            </a:extLst>
          </p:cNvPr>
          <p:cNvSpPr/>
          <p:nvPr/>
        </p:nvSpPr>
        <p:spPr>
          <a:xfrm>
            <a:off x="3165567" y="4902358"/>
            <a:ext cx="199508" cy="187691"/>
          </a:xfrm>
          <a:prstGeom prst="star7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5B5FA573-CBD4-B140-BC49-BB8EE5EF56C3}"/>
              </a:ext>
            </a:extLst>
          </p:cNvPr>
          <p:cNvSpPr/>
          <p:nvPr/>
        </p:nvSpPr>
        <p:spPr>
          <a:xfrm>
            <a:off x="1750200" y="5641265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9661F4F5-73F6-0E4B-9879-46941334558D}"/>
              </a:ext>
            </a:extLst>
          </p:cNvPr>
          <p:cNvSpPr/>
          <p:nvPr/>
        </p:nvSpPr>
        <p:spPr>
          <a:xfrm>
            <a:off x="4279911" y="5641265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2EC61EDD-AEE7-4F44-BED3-7A377A4F36B6}"/>
              </a:ext>
            </a:extLst>
          </p:cNvPr>
          <p:cNvSpPr/>
          <p:nvPr/>
        </p:nvSpPr>
        <p:spPr>
          <a:xfrm>
            <a:off x="6874222" y="5606716"/>
            <a:ext cx="1667944" cy="381000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C96C"/>
          </a:solidFill>
          <a:ln w="3175">
            <a:solidFill>
              <a:srgbClr val="E56F2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W</a:t>
            </a:r>
            <a:r>
              <a:rPr lang="fr-FR" i="0" u="none" strike="noStrike" kern="1200" cap="none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orker</a:t>
            </a:r>
            <a:endParaRPr lang="fr-FR" i="0" u="none" strike="noStrike" kern="1200" cap="none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139487D-382F-004C-A124-6D6798F972BF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2584172" y="5183824"/>
            <a:ext cx="0" cy="45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B7A3135-7939-2F4D-AC4F-2FEC9EA28794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>
            <a:off x="2584172" y="5183824"/>
            <a:ext cx="2529711" cy="45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BE0DD07-4616-E44F-9EAE-703E23A30E08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2584172" y="5183824"/>
            <a:ext cx="5124022" cy="4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4A35CDA-41EA-2E49-8D4E-2986CB774F1F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2584172" y="4564969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0D8A089-BB9D-C64A-9748-320E4AEBBFBD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7708194" y="4564969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0C45BF5-CC50-CF4B-B77B-0FCAE44D903F}"/>
              </a:ext>
            </a:extLst>
          </p:cNvPr>
          <p:cNvCxnSpPr>
            <a:stCxn id="39" idx="2"/>
            <a:endCxn id="44" idx="0"/>
          </p:cNvCxnSpPr>
          <p:nvPr/>
        </p:nvCxnSpPr>
        <p:spPr>
          <a:xfrm>
            <a:off x="5113883" y="4564969"/>
            <a:ext cx="0" cy="2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orme libre 62">
            <a:extLst>
              <a:ext uri="{FF2B5EF4-FFF2-40B4-BE49-F238E27FC236}">
                <a16:creationId xmlns:a16="http://schemas.microsoft.com/office/drawing/2014/main" id="{511DCEF5-B0F2-5B4C-8226-7249D578EF51}"/>
              </a:ext>
            </a:extLst>
          </p:cNvPr>
          <p:cNvSpPr/>
          <p:nvPr/>
        </p:nvSpPr>
        <p:spPr>
          <a:xfrm>
            <a:off x="3550582" y="3729018"/>
            <a:ext cx="3191202" cy="380997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Spark</a:t>
            </a:r>
            <a:r>
              <a:rPr lang="fr-FR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 passive </a:t>
            </a:r>
            <a:r>
              <a:rPr lang="fr-FR" sz="16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becomes</a:t>
            </a:r>
            <a:r>
              <a:rPr lang="fr-FR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 Active</a:t>
            </a:r>
          </a:p>
        </p:txBody>
      </p:sp>
      <p:sp>
        <p:nvSpPr>
          <p:cNvPr id="64" name="Forme libre 63">
            <a:extLst>
              <a:ext uri="{FF2B5EF4-FFF2-40B4-BE49-F238E27FC236}">
                <a16:creationId xmlns:a16="http://schemas.microsoft.com/office/drawing/2014/main" id="{A84211BC-1BD6-5647-B8CF-49AFB8E06540}"/>
              </a:ext>
            </a:extLst>
          </p:cNvPr>
          <p:cNvSpPr/>
          <p:nvPr/>
        </p:nvSpPr>
        <p:spPr>
          <a:xfrm>
            <a:off x="3550582" y="1141707"/>
            <a:ext cx="3191202" cy="380997"/>
          </a:xfrm>
          <a:custGeom>
            <a:avLst>
              <a:gd name="f0" fmla="val 19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08000" tIns="63000" rIns="108000" bIns="63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Spark</a:t>
            </a:r>
            <a:r>
              <a:rPr lang="fr-FR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 master </a:t>
            </a:r>
            <a:r>
              <a:rPr lang="fr-FR" sz="16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Noto Sans CJK SC Regular" pitchFamily="2"/>
                <a:cs typeface="Arial" panose="020B0604020202020204" pitchFamily="34" charset="0"/>
              </a:rPr>
              <a:t>failover</a:t>
            </a:r>
            <a:endParaRPr lang="fr-FR" sz="1600" b="1" kern="1200" dirty="0">
              <a:solidFill>
                <a:schemeClr val="tx1"/>
              </a:solidFill>
              <a:latin typeface="Arial" panose="020B0604020202020204" pitchFamily="34" charset="0"/>
              <a:ea typeface="Noto Sans CJK SC Regular" pitchFamily="2"/>
              <a:cs typeface="Arial" panose="020B0604020202020204" pitchFamily="34" charset="0"/>
            </a:endParaRPr>
          </a:p>
        </p:txBody>
      </p:sp>
      <p:sp>
        <p:nvSpPr>
          <p:cNvPr id="65" name="Flèche vers le bas 64">
            <a:extLst>
              <a:ext uri="{FF2B5EF4-FFF2-40B4-BE49-F238E27FC236}">
                <a16:creationId xmlns:a16="http://schemas.microsoft.com/office/drawing/2014/main" id="{09F4D629-6985-244D-BEF8-65584FDF96D9}"/>
              </a:ext>
            </a:extLst>
          </p:cNvPr>
          <p:cNvSpPr/>
          <p:nvPr/>
        </p:nvSpPr>
        <p:spPr>
          <a:xfrm>
            <a:off x="4922900" y="3464564"/>
            <a:ext cx="381965" cy="300018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3" grpId="0"/>
      <p:bldP spid="65" grpId="0" animBg="1"/>
    </p:bldLst>
  </p:timing>
</p:sld>
</file>

<file path=ppt/theme/theme1.xml><?xml version="1.0" encoding="utf-8"?>
<a:theme xmlns:a="http://schemas.openxmlformats.org/drawingml/2006/main" name="Modèle Télécom Bretagne">
  <a:themeElements>
    <a:clrScheme name="Télécom ParisTech">
      <a:dk1>
        <a:srgbClr val="000000"/>
      </a:dk1>
      <a:lt1>
        <a:srgbClr val="FFFFFF"/>
      </a:lt1>
      <a:dk2>
        <a:srgbClr val="BF1238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BF1238"/>
      </a:accent4>
      <a:accent5>
        <a:srgbClr val="BF1238"/>
      </a:accent5>
      <a:accent6>
        <a:srgbClr val="BF123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848</Words>
  <Application>Microsoft Macintosh PowerPoint</Application>
  <PresentationFormat>Affichage à l'écran (4:3)</PresentationFormat>
  <Paragraphs>312</Paragraphs>
  <Slides>21</Slides>
  <Notes>17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Noto Sans Symbols</vt:lpstr>
      <vt:lpstr>Wingdings</vt:lpstr>
      <vt:lpstr>Modèle Télécom Bretagne</vt:lpstr>
      <vt:lpstr>Présentation PowerPoint</vt:lpstr>
      <vt:lpstr>Sommaire</vt:lpstr>
      <vt:lpstr>Contexte et problématiques</vt:lpstr>
      <vt:lpstr>Contexte et problématiques</vt:lpstr>
      <vt:lpstr>Sommaire</vt:lpstr>
      <vt:lpstr>Choix technologiques</vt:lpstr>
      <vt:lpstr>Sommaire</vt:lpstr>
      <vt:lpstr>Architecture EMR et tolérance aux pannes</vt:lpstr>
      <vt:lpstr>Tolérance aux pannes</vt:lpstr>
      <vt:lpstr>Sommaire</vt:lpstr>
      <vt:lpstr>Processus de chargement des données 1/2</vt:lpstr>
      <vt:lpstr>Exemple de requête 1</vt:lpstr>
      <vt:lpstr>Processus de chargement des données 2/2</vt:lpstr>
      <vt:lpstr>Sommaire</vt:lpstr>
      <vt:lpstr>Visualisations des requêtes</vt:lpstr>
      <vt:lpstr>Fonctionnalité supplémentaire</vt:lpstr>
      <vt:lpstr>Performances et scaling</vt:lpstr>
      <vt:lpstr>Sommaire</vt:lpstr>
      <vt:lpstr>Démo !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Hackœurs tendres présentent</dc:title>
  <cp:lastModifiedBy>Microsoft Office User</cp:lastModifiedBy>
  <cp:revision>88</cp:revision>
  <dcterms:modified xsi:type="dcterms:W3CDTF">2019-01-24T01:59:24Z</dcterms:modified>
</cp:coreProperties>
</file>