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5"/>
  </p:notesMasterIdLst>
  <p:sldIdLst>
    <p:sldId id="288" r:id="rId2"/>
    <p:sldId id="343" r:id="rId3"/>
    <p:sldId id="329" r:id="rId4"/>
    <p:sldId id="319" r:id="rId5"/>
    <p:sldId id="321" r:id="rId6"/>
    <p:sldId id="323" r:id="rId7"/>
    <p:sldId id="324" r:id="rId8"/>
    <p:sldId id="331" r:id="rId9"/>
    <p:sldId id="332" r:id="rId10"/>
    <p:sldId id="334" r:id="rId11"/>
    <p:sldId id="335" r:id="rId12"/>
    <p:sldId id="336" r:id="rId13"/>
    <p:sldId id="337" r:id="rId14"/>
    <p:sldId id="338" r:id="rId15"/>
    <p:sldId id="340" r:id="rId16"/>
    <p:sldId id="341" r:id="rId17"/>
    <p:sldId id="342" r:id="rId18"/>
    <p:sldId id="346" r:id="rId19"/>
    <p:sldId id="347" r:id="rId20"/>
    <p:sldId id="348" r:id="rId21"/>
    <p:sldId id="349" r:id="rId22"/>
    <p:sldId id="344" r:id="rId23"/>
    <p:sldId id="345"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11"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0BD05-C4A0-4558-B08E-57202F16E67D}" type="datetimeFigureOut">
              <a:rPr lang="en-US" smtClean="0"/>
              <a:t>9/26/2022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DD94EE-3C12-4137-A239-37C0FDC1CC8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044C1-5235-46BB-BB3D-DC6A87EE0432}" type="slidenum">
              <a:rPr lang="en-US" smtClean="0"/>
              <a:pPr/>
              <a:t>10</a:t>
            </a:fld>
            <a:endParaRPr lang="en-US"/>
          </a:p>
        </p:txBody>
      </p:sp>
    </p:spTree>
    <p:extLst>
      <p:ext uri="{BB962C8B-B14F-4D97-AF65-F5344CB8AC3E}">
        <p14:creationId xmlns:p14="http://schemas.microsoft.com/office/powerpoint/2010/main" val="179155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2463800" y="831850"/>
            <a:ext cx="4041775" cy="3030538"/>
          </a:xfrm>
          <a:ln/>
        </p:spPr>
      </p:sp>
      <p:sp>
        <p:nvSpPr>
          <p:cNvPr id="176131" name="Rectangle 3"/>
          <p:cNvSpPr>
            <a:spLocks noGrp="1" noChangeArrowheads="1"/>
          </p:cNvSpPr>
          <p:nvPr>
            <p:ph type="body" idx="1"/>
          </p:nvPr>
        </p:nvSpPr>
        <p:spPr>
          <a:xfrm>
            <a:off x="2486025" y="4095750"/>
            <a:ext cx="3973513" cy="402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04775" indent="-104775" eaLnBrk="1" hangingPunct="1"/>
            <a:endParaRPr lang="en-US" altLang="zh-CN" sz="900" dirty="0" smtClean="0">
              <a:latin typeface="ZapfHumnst BT" pitchFamily="34" charset="0"/>
              <a:ea typeface="宋体" charset="-122"/>
            </a:endParaRPr>
          </a:p>
        </p:txBody>
      </p:sp>
      <p:sp>
        <p:nvSpPr>
          <p:cNvPr id="176132" name="Text Box 4"/>
          <p:cNvSpPr txBox="1">
            <a:spLocks noChangeArrowheads="1"/>
          </p:cNvSpPr>
          <p:nvPr/>
        </p:nvSpPr>
        <p:spPr bwMode="auto">
          <a:xfrm>
            <a:off x="568325" y="1203325"/>
            <a:ext cx="1733550" cy="682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55" tIns="53227" rIns="106455" bIns="53227"/>
          <a:lstStyle>
            <a:lvl1pPr defTabSz="900113" eaLnBrk="0" hangingPunct="0">
              <a:defRPr sz="2400" b="1">
                <a:solidFill>
                  <a:schemeClr val="bg1"/>
                </a:solidFill>
                <a:latin typeface="Arial Narrow" pitchFamily="34" charset="0"/>
                <a:ea typeface="宋体" charset="-122"/>
              </a:defRPr>
            </a:lvl1pPr>
            <a:lvl2pPr marL="742950" indent="-285750" defTabSz="900113" eaLnBrk="0" hangingPunct="0">
              <a:defRPr sz="2400" b="1">
                <a:solidFill>
                  <a:schemeClr val="bg1"/>
                </a:solidFill>
                <a:latin typeface="Arial Narrow" pitchFamily="34" charset="0"/>
                <a:ea typeface="宋体" charset="-122"/>
              </a:defRPr>
            </a:lvl2pPr>
            <a:lvl3pPr marL="1143000" indent="-228600" defTabSz="900113" eaLnBrk="0" hangingPunct="0">
              <a:defRPr sz="2400" b="1">
                <a:solidFill>
                  <a:schemeClr val="bg1"/>
                </a:solidFill>
                <a:latin typeface="Arial Narrow" pitchFamily="34" charset="0"/>
                <a:ea typeface="宋体" charset="-122"/>
              </a:defRPr>
            </a:lvl3pPr>
            <a:lvl4pPr marL="1600200" indent="-228600" defTabSz="900113" eaLnBrk="0" hangingPunct="0">
              <a:defRPr sz="2400" b="1">
                <a:solidFill>
                  <a:schemeClr val="bg1"/>
                </a:solidFill>
                <a:latin typeface="Arial Narrow" pitchFamily="34" charset="0"/>
                <a:ea typeface="宋体" charset="-122"/>
              </a:defRPr>
            </a:lvl4pPr>
            <a:lvl5pPr marL="2057400" indent="-228600" defTabSz="900113" eaLnBrk="0" hangingPunct="0">
              <a:defRPr sz="2400" b="1">
                <a:solidFill>
                  <a:schemeClr val="bg1"/>
                </a:solidFill>
                <a:latin typeface="Arial Narrow" pitchFamily="34" charset="0"/>
                <a:ea typeface="宋体" charset="-122"/>
              </a:defRPr>
            </a:lvl5pPr>
            <a:lvl6pPr marL="2514600" indent="-228600" defTabSz="900113" eaLnBrk="0" fontAlgn="base" hangingPunct="0">
              <a:spcBef>
                <a:spcPct val="0"/>
              </a:spcBef>
              <a:spcAft>
                <a:spcPct val="0"/>
              </a:spcAft>
              <a:defRPr sz="2400" b="1">
                <a:solidFill>
                  <a:schemeClr val="bg1"/>
                </a:solidFill>
                <a:latin typeface="Arial Narrow" pitchFamily="34" charset="0"/>
                <a:ea typeface="宋体" charset="-122"/>
              </a:defRPr>
            </a:lvl6pPr>
            <a:lvl7pPr marL="2971800" indent="-228600" defTabSz="900113" eaLnBrk="0" fontAlgn="base" hangingPunct="0">
              <a:spcBef>
                <a:spcPct val="0"/>
              </a:spcBef>
              <a:spcAft>
                <a:spcPct val="0"/>
              </a:spcAft>
              <a:defRPr sz="2400" b="1">
                <a:solidFill>
                  <a:schemeClr val="bg1"/>
                </a:solidFill>
                <a:latin typeface="Arial Narrow" pitchFamily="34" charset="0"/>
                <a:ea typeface="宋体" charset="-122"/>
              </a:defRPr>
            </a:lvl7pPr>
            <a:lvl8pPr marL="3429000" indent="-228600" defTabSz="900113" eaLnBrk="0" fontAlgn="base" hangingPunct="0">
              <a:spcBef>
                <a:spcPct val="0"/>
              </a:spcBef>
              <a:spcAft>
                <a:spcPct val="0"/>
              </a:spcAft>
              <a:defRPr sz="2400" b="1">
                <a:solidFill>
                  <a:schemeClr val="bg1"/>
                </a:solidFill>
                <a:latin typeface="Arial Narrow" pitchFamily="34" charset="0"/>
                <a:ea typeface="宋体" charset="-122"/>
              </a:defRPr>
            </a:lvl8pPr>
            <a:lvl9pPr marL="3886200" indent="-228600" defTabSz="900113" eaLnBrk="0" fontAlgn="base" hangingPunct="0">
              <a:spcBef>
                <a:spcPct val="0"/>
              </a:spcBef>
              <a:spcAft>
                <a:spcPct val="0"/>
              </a:spcAft>
              <a:defRPr sz="2400" b="1">
                <a:solidFill>
                  <a:schemeClr val="bg1"/>
                </a:solidFill>
                <a:latin typeface="Arial Narrow" pitchFamily="34" charset="0"/>
                <a:ea typeface="宋体" charset="-122"/>
              </a:defRPr>
            </a:lvl9pPr>
          </a:lstStyle>
          <a:p>
            <a:endParaRPr lang="zh-CN" altLang="en-US" sz="100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2482850" y="833438"/>
            <a:ext cx="4040188" cy="3030537"/>
          </a:xfrm>
          <a:ln/>
        </p:spPr>
      </p:sp>
      <p:sp>
        <p:nvSpPr>
          <p:cNvPr id="169987" name="Rectangle 3"/>
          <p:cNvSpPr>
            <a:spLocks noGrp="1" noChangeArrowheads="1"/>
          </p:cNvSpPr>
          <p:nvPr>
            <p:ph type="body" idx="1"/>
          </p:nvPr>
        </p:nvSpPr>
        <p:spPr>
          <a:xfrm>
            <a:off x="2486025" y="4095750"/>
            <a:ext cx="3973513" cy="4021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04775" indent="-104775" eaLnBrk="1" hangingPunct="1">
              <a:buFontTx/>
              <a:buChar char="•"/>
            </a:pPr>
            <a:r>
              <a:rPr lang="en-US" altLang="zh-CN" sz="900" dirty="0" smtClean="0">
                <a:latin typeface="ZapfHumnst BT" pitchFamily="34" charset="0"/>
                <a:ea typeface="宋体" charset="-122"/>
              </a:rPr>
              <a:t>Objects allow the software developer to represent real-world concepts in their software design. These real-world concepts can represent a physical entity such as a person, truck, or space shuttle.  </a:t>
            </a:r>
          </a:p>
          <a:p>
            <a:pPr marL="104775" indent="-104775" eaLnBrk="1" hangingPunct="1">
              <a:buFontTx/>
              <a:buChar char="•"/>
            </a:pPr>
            <a:r>
              <a:rPr lang="en-US" altLang="zh-CN" sz="900" dirty="0" smtClean="0">
                <a:latin typeface="ZapfHumnst BT" pitchFamily="34" charset="0"/>
                <a:ea typeface="宋体" charset="-122"/>
              </a:rPr>
              <a:t>Objects can be concepts like a chemical process or algorithms. </a:t>
            </a:r>
          </a:p>
          <a:p>
            <a:pPr marL="104775" indent="-104775" eaLnBrk="1" hangingPunct="1">
              <a:buFontTx/>
              <a:buChar char="•"/>
            </a:pPr>
            <a:r>
              <a:rPr lang="en-US" altLang="zh-CN" sz="900" dirty="0" smtClean="0">
                <a:latin typeface="ZapfHumnst BT" pitchFamily="34" charset="0"/>
                <a:ea typeface="宋体" charset="-122"/>
              </a:rPr>
              <a:t>Object can even represent software entities like a linked list.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B7511E7C-B431-4C7C-B389-8BCAB7B06D84}"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35846A4-A0B1-4791-AAFB-A34693199A7B}"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C286C53-243B-4E7A-BFD6-664CFCFC1863}"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766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0F93FC7-E352-4928-BE9E-54E15C7BC86F}" type="slidenum">
              <a:rPr lang="en-US" smtClean="0"/>
              <a:pPr>
                <a:defRPr/>
              </a:pPr>
              <a:t>‹#›</a:t>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A0442CF-D6BC-418D-8359-9743D66E895F}"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B861F31-292A-45AC-967D-B35B5F027BA5}" type="slidenum">
              <a:rPr lang="en-US" smtClean="0"/>
              <a:pPr>
                <a:defRPr/>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8E64B7D0-ABCB-432E-B5FC-9299DAB569F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7F0CA685-9C20-4B06-A263-A234EF7F8AD6}"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80B0105-80F1-48EF-9018-B586B60C9C0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A53A388-17B2-4BB2-A07C-6D520A10A04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C432BAEC-B936-4694-A964-6521D34798E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BC0BB6B0-3E9A-4205-98A3-C5F4F7E60815}"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introduction-to-array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676400"/>
            <a:ext cx="8686800" cy="1829761"/>
          </a:xfrm>
        </p:spPr>
        <p:txBody>
          <a:bodyPr/>
          <a:lstStyle/>
          <a:p>
            <a:pPr algn="ctr" eaLnBrk="1" hangingPunct="1"/>
            <a:r>
              <a:rPr lang="en-US" dirty="0" smtClean="0"/>
              <a:t>DATA STRUCTURES</a:t>
            </a:r>
          </a:p>
        </p:txBody>
      </p:sp>
      <p:sp>
        <p:nvSpPr>
          <p:cNvPr id="2051" name="Rectangle 3"/>
          <p:cNvSpPr>
            <a:spLocks noGrp="1" noChangeArrowheads="1"/>
          </p:cNvSpPr>
          <p:nvPr>
            <p:ph type="subTitle" idx="1"/>
          </p:nvPr>
        </p:nvSpPr>
        <p:spPr/>
        <p:txBody>
          <a:bodyPr/>
          <a:lstStyle/>
          <a:p>
            <a:pPr eaLnBrk="1" hangingPunct="1"/>
            <a:r>
              <a:rPr lang="en-US" dirty="0" smtClean="0"/>
              <a:t>LECTURE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191000"/>
          </a:xfrm>
        </p:spPr>
        <p:txBody>
          <a:bodyPr>
            <a:normAutofit/>
          </a:bodyPr>
          <a:lstStyle/>
          <a:p>
            <a:r>
              <a:rPr lang="en-US" dirty="0" smtClean="0"/>
              <a:t>To define a data type having more than one data types</a:t>
            </a:r>
          </a:p>
          <a:p>
            <a:endParaRPr lang="en-US" dirty="0" smtClean="0"/>
          </a:p>
          <a:p>
            <a:r>
              <a:rPr lang="en-US" dirty="0" smtClean="0"/>
              <a:t>A Structure </a:t>
            </a:r>
            <a:r>
              <a:rPr lang="en-US" dirty="0"/>
              <a:t>serves only as a plan, or a template, or </a:t>
            </a:r>
            <a:r>
              <a:rPr lang="en-US" dirty="0" smtClean="0"/>
              <a:t>sketch- </a:t>
            </a:r>
            <a:r>
              <a:rPr lang="en-US" dirty="0"/>
              <a:t>of a number of similar things (i.e. objects</a:t>
            </a:r>
            <a:r>
              <a:rPr lang="en-US" dirty="0" smtClean="0"/>
              <a:t>)</a:t>
            </a:r>
          </a:p>
          <a:p>
            <a:pPr>
              <a:buNone/>
            </a:pPr>
            <a:endParaRPr lang="en-US" dirty="0" smtClean="0"/>
          </a:p>
          <a:p>
            <a:r>
              <a:rPr lang="en-US" dirty="0"/>
              <a:t>A </a:t>
            </a:r>
            <a:r>
              <a:rPr lang="en-US" dirty="0" smtClean="0"/>
              <a:t>Structure </a:t>
            </a:r>
            <a:r>
              <a:rPr lang="en-US" dirty="0"/>
              <a:t>is a mechanism for creating </a:t>
            </a:r>
            <a:r>
              <a:rPr lang="en-US" dirty="0">
                <a:solidFill>
                  <a:srgbClr val="FF0000"/>
                </a:solidFill>
              </a:rPr>
              <a:t>user-defined data types</a:t>
            </a:r>
            <a:r>
              <a:rPr lang="en-US" dirty="0"/>
              <a:t>. </a:t>
            </a:r>
          </a:p>
          <a:p>
            <a:endParaRPr lang="en-US" dirty="0"/>
          </a:p>
        </p:txBody>
      </p:sp>
      <p:sp>
        <p:nvSpPr>
          <p:cNvPr id="2" name="Title 1"/>
          <p:cNvSpPr>
            <a:spLocks noGrp="1"/>
          </p:cNvSpPr>
          <p:nvPr>
            <p:ph type="title"/>
          </p:nvPr>
        </p:nvSpPr>
        <p:spPr/>
        <p:txBody>
          <a:bodyPr/>
          <a:lstStyle/>
          <a:p>
            <a:r>
              <a:rPr lang="en-US" dirty="0" smtClean="0"/>
              <a:t>Structures</a:t>
            </a:r>
            <a:endParaRPr lang="en-US" dirty="0"/>
          </a:p>
        </p:txBody>
      </p:sp>
    </p:spTree>
    <p:extLst>
      <p:ext uri="{BB962C8B-B14F-4D97-AF65-F5344CB8AC3E}">
        <p14:creationId xmlns:p14="http://schemas.microsoft.com/office/powerpoint/2010/main" val="1971926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smtClean="0"/>
              <a:t>struct</a:t>
            </a:r>
            <a:r>
              <a:rPr lang="en-US" dirty="0" smtClean="0"/>
              <a:t> </a:t>
            </a:r>
            <a:r>
              <a:rPr lang="en-US" dirty="0"/>
              <a:t>name { </a:t>
            </a:r>
            <a:endParaRPr lang="en-US" dirty="0" smtClean="0"/>
          </a:p>
          <a:p>
            <a:pPr marL="0" indent="0">
              <a:buNone/>
            </a:pPr>
            <a:r>
              <a:rPr lang="en-US" dirty="0" smtClean="0"/>
              <a:t>// attributes</a:t>
            </a:r>
          </a:p>
          <a:p>
            <a:pPr marL="0" indent="0">
              <a:buNone/>
            </a:pPr>
            <a:r>
              <a:rPr lang="en-US" dirty="0" smtClean="0"/>
              <a:t>};</a:t>
            </a:r>
          </a:p>
          <a:p>
            <a:pPr marL="0" indent="0">
              <a:buNone/>
            </a:pPr>
            <a:endParaRPr lang="en-US" dirty="0"/>
          </a:p>
          <a:p>
            <a:endParaRPr lang="en-US" dirty="0"/>
          </a:p>
        </p:txBody>
      </p:sp>
      <p:sp>
        <p:nvSpPr>
          <p:cNvPr id="2" name="Title 1"/>
          <p:cNvSpPr>
            <a:spLocks noGrp="1"/>
          </p:cNvSpPr>
          <p:nvPr>
            <p:ph type="title"/>
          </p:nvPr>
        </p:nvSpPr>
        <p:spPr/>
        <p:txBody>
          <a:bodyPr/>
          <a:lstStyle/>
          <a:p>
            <a:r>
              <a:rPr lang="en-US" dirty="0" smtClean="0"/>
              <a:t>Structure Syntax</a:t>
            </a:r>
            <a:endParaRPr lang="en-US" dirty="0"/>
          </a:p>
        </p:txBody>
      </p:sp>
    </p:spTree>
    <p:extLst>
      <p:ext uri="{BB962C8B-B14F-4D97-AF65-F5344CB8AC3E}">
        <p14:creationId xmlns:p14="http://schemas.microsoft.com/office/powerpoint/2010/main" val="2308964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a:t>
            </a:r>
            <a:r>
              <a:rPr lang="en-US" dirty="0" smtClean="0"/>
              <a:t>structure </a:t>
            </a:r>
            <a:r>
              <a:rPr lang="en-US" dirty="0"/>
              <a:t>and an object of that </a:t>
            </a:r>
            <a:r>
              <a:rPr lang="en-US" dirty="0" smtClean="0"/>
              <a:t>structure </a:t>
            </a:r>
            <a:r>
              <a:rPr lang="en-US" dirty="0"/>
              <a:t>has the same relationship as a data type and a variable</a:t>
            </a:r>
          </a:p>
          <a:p>
            <a:endParaRPr lang="en-US" dirty="0"/>
          </a:p>
          <a:p>
            <a:r>
              <a:rPr lang="en-US" dirty="0"/>
              <a:t>All objects with the same characteristics </a:t>
            </a:r>
            <a:r>
              <a:rPr lang="en-US" dirty="0" smtClean="0"/>
              <a:t>constitute </a:t>
            </a:r>
            <a:r>
              <a:rPr lang="en-US" dirty="0"/>
              <a:t>one </a:t>
            </a:r>
            <a:r>
              <a:rPr lang="en-US" dirty="0" smtClean="0"/>
              <a:t>structure.</a:t>
            </a:r>
            <a:endParaRPr lang="en-US" dirty="0"/>
          </a:p>
          <a:p>
            <a:endParaRPr lang="en-US" dirty="0"/>
          </a:p>
        </p:txBody>
      </p:sp>
      <p:sp>
        <p:nvSpPr>
          <p:cNvPr id="2" name="Title 1"/>
          <p:cNvSpPr>
            <a:spLocks noGrp="1"/>
          </p:cNvSpPr>
          <p:nvPr>
            <p:ph type="title"/>
          </p:nvPr>
        </p:nvSpPr>
        <p:spPr/>
        <p:txBody>
          <a:bodyPr/>
          <a:lstStyle/>
          <a:p>
            <a:r>
              <a:rPr lang="en-US" dirty="0" smtClean="0"/>
              <a:t>Objects</a:t>
            </a:r>
            <a:endParaRPr lang="en-US" dirty="0"/>
          </a:p>
        </p:txBody>
      </p:sp>
    </p:spTree>
    <p:extLst>
      <p:ext uri="{BB962C8B-B14F-4D97-AF65-F5344CB8AC3E}">
        <p14:creationId xmlns:p14="http://schemas.microsoft.com/office/powerpoint/2010/main" val="482082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7772400" cy="4114800"/>
          </a:xfrm>
        </p:spPr>
        <p:txBody>
          <a:bodyPr>
            <a:normAutofit fontScale="92500" lnSpcReduction="10000"/>
          </a:bodyPr>
          <a:lstStyle/>
          <a:p>
            <a:pPr marL="0" indent="0">
              <a:buNone/>
            </a:pPr>
            <a:r>
              <a:rPr lang="en-US" sz="2800" dirty="0"/>
              <a:t>Once you create a </a:t>
            </a:r>
            <a:r>
              <a:rPr lang="en-US" sz="2800" dirty="0" err="1" smtClean="0"/>
              <a:t>struct</a:t>
            </a:r>
            <a:r>
              <a:rPr lang="en-US" sz="2800" dirty="0" smtClean="0"/>
              <a:t> </a:t>
            </a:r>
            <a:r>
              <a:rPr lang="en-US" sz="2800" dirty="0"/>
              <a:t>type, you can declare one or more objects of that class type. For example: </a:t>
            </a:r>
            <a:endParaRPr lang="en-US" sz="2800" dirty="0" smtClean="0"/>
          </a:p>
          <a:p>
            <a:pPr marL="0" indent="0">
              <a:buNone/>
            </a:pPr>
            <a:r>
              <a:rPr lang="en-US" sz="2800" dirty="0" err="1" smtClean="0"/>
              <a:t>Struct</a:t>
            </a:r>
            <a:r>
              <a:rPr lang="en-US" sz="2800" dirty="0" smtClean="0"/>
              <a:t> circle{</a:t>
            </a:r>
          </a:p>
          <a:p>
            <a:pPr marL="0" indent="0">
              <a:buNone/>
            </a:pPr>
            <a:r>
              <a:rPr lang="en-US" sz="2800" dirty="0" smtClean="0"/>
              <a:t>// </a:t>
            </a:r>
            <a:r>
              <a:rPr lang="en-US" sz="2800" dirty="0" err="1" smtClean="0"/>
              <a:t>struct</a:t>
            </a:r>
            <a:r>
              <a:rPr lang="en-US" sz="2800" dirty="0" smtClean="0"/>
              <a:t> body</a:t>
            </a:r>
          </a:p>
          <a:p>
            <a:pPr marL="0" indent="0">
              <a:buNone/>
            </a:pPr>
            <a:r>
              <a:rPr lang="en-US" sz="2800" dirty="0" smtClean="0"/>
              <a:t>}</a:t>
            </a:r>
          </a:p>
          <a:p>
            <a:pPr marL="0" indent="0">
              <a:buNone/>
            </a:pPr>
            <a:r>
              <a:rPr lang="en-US" sz="2800" dirty="0" smtClean="0"/>
              <a:t>Void main()</a:t>
            </a:r>
          </a:p>
          <a:p>
            <a:pPr marL="0" indent="0">
              <a:buNone/>
            </a:pPr>
            <a:r>
              <a:rPr lang="en-US" sz="2800" dirty="0" smtClean="0"/>
              <a:t>{</a:t>
            </a:r>
          </a:p>
          <a:p>
            <a:pPr marL="0" indent="0">
              <a:buNone/>
            </a:pPr>
            <a:r>
              <a:rPr lang="en-US" sz="2800" dirty="0" smtClean="0"/>
              <a:t>circle c; </a:t>
            </a:r>
          </a:p>
          <a:p>
            <a:pPr marL="0" indent="0">
              <a:buNone/>
            </a:pPr>
            <a:r>
              <a:rPr lang="en-US" sz="2800" dirty="0" smtClean="0"/>
              <a:t>}</a:t>
            </a:r>
            <a:endParaRPr lang="en-US" sz="2800" dirty="0"/>
          </a:p>
        </p:txBody>
      </p:sp>
      <p:sp>
        <p:nvSpPr>
          <p:cNvPr id="2" name="Title 1"/>
          <p:cNvSpPr>
            <a:spLocks noGrp="1"/>
          </p:cNvSpPr>
          <p:nvPr>
            <p:ph type="title"/>
          </p:nvPr>
        </p:nvSpPr>
        <p:spPr>
          <a:xfrm>
            <a:off x="685800" y="304800"/>
            <a:ext cx="7772400" cy="1143000"/>
          </a:xfrm>
        </p:spPr>
        <p:txBody>
          <a:bodyPr/>
          <a:lstStyle/>
          <a:p>
            <a:r>
              <a:rPr lang="en-US" dirty="0" smtClean="0"/>
              <a:t>Object Instantiation</a:t>
            </a:r>
            <a:endParaRPr lang="en-US" dirty="0"/>
          </a:p>
        </p:txBody>
      </p:sp>
    </p:spTree>
    <p:extLst>
      <p:ext uri="{BB962C8B-B14F-4D97-AF65-F5344CB8AC3E}">
        <p14:creationId xmlns:p14="http://schemas.microsoft.com/office/powerpoint/2010/main" val="965496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28600"/>
            <a:ext cx="9075738" cy="714375"/>
          </a:xfrm>
        </p:spPr>
        <p:txBody>
          <a:bodyPr>
            <a:normAutofit fontScale="90000"/>
          </a:bodyPr>
          <a:lstStyle/>
          <a:p>
            <a:pPr eaLnBrk="1" hangingPunct="1"/>
            <a:r>
              <a:rPr lang="en-US" altLang="zh-CN" dirty="0" smtClean="0"/>
              <a:t>Objects ?</a:t>
            </a:r>
          </a:p>
        </p:txBody>
      </p:sp>
      <p:sp>
        <p:nvSpPr>
          <p:cNvPr id="35843" name="Rectangle 3"/>
          <p:cNvSpPr>
            <a:spLocks noGrp="1" noChangeArrowheads="1"/>
          </p:cNvSpPr>
          <p:nvPr>
            <p:ph type="body" sz="half" idx="1"/>
          </p:nvPr>
        </p:nvSpPr>
        <p:spPr>
          <a:xfrm>
            <a:off x="0" y="1371600"/>
            <a:ext cx="8569325" cy="4937125"/>
          </a:xfrm>
        </p:spPr>
        <p:txBody>
          <a:bodyPr/>
          <a:lstStyle/>
          <a:p>
            <a:pPr lvl="1" eaLnBrk="1" hangingPunct="1"/>
            <a:r>
              <a:rPr lang="en-US" altLang="zh-CN" sz="2400" dirty="0" smtClean="0"/>
              <a:t>An object is an instance of a </a:t>
            </a:r>
            <a:r>
              <a:rPr lang="en-US" altLang="zh-CN" sz="2400" dirty="0" err="1" smtClean="0"/>
              <a:t>struct</a:t>
            </a:r>
            <a:r>
              <a:rPr lang="en-US" altLang="zh-CN" sz="2400" dirty="0" smtClean="0"/>
              <a:t>.</a:t>
            </a:r>
          </a:p>
        </p:txBody>
      </p:sp>
      <p:pic>
        <p:nvPicPr>
          <p:cNvPr id="36109" name="Picture 2"/>
          <p:cNvPicPr>
            <a:picLocks noGrp="1" noChangeAspect="1" noChangeArrowheads="1"/>
          </p:cNvPicPr>
          <p:nvPr>
            <p:ph sz="half" idx="2"/>
          </p:nvPr>
        </p:nvPicPr>
        <p:blipFill>
          <a:blip r:embed="rId3"/>
          <a:stretch>
            <a:fillRect/>
          </a:stretch>
        </p:blipFill>
        <p:spPr bwMode="auto">
          <a:xfrm>
            <a:off x="5881687" y="2845594"/>
            <a:ext cx="1771650" cy="1457325"/>
          </a:xfrm>
          <a:prstGeom prst="rect">
            <a:avLst/>
          </a:prstGeom>
          <a:noFill/>
          <a:ln w="9525">
            <a:noFill/>
            <a:miter lim="800000"/>
            <a:headEnd/>
            <a:tailEnd/>
          </a:ln>
          <a:effectLst/>
        </p:spPr>
      </p:pic>
      <p:sp>
        <p:nvSpPr>
          <p:cNvPr id="35844" name="Line 5"/>
          <p:cNvSpPr>
            <a:spLocks noChangeShapeType="1"/>
          </p:cNvSpPr>
          <p:nvPr/>
        </p:nvSpPr>
        <p:spPr bwMode="auto">
          <a:xfrm flipV="1">
            <a:off x="3995738" y="4005263"/>
            <a:ext cx="1304925" cy="14287"/>
          </a:xfrm>
          <a:prstGeom prst="line">
            <a:avLst/>
          </a:prstGeom>
          <a:noFill/>
          <a:ln w="76200">
            <a:solidFill>
              <a:srgbClr val="FF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255"/>
          <p:cNvGrpSpPr>
            <a:grpSpLocks/>
          </p:cNvGrpSpPr>
          <p:nvPr/>
        </p:nvGrpSpPr>
        <p:grpSpPr bwMode="auto">
          <a:xfrm>
            <a:off x="179388" y="2565400"/>
            <a:ext cx="3862387" cy="2955925"/>
            <a:chOff x="187" y="2267"/>
            <a:chExt cx="2433" cy="1862"/>
          </a:xfrm>
        </p:grpSpPr>
        <p:sp>
          <p:nvSpPr>
            <p:cNvPr id="41998" name="Rectangle 4"/>
            <p:cNvSpPr>
              <a:spLocks noChangeArrowheads="1"/>
            </p:cNvSpPr>
            <p:nvPr/>
          </p:nvSpPr>
          <p:spPr bwMode="auto">
            <a:xfrm>
              <a:off x="1321" y="2363"/>
              <a:ext cx="797" cy="330"/>
            </a:xfrm>
            <a:prstGeom prst="rect">
              <a:avLst/>
            </a:prstGeom>
            <a:noFill/>
            <a:ln w="9525">
              <a:noFill/>
              <a:miter lim="800000"/>
              <a:headEnd/>
              <a:tailEnd/>
            </a:ln>
          </p:spPr>
          <p:txBody>
            <a:bodyPr wrap="none" lIns="92075" tIns="46038" rIns="92075" bIns="46038">
              <a:spAutoFit/>
            </a:bodyPr>
            <a:lstStyle/>
            <a:p>
              <a:pPr eaLnBrk="0" hangingPunct="0">
                <a:defRPr/>
              </a:pPr>
              <a:r>
                <a:rPr lang="en-US" altLang="zh-CN" sz="2800" dirty="0">
                  <a:solidFill>
                    <a:schemeClr val="tx1">
                      <a:lumMod val="85000"/>
                    </a:schemeClr>
                  </a:solidFill>
                  <a:ea typeface="宋体" pitchFamily="2" charset="-122"/>
                </a:rPr>
                <a:t>Objects</a:t>
              </a:r>
            </a:p>
          </p:txBody>
        </p:sp>
        <p:grpSp>
          <p:nvGrpSpPr>
            <p:cNvPr id="3" name="Group 6"/>
            <p:cNvGrpSpPr>
              <a:grpSpLocks/>
            </p:cNvGrpSpPr>
            <p:nvPr/>
          </p:nvGrpSpPr>
          <p:grpSpPr bwMode="auto">
            <a:xfrm>
              <a:off x="187" y="2267"/>
              <a:ext cx="1142" cy="902"/>
              <a:chOff x="230" y="2229"/>
              <a:chExt cx="1014" cy="902"/>
            </a:xfrm>
          </p:grpSpPr>
          <p:sp>
            <p:nvSpPr>
              <p:cNvPr id="36020" name="Rectangle 7"/>
              <p:cNvSpPr>
                <a:spLocks noChangeArrowheads="1"/>
              </p:cNvSpPr>
              <p:nvPr/>
            </p:nvSpPr>
            <p:spPr bwMode="auto">
              <a:xfrm>
                <a:off x="369" y="2229"/>
                <a:ext cx="553" cy="3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4" name="Group 8"/>
              <p:cNvGrpSpPr>
                <a:grpSpLocks/>
              </p:cNvGrpSpPr>
              <p:nvPr/>
            </p:nvGrpSpPr>
            <p:grpSpPr bwMode="auto">
              <a:xfrm>
                <a:off x="590" y="2447"/>
                <a:ext cx="171" cy="163"/>
                <a:chOff x="590" y="2447"/>
                <a:chExt cx="171" cy="163"/>
              </a:xfrm>
            </p:grpSpPr>
            <p:sp>
              <p:nvSpPr>
                <p:cNvPr id="36099" name="Freeform 9"/>
                <p:cNvSpPr>
                  <a:spLocks/>
                </p:cNvSpPr>
                <p:nvPr/>
              </p:nvSpPr>
              <p:spPr bwMode="auto">
                <a:xfrm>
                  <a:off x="636" y="2452"/>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
                    <a:gd name="T70" fmla="*/ 0 h 157"/>
                    <a:gd name="T71" fmla="*/ 125 w 125"/>
                    <a:gd name="T72" fmla="*/ 157 h 15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100" name="Freeform 10"/>
                <p:cNvSpPr>
                  <a:spLocks/>
                </p:cNvSpPr>
                <p:nvPr/>
              </p:nvSpPr>
              <p:spPr bwMode="auto">
                <a:xfrm>
                  <a:off x="630" y="2447"/>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128"/>
                    <a:gd name="T122" fmla="*/ 123 w 123"/>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101" name="Freeform 11"/>
                <p:cNvSpPr>
                  <a:spLocks/>
                </p:cNvSpPr>
                <p:nvPr/>
              </p:nvSpPr>
              <p:spPr bwMode="auto">
                <a:xfrm>
                  <a:off x="590" y="2563"/>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 name="T12" fmla="*/ 0 w 102"/>
                    <a:gd name="T13" fmla="*/ 0 h 47"/>
                    <a:gd name="T14" fmla="*/ 102 w 102"/>
                    <a:gd name="T15" fmla="*/ 47 h 47"/>
                  </a:gdLst>
                  <a:ahLst/>
                  <a:cxnLst>
                    <a:cxn ang="T8">
                      <a:pos x="T0" y="T1"/>
                    </a:cxn>
                    <a:cxn ang="T9">
                      <a:pos x="T2" y="T3"/>
                    </a:cxn>
                    <a:cxn ang="T10">
                      <a:pos x="T4" y="T5"/>
                    </a:cxn>
                    <a:cxn ang="T11">
                      <a:pos x="T6" y="T7"/>
                    </a:cxn>
                  </a:cxnLst>
                  <a:rect l="T12" t="T13" r="T14" b="T15"/>
                  <a:pathLst>
                    <a:path w="102" h="47">
                      <a:moveTo>
                        <a:pt x="0" y="32"/>
                      </a:moveTo>
                      <a:lnTo>
                        <a:pt x="23" y="21"/>
                      </a:lnTo>
                      <a:lnTo>
                        <a:pt x="42" y="0"/>
                      </a:lnTo>
                      <a:lnTo>
                        <a:pt x="101" y="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 name="Group 12"/>
              <p:cNvGrpSpPr>
                <a:grpSpLocks/>
              </p:cNvGrpSpPr>
              <p:nvPr/>
            </p:nvGrpSpPr>
            <p:grpSpPr bwMode="auto">
              <a:xfrm>
                <a:off x="832" y="2232"/>
                <a:ext cx="298" cy="582"/>
                <a:chOff x="832" y="2232"/>
                <a:chExt cx="298" cy="582"/>
              </a:xfrm>
            </p:grpSpPr>
            <p:sp>
              <p:nvSpPr>
                <p:cNvPr id="36047" name="Freeform 13"/>
                <p:cNvSpPr>
                  <a:spLocks/>
                </p:cNvSpPr>
                <p:nvPr/>
              </p:nvSpPr>
              <p:spPr bwMode="auto">
                <a:xfrm>
                  <a:off x="854" y="2670"/>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 name="T15" fmla="*/ 0 w 218"/>
                    <a:gd name="T16" fmla="*/ 0 h 144"/>
                    <a:gd name="T17" fmla="*/ 218 w 218"/>
                    <a:gd name="T18" fmla="*/ 144 h 144"/>
                  </a:gdLst>
                  <a:ahLst/>
                  <a:cxnLst>
                    <a:cxn ang="T10">
                      <a:pos x="T0" y="T1"/>
                    </a:cxn>
                    <a:cxn ang="T11">
                      <a:pos x="T2" y="T3"/>
                    </a:cxn>
                    <a:cxn ang="T12">
                      <a:pos x="T4" y="T5"/>
                    </a:cxn>
                    <a:cxn ang="T13">
                      <a:pos x="T6" y="T7"/>
                    </a:cxn>
                    <a:cxn ang="T14">
                      <a:pos x="T8" y="T9"/>
                    </a:cxn>
                  </a:cxnLst>
                  <a:rect l="T15" t="T16" r="T17" b="T18"/>
                  <a:pathLst>
                    <a:path w="218" h="144">
                      <a:moveTo>
                        <a:pt x="18" y="0"/>
                      </a:moveTo>
                      <a:lnTo>
                        <a:pt x="0" y="143"/>
                      </a:lnTo>
                      <a:lnTo>
                        <a:pt x="217" y="143"/>
                      </a:lnTo>
                      <a:lnTo>
                        <a:pt x="209" y="2"/>
                      </a:lnTo>
                      <a:lnTo>
                        <a:pt x="18" y="0"/>
                      </a:lnTo>
                    </a:path>
                  </a:pathLst>
                </a:custGeom>
                <a:solidFill>
                  <a:srgbClr val="00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6" name="Group 14"/>
                <p:cNvGrpSpPr>
                  <a:grpSpLocks/>
                </p:cNvGrpSpPr>
                <p:nvPr/>
              </p:nvGrpSpPr>
              <p:grpSpPr bwMode="auto">
                <a:xfrm>
                  <a:off x="832" y="2232"/>
                  <a:ext cx="256" cy="452"/>
                  <a:chOff x="832" y="2232"/>
                  <a:chExt cx="256" cy="452"/>
                </a:xfrm>
              </p:grpSpPr>
              <p:grpSp>
                <p:nvGrpSpPr>
                  <p:cNvPr id="7" name="Group 15"/>
                  <p:cNvGrpSpPr>
                    <a:grpSpLocks/>
                  </p:cNvGrpSpPr>
                  <p:nvPr/>
                </p:nvGrpSpPr>
                <p:grpSpPr bwMode="auto">
                  <a:xfrm>
                    <a:off x="923" y="2372"/>
                    <a:ext cx="96" cy="110"/>
                    <a:chOff x="923" y="2372"/>
                    <a:chExt cx="96" cy="110"/>
                  </a:xfrm>
                </p:grpSpPr>
                <p:sp>
                  <p:nvSpPr>
                    <p:cNvPr id="36096" name="Freeform 16"/>
                    <p:cNvSpPr>
                      <a:spLocks/>
                    </p:cNvSpPr>
                    <p:nvPr/>
                  </p:nvSpPr>
                  <p:spPr bwMode="auto">
                    <a:xfrm>
                      <a:off x="923" y="2372"/>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10"/>
                        <a:gd name="T77" fmla="*/ 96 w 96"/>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97" name="Freeform 17"/>
                    <p:cNvSpPr>
                      <a:spLocks/>
                    </p:cNvSpPr>
                    <p:nvPr/>
                  </p:nvSpPr>
                  <p:spPr bwMode="auto">
                    <a:xfrm>
                      <a:off x="923" y="2372"/>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95"/>
                        <a:gd name="T71" fmla="*/ 78 w 78"/>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98" name="Freeform 18"/>
                    <p:cNvSpPr>
                      <a:spLocks/>
                    </p:cNvSpPr>
                    <p:nvPr/>
                  </p:nvSpPr>
                  <p:spPr bwMode="auto">
                    <a:xfrm>
                      <a:off x="923" y="2372"/>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80"/>
                        <a:gd name="T62" fmla="*/ 78 w 78"/>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8" name="Group 19"/>
                  <p:cNvGrpSpPr>
                    <a:grpSpLocks/>
                  </p:cNvGrpSpPr>
                  <p:nvPr/>
                </p:nvGrpSpPr>
                <p:grpSpPr bwMode="auto">
                  <a:xfrm>
                    <a:off x="911" y="2232"/>
                    <a:ext cx="148" cy="168"/>
                    <a:chOff x="911" y="2232"/>
                    <a:chExt cx="148" cy="168"/>
                  </a:xfrm>
                </p:grpSpPr>
                <p:grpSp>
                  <p:nvGrpSpPr>
                    <p:cNvPr id="9" name="Group 20"/>
                    <p:cNvGrpSpPr>
                      <a:grpSpLocks/>
                    </p:cNvGrpSpPr>
                    <p:nvPr/>
                  </p:nvGrpSpPr>
                  <p:grpSpPr bwMode="auto">
                    <a:xfrm>
                      <a:off x="920" y="2258"/>
                      <a:ext cx="108" cy="142"/>
                      <a:chOff x="920" y="2258"/>
                      <a:chExt cx="108" cy="142"/>
                    </a:xfrm>
                  </p:grpSpPr>
                  <p:grpSp>
                    <p:nvGrpSpPr>
                      <p:cNvPr id="10" name="Group 21"/>
                      <p:cNvGrpSpPr>
                        <a:grpSpLocks/>
                      </p:cNvGrpSpPr>
                      <p:nvPr/>
                    </p:nvGrpSpPr>
                    <p:grpSpPr bwMode="auto">
                      <a:xfrm>
                        <a:off x="920" y="2258"/>
                        <a:ext cx="108" cy="142"/>
                        <a:chOff x="920" y="2258"/>
                        <a:chExt cx="108" cy="142"/>
                      </a:xfrm>
                    </p:grpSpPr>
                    <p:sp>
                      <p:nvSpPr>
                        <p:cNvPr id="36093" name="Freeform 22"/>
                        <p:cNvSpPr>
                          <a:spLocks/>
                        </p:cNvSpPr>
                        <p:nvPr/>
                      </p:nvSpPr>
                      <p:spPr bwMode="auto">
                        <a:xfrm>
                          <a:off x="942" y="2376"/>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24"/>
                            <a:gd name="T53" fmla="*/ 57 w 5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a:solidFill>
                            <a:srgbClr val="7F3F00"/>
                          </a:solidFill>
                          <a:round/>
                          <a:headEnd/>
                          <a:tailEnd/>
                        </a:ln>
                      </p:spPr>
                      <p:txBody>
                        <a:bodyPr/>
                        <a:lstStyle/>
                        <a:p>
                          <a:endParaRPr lang="en-US"/>
                        </a:p>
                      </p:txBody>
                    </p:sp>
                    <p:sp>
                      <p:nvSpPr>
                        <p:cNvPr id="36094" name="Freeform 23"/>
                        <p:cNvSpPr>
                          <a:spLocks/>
                        </p:cNvSpPr>
                        <p:nvPr/>
                      </p:nvSpPr>
                      <p:spPr bwMode="auto">
                        <a:xfrm>
                          <a:off x="920" y="2258"/>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42"/>
                            <a:gd name="T161" fmla="*/ 108 w 108"/>
                            <a:gd name="T162" fmla="*/ 142 h 1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95" name="Freeform 24"/>
                        <p:cNvSpPr>
                          <a:spLocks/>
                        </p:cNvSpPr>
                        <p:nvPr/>
                      </p:nvSpPr>
                      <p:spPr bwMode="auto">
                        <a:xfrm>
                          <a:off x="966" y="2348"/>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52"/>
                            <a:gd name="T89" fmla="*/ 53 w 53"/>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6092" name="Freeform 25"/>
                      <p:cNvSpPr>
                        <a:spLocks/>
                      </p:cNvSpPr>
                      <p:nvPr/>
                    </p:nvSpPr>
                    <p:spPr bwMode="auto">
                      <a:xfrm>
                        <a:off x="921" y="2328"/>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49"/>
                          <a:gd name="T86" fmla="*/ 23 w 23"/>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1" name="Group 26"/>
                    <p:cNvGrpSpPr>
                      <a:grpSpLocks/>
                    </p:cNvGrpSpPr>
                    <p:nvPr/>
                  </p:nvGrpSpPr>
                  <p:grpSpPr bwMode="auto">
                    <a:xfrm>
                      <a:off x="946" y="2304"/>
                      <a:ext cx="67" cy="82"/>
                      <a:chOff x="946" y="2304"/>
                      <a:chExt cx="67" cy="82"/>
                    </a:xfrm>
                  </p:grpSpPr>
                  <p:grpSp>
                    <p:nvGrpSpPr>
                      <p:cNvPr id="12" name="Group 27"/>
                      <p:cNvGrpSpPr>
                        <a:grpSpLocks/>
                      </p:cNvGrpSpPr>
                      <p:nvPr/>
                    </p:nvGrpSpPr>
                    <p:grpSpPr bwMode="auto">
                      <a:xfrm>
                        <a:off x="961" y="2363"/>
                        <a:ext cx="28" cy="23"/>
                        <a:chOff x="961" y="2363"/>
                        <a:chExt cx="28" cy="23"/>
                      </a:xfrm>
                    </p:grpSpPr>
                    <p:sp>
                      <p:nvSpPr>
                        <p:cNvPr id="36088" name="Oval 28"/>
                        <p:cNvSpPr>
                          <a:spLocks noChangeArrowheads="1"/>
                        </p:cNvSpPr>
                        <p:nvPr/>
                      </p:nvSpPr>
                      <p:spPr bwMode="auto">
                        <a:xfrm>
                          <a:off x="964" y="2368"/>
                          <a:ext cx="19" cy="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089" name="Freeform 29"/>
                        <p:cNvSpPr>
                          <a:spLocks/>
                        </p:cNvSpPr>
                        <p:nvPr/>
                      </p:nvSpPr>
                      <p:spPr bwMode="auto">
                        <a:xfrm>
                          <a:off x="961" y="2363"/>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17"/>
                            <a:gd name="T77" fmla="*/ 28 w 28"/>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90" name="Freeform 30"/>
                        <p:cNvSpPr>
                          <a:spLocks/>
                        </p:cNvSpPr>
                        <p:nvPr/>
                      </p:nvSpPr>
                      <p:spPr bwMode="auto">
                        <a:xfrm>
                          <a:off x="961" y="2369"/>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17"/>
                            <a:gd name="T77" fmla="*/ 27 w 2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3" name="Group 31"/>
                      <p:cNvGrpSpPr>
                        <a:grpSpLocks/>
                      </p:cNvGrpSpPr>
                      <p:nvPr/>
                    </p:nvGrpSpPr>
                    <p:grpSpPr bwMode="auto">
                      <a:xfrm>
                        <a:off x="946" y="2304"/>
                        <a:ext cx="67" cy="41"/>
                        <a:chOff x="946" y="2304"/>
                        <a:chExt cx="67" cy="41"/>
                      </a:xfrm>
                    </p:grpSpPr>
                    <p:grpSp>
                      <p:nvGrpSpPr>
                        <p:cNvPr id="14" name="Group 32"/>
                        <p:cNvGrpSpPr>
                          <a:grpSpLocks/>
                        </p:cNvGrpSpPr>
                        <p:nvPr/>
                      </p:nvGrpSpPr>
                      <p:grpSpPr bwMode="auto">
                        <a:xfrm>
                          <a:off x="946" y="2304"/>
                          <a:ext cx="28" cy="32"/>
                          <a:chOff x="946" y="2304"/>
                          <a:chExt cx="28" cy="32"/>
                        </a:xfrm>
                      </p:grpSpPr>
                      <p:sp>
                        <p:nvSpPr>
                          <p:cNvPr id="36085" name="Freeform 33"/>
                          <p:cNvSpPr>
                            <a:spLocks/>
                          </p:cNvSpPr>
                          <p:nvPr/>
                        </p:nvSpPr>
                        <p:spPr bwMode="auto">
                          <a:xfrm>
                            <a:off x="948" y="2304"/>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17"/>
                              <a:gd name="T56" fmla="*/ 26 w 2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86" name="Freeform 34"/>
                          <p:cNvSpPr>
                            <a:spLocks/>
                          </p:cNvSpPr>
                          <p:nvPr/>
                        </p:nvSpPr>
                        <p:spPr bwMode="auto">
                          <a:xfrm>
                            <a:off x="946" y="2313"/>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7"/>
                              <a:gd name="T77" fmla="*/ 25 w 25"/>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87" name="Freeform 35"/>
                          <p:cNvSpPr>
                            <a:spLocks/>
                          </p:cNvSpPr>
                          <p:nvPr/>
                        </p:nvSpPr>
                        <p:spPr bwMode="auto">
                          <a:xfrm>
                            <a:off x="951" y="2319"/>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5" name="Group 36"/>
                        <p:cNvGrpSpPr>
                          <a:grpSpLocks/>
                        </p:cNvGrpSpPr>
                        <p:nvPr/>
                      </p:nvGrpSpPr>
                      <p:grpSpPr bwMode="auto">
                        <a:xfrm>
                          <a:off x="986" y="2314"/>
                          <a:ext cx="27" cy="31"/>
                          <a:chOff x="986" y="2314"/>
                          <a:chExt cx="27" cy="31"/>
                        </a:xfrm>
                      </p:grpSpPr>
                      <p:sp>
                        <p:nvSpPr>
                          <p:cNvPr id="36082" name="Freeform 37"/>
                          <p:cNvSpPr>
                            <a:spLocks/>
                          </p:cNvSpPr>
                          <p:nvPr/>
                        </p:nvSpPr>
                        <p:spPr bwMode="auto">
                          <a:xfrm>
                            <a:off x="986" y="2314"/>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7"/>
                              <a:gd name="T65" fmla="*/ 27 w 2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83" name="Freeform 38"/>
                          <p:cNvSpPr>
                            <a:spLocks/>
                          </p:cNvSpPr>
                          <p:nvPr/>
                        </p:nvSpPr>
                        <p:spPr bwMode="auto">
                          <a:xfrm>
                            <a:off x="992" y="2321"/>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7"/>
                              <a:gd name="T80" fmla="*/ 21 w 21"/>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84" name="Freeform 39"/>
                          <p:cNvSpPr>
                            <a:spLocks/>
                          </p:cNvSpPr>
                          <p:nvPr/>
                        </p:nvSpPr>
                        <p:spPr bwMode="auto">
                          <a:xfrm>
                            <a:off x="990" y="2328"/>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8"/>
                                </a:lnTo>
                                <a:lnTo>
                                  <a:pt x="0" y="16"/>
                                </a:lnTo>
                                <a:lnTo>
                                  <a:pt x="8" y="16"/>
                                </a:lnTo>
                                <a:lnTo>
                                  <a:pt x="8" y="0"/>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36079" name="Freeform 40"/>
                      <p:cNvSpPr>
                        <a:spLocks/>
                      </p:cNvSpPr>
                      <p:nvPr/>
                    </p:nvSpPr>
                    <p:spPr bwMode="auto">
                      <a:xfrm>
                        <a:off x="968" y="2342"/>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7"/>
                          <a:gd name="T44" fmla="*/ 20 w 2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a:solidFill>
                          <a:srgbClr val="FF7F3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 name="Group 41"/>
                    <p:cNvGrpSpPr>
                      <a:grpSpLocks/>
                    </p:cNvGrpSpPr>
                    <p:nvPr/>
                  </p:nvGrpSpPr>
                  <p:grpSpPr bwMode="auto">
                    <a:xfrm>
                      <a:off x="911" y="2232"/>
                      <a:ext cx="148" cy="144"/>
                      <a:chOff x="911" y="2232"/>
                      <a:chExt cx="148" cy="144"/>
                    </a:xfrm>
                  </p:grpSpPr>
                  <p:sp>
                    <p:nvSpPr>
                      <p:cNvPr id="36071" name="Freeform 42"/>
                      <p:cNvSpPr>
                        <a:spLocks/>
                      </p:cNvSpPr>
                      <p:nvPr/>
                    </p:nvSpPr>
                    <p:spPr bwMode="auto">
                      <a:xfrm>
                        <a:off x="911" y="2232"/>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144"/>
                          <a:gd name="T140" fmla="*/ 148 w 148"/>
                          <a:gd name="T141" fmla="*/ 144 h 1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17" name="Group 43"/>
                      <p:cNvGrpSpPr>
                        <a:grpSpLocks/>
                      </p:cNvGrpSpPr>
                      <p:nvPr/>
                    </p:nvGrpSpPr>
                    <p:grpSpPr bwMode="auto">
                      <a:xfrm>
                        <a:off x="915" y="2237"/>
                        <a:ext cx="139" cy="101"/>
                        <a:chOff x="915" y="2237"/>
                        <a:chExt cx="139" cy="101"/>
                      </a:xfrm>
                    </p:grpSpPr>
                    <p:sp>
                      <p:nvSpPr>
                        <p:cNvPr id="36073" name="Freeform 44"/>
                        <p:cNvSpPr>
                          <a:spLocks/>
                        </p:cNvSpPr>
                        <p:nvPr/>
                      </p:nvSpPr>
                      <p:spPr bwMode="auto">
                        <a:xfrm>
                          <a:off x="915" y="2275"/>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41"/>
                            <a:gd name="T80" fmla="*/ 59 w 59"/>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074" name="Freeform 45"/>
                        <p:cNvSpPr>
                          <a:spLocks/>
                        </p:cNvSpPr>
                        <p:nvPr/>
                      </p:nvSpPr>
                      <p:spPr bwMode="auto">
                        <a:xfrm>
                          <a:off x="925" y="2257"/>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3"/>
                            <a:gd name="T58" fmla="*/ 0 h 34"/>
                            <a:gd name="T59" fmla="*/ 113 w 113"/>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075" name="Freeform 46"/>
                        <p:cNvSpPr>
                          <a:spLocks/>
                        </p:cNvSpPr>
                        <p:nvPr/>
                      </p:nvSpPr>
                      <p:spPr bwMode="auto">
                        <a:xfrm>
                          <a:off x="931" y="2237"/>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42"/>
                            <a:gd name="T89" fmla="*/ 99 w 99"/>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076" name="Freeform 47"/>
                        <p:cNvSpPr>
                          <a:spLocks/>
                        </p:cNvSpPr>
                        <p:nvPr/>
                      </p:nvSpPr>
                      <p:spPr bwMode="auto">
                        <a:xfrm>
                          <a:off x="1026" y="2275"/>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63"/>
                            <a:gd name="T56" fmla="*/ 28 w 28"/>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36070" name="Oval 48"/>
                    <p:cNvSpPr>
                      <a:spLocks noChangeArrowheads="1"/>
                    </p:cNvSpPr>
                    <p:nvPr/>
                  </p:nvSpPr>
                  <p:spPr bwMode="auto">
                    <a:xfrm>
                      <a:off x="934" y="2345"/>
                      <a:ext cx="0" cy="1"/>
                    </a:xfrm>
                    <a:prstGeom prst="ellipse">
                      <a:avLst/>
                    </a:prstGeom>
                    <a:solidFill>
                      <a:srgbClr val="FF5FBF"/>
                    </a:solidFill>
                    <a:ln w="12700">
                      <a:solidFill>
                        <a:srgbClr val="FF009F"/>
                      </a:solidFill>
                      <a:round/>
                      <a:headEnd/>
                      <a:tailEnd/>
                    </a:ln>
                  </p:spPr>
                  <p:txBody>
                    <a:bodyPr wrap="none" anchor="ctr"/>
                    <a:lstStyle/>
                    <a:p>
                      <a:endParaRPr lang="zh-CN" altLang="en-US"/>
                    </a:p>
                  </p:txBody>
                </p:sp>
              </p:grpSp>
              <p:grpSp>
                <p:nvGrpSpPr>
                  <p:cNvPr id="18" name="Group 49"/>
                  <p:cNvGrpSpPr>
                    <a:grpSpLocks/>
                  </p:cNvGrpSpPr>
                  <p:nvPr/>
                </p:nvGrpSpPr>
                <p:grpSpPr bwMode="auto">
                  <a:xfrm>
                    <a:off x="832" y="2370"/>
                    <a:ext cx="256" cy="314"/>
                    <a:chOff x="832" y="2370"/>
                    <a:chExt cx="256" cy="314"/>
                  </a:xfrm>
                </p:grpSpPr>
                <p:sp>
                  <p:nvSpPr>
                    <p:cNvPr id="36054" name="Freeform 50"/>
                    <p:cNvSpPr>
                      <a:spLocks/>
                    </p:cNvSpPr>
                    <p:nvPr/>
                  </p:nvSpPr>
                  <p:spPr bwMode="auto">
                    <a:xfrm>
                      <a:off x="952" y="2370"/>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 name="T21" fmla="*/ 0 w 25"/>
                        <a:gd name="T22" fmla="*/ 0 h 98"/>
                        <a:gd name="T23" fmla="*/ 25 w 25"/>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8">
                          <a:moveTo>
                            <a:pt x="24" y="1"/>
                          </a:moveTo>
                          <a:lnTo>
                            <a:pt x="5" y="94"/>
                          </a:lnTo>
                          <a:lnTo>
                            <a:pt x="0" y="97"/>
                          </a:lnTo>
                          <a:lnTo>
                            <a:pt x="20" y="0"/>
                          </a:lnTo>
                          <a:lnTo>
                            <a:pt x="21" y="0"/>
                          </a:lnTo>
                          <a:lnTo>
                            <a:pt x="23" y="0"/>
                          </a:lnTo>
                          <a:lnTo>
                            <a:pt x="24" y="1"/>
                          </a:lnTo>
                        </a:path>
                      </a:pathLst>
                    </a:custGeom>
                    <a:solidFill>
                      <a:srgbClr val="BF7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19" name="Group 51"/>
                    <p:cNvGrpSpPr>
                      <a:grpSpLocks/>
                    </p:cNvGrpSpPr>
                    <p:nvPr/>
                  </p:nvGrpSpPr>
                  <p:grpSpPr bwMode="auto">
                    <a:xfrm>
                      <a:off x="832" y="2406"/>
                      <a:ext cx="256" cy="278"/>
                      <a:chOff x="832" y="2406"/>
                      <a:chExt cx="256" cy="278"/>
                    </a:xfrm>
                  </p:grpSpPr>
                  <p:sp>
                    <p:nvSpPr>
                      <p:cNvPr id="36059" name="Freeform 52"/>
                      <p:cNvSpPr>
                        <a:spLocks/>
                      </p:cNvSpPr>
                      <p:nvPr/>
                    </p:nvSpPr>
                    <p:spPr bwMode="auto">
                      <a:xfrm>
                        <a:off x="832" y="2406"/>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6"/>
                          <a:gd name="T130" fmla="*/ 0 h 278"/>
                          <a:gd name="T131" fmla="*/ 256 w 256"/>
                          <a:gd name="T132" fmla="*/ 278 h 2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20" name="Group 53"/>
                      <p:cNvGrpSpPr>
                        <a:grpSpLocks/>
                      </p:cNvGrpSpPr>
                      <p:nvPr/>
                    </p:nvGrpSpPr>
                    <p:grpSpPr bwMode="auto">
                      <a:xfrm>
                        <a:off x="841" y="2451"/>
                        <a:ext cx="139" cy="204"/>
                        <a:chOff x="841" y="2451"/>
                        <a:chExt cx="139" cy="204"/>
                      </a:xfrm>
                    </p:grpSpPr>
                    <p:sp>
                      <p:nvSpPr>
                        <p:cNvPr id="36062" name="Freeform 54"/>
                        <p:cNvSpPr>
                          <a:spLocks/>
                        </p:cNvSpPr>
                        <p:nvPr/>
                      </p:nvSpPr>
                      <p:spPr bwMode="auto">
                        <a:xfrm>
                          <a:off x="841" y="2451"/>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9"/>
                            <a:gd name="T109" fmla="*/ 0 h 204"/>
                            <a:gd name="T110" fmla="*/ 139 w 139"/>
                            <a:gd name="T111" fmla="*/ 204 h 2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a:solidFill>
                            <a:srgbClr val="BF3F00"/>
                          </a:solidFill>
                          <a:round/>
                          <a:headEnd/>
                          <a:tailEnd/>
                        </a:ln>
                      </p:spPr>
                      <p:txBody>
                        <a:bodyPr/>
                        <a:lstStyle/>
                        <a:p>
                          <a:endParaRPr lang="en-US"/>
                        </a:p>
                      </p:txBody>
                    </p:sp>
                    <p:sp>
                      <p:nvSpPr>
                        <p:cNvPr id="36063" name="Freeform 55"/>
                        <p:cNvSpPr>
                          <a:spLocks/>
                        </p:cNvSpPr>
                        <p:nvPr/>
                      </p:nvSpPr>
                      <p:spPr bwMode="auto">
                        <a:xfrm>
                          <a:off x="952" y="2476"/>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 name="T9" fmla="*/ 0 w 20"/>
                            <a:gd name="T10" fmla="*/ 0 h 17"/>
                            <a:gd name="T11" fmla="*/ 20 w 20"/>
                            <a:gd name="T12" fmla="*/ 17 h 17"/>
                          </a:gdLst>
                          <a:ahLst/>
                          <a:cxnLst>
                            <a:cxn ang="T6">
                              <a:pos x="T0" y="T1"/>
                            </a:cxn>
                            <a:cxn ang="T7">
                              <a:pos x="T2" y="T3"/>
                            </a:cxn>
                            <a:cxn ang="T8">
                              <a:pos x="T4" y="T5"/>
                            </a:cxn>
                          </a:cxnLst>
                          <a:rect l="T9" t="T10" r="T11" b="T12"/>
                          <a:pathLst>
                            <a:path w="20" h="17">
                              <a:moveTo>
                                <a:pt x="0" y="16"/>
                              </a:moveTo>
                              <a:lnTo>
                                <a:pt x="12" y="0"/>
                              </a:lnTo>
                              <a:lnTo>
                                <a:pt x="19" y="0"/>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064" name="Freeform 56"/>
                        <p:cNvSpPr>
                          <a:spLocks/>
                        </p:cNvSpPr>
                        <p:nvPr/>
                      </p:nvSpPr>
                      <p:spPr bwMode="auto">
                        <a:xfrm>
                          <a:off x="949" y="2484"/>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 name="T9" fmla="*/ 0 w 27"/>
                            <a:gd name="T10" fmla="*/ 0 h 17"/>
                            <a:gd name="T11" fmla="*/ 27 w 27"/>
                            <a:gd name="T12" fmla="*/ 17 h 17"/>
                          </a:gdLst>
                          <a:ahLst/>
                          <a:cxnLst>
                            <a:cxn ang="T6">
                              <a:pos x="T0" y="T1"/>
                            </a:cxn>
                            <a:cxn ang="T7">
                              <a:pos x="T2" y="T3"/>
                            </a:cxn>
                            <a:cxn ang="T8">
                              <a:pos x="T4" y="T5"/>
                            </a:cxn>
                          </a:cxnLst>
                          <a:rect l="T9" t="T10" r="T11" b="T12"/>
                          <a:pathLst>
                            <a:path w="27" h="17">
                              <a:moveTo>
                                <a:pt x="0" y="16"/>
                              </a:moveTo>
                              <a:lnTo>
                                <a:pt x="15" y="5"/>
                              </a:lnTo>
                              <a:lnTo>
                                <a:pt x="26" y="0"/>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065" name="Freeform 57"/>
                        <p:cNvSpPr>
                          <a:spLocks/>
                        </p:cNvSpPr>
                        <p:nvPr/>
                      </p:nvSpPr>
                      <p:spPr bwMode="auto">
                        <a:xfrm>
                          <a:off x="951" y="2472"/>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16"/>
                              </a:moveTo>
                              <a:lnTo>
                                <a:pt x="14" y="0"/>
                              </a:lnTo>
                              <a:lnTo>
                                <a:pt x="16" y="8"/>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066" name="Line 58"/>
                        <p:cNvSpPr>
                          <a:spLocks noChangeShapeType="1"/>
                        </p:cNvSpPr>
                        <p:nvPr/>
                      </p:nvSpPr>
                      <p:spPr bwMode="auto">
                        <a:xfrm flipH="1" flipV="1">
                          <a:off x="960" y="2459"/>
                          <a:ext cx="5" cy="2"/>
                        </a:xfrm>
                        <a:prstGeom prst="line">
                          <a:avLst/>
                        </a:prstGeom>
                        <a:noFill/>
                        <a:ln w="12700">
                          <a:solidFill>
                            <a:srgbClr val="BF3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061" name="Freeform 59"/>
                      <p:cNvSpPr>
                        <a:spLocks/>
                      </p:cNvSpPr>
                      <p:nvPr/>
                    </p:nvSpPr>
                    <p:spPr bwMode="auto">
                      <a:xfrm>
                        <a:off x="832" y="2474"/>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42"/>
                          <a:gd name="T26" fmla="*/ 66 w 66"/>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21" name="Group 60"/>
                    <p:cNvGrpSpPr>
                      <a:grpSpLocks/>
                    </p:cNvGrpSpPr>
                    <p:nvPr/>
                  </p:nvGrpSpPr>
                  <p:grpSpPr bwMode="auto">
                    <a:xfrm>
                      <a:off x="939" y="2430"/>
                      <a:ext cx="33" cy="48"/>
                      <a:chOff x="939" y="2430"/>
                      <a:chExt cx="33" cy="48"/>
                    </a:xfrm>
                  </p:grpSpPr>
                  <p:sp>
                    <p:nvSpPr>
                      <p:cNvPr id="36057" name="Freeform 61"/>
                      <p:cNvSpPr>
                        <a:spLocks/>
                      </p:cNvSpPr>
                      <p:nvPr/>
                    </p:nvSpPr>
                    <p:spPr bwMode="auto">
                      <a:xfrm>
                        <a:off x="939" y="2431"/>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47"/>
                          <a:gd name="T71" fmla="*/ 26 w 26"/>
                          <a:gd name="T72" fmla="*/ 47 h 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a:solidFill>
                          <a:srgbClr val="BF3F00"/>
                        </a:solidFill>
                        <a:round/>
                        <a:headEnd/>
                        <a:tailEnd/>
                      </a:ln>
                    </p:spPr>
                    <p:txBody>
                      <a:bodyPr/>
                      <a:lstStyle/>
                      <a:p>
                        <a:endParaRPr lang="en-US"/>
                      </a:p>
                    </p:txBody>
                  </p:sp>
                  <p:sp>
                    <p:nvSpPr>
                      <p:cNvPr id="36058" name="Freeform 62"/>
                      <p:cNvSpPr>
                        <a:spLocks/>
                      </p:cNvSpPr>
                      <p:nvPr/>
                    </p:nvSpPr>
                    <p:spPr bwMode="auto">
                      <a:xfrm>
                        <a:off x="955" y="2430"/>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36049" name="Freeform 63"/>
                <p:cNvSpPr>
                  <a:spLocks/>
                </p:cNvSpPr>
                <p:nvPr/>
              </p:nvSpPr>
              <p:spPr bwMode="auto">
                <a:xfrm>
                  <a:off x="962" y="2406"/>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201"/>
                    <a:gd name="T26" fmla="*/ 168 w 168"/>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50" name="Freeform 64"/>
                <p:cNvSpPr>
                  <a:spLocks/>
                </p:cNvSpPr>
                <p:nvPr/>
              </p:nvSpPr>
              <p:spPr bwMode="auto">
                <a:xfrm>
                  <a:off x="937" y="2530"/>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4"/>
                    <a:gd name="T97" fmla="*/ 0 h 99"/>
                    <a:gd name="T98" fmla="*/ 174 w 174"/>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a:solidFill>
                    <a:srgbClr val="BF3F00"/>
                  </a:solidFill>
                  <a:round/>
                  <a:headEnd/>
                  <a:tailEnd/>
                </a:ln>
              </p:spPr>
              <p:txBody>
                <a:bodyPr/>
                <a:lstStyle/>
                <a:p>
                  <a:endParaRPr lang="en-US"/>
                </a:p>
              </p:txBody>
            </p:sp>
          </p:grpSp>
          <p:grpSp>
            <p:nvGrpSpPr>
              <p:cNvPr id="22" name="Group 65"/>
              <p:cNvGrpSpPr>
                <a:grpSpLocks/>
              </p:cNvGrpSpPr>
              <p:nvPr/>
            </p:nvGrpSpPr>
            <p:grpSpPr bwMode="auto">
              <a:xfrm>
                <a:off x="440" y="2549"/>
                <a:ext cx="193" cy="219"/>
                <a:chOff x="440" y="2549"/>
                <a:chExt cx="193" cy="219"/>
              </a:xfrm>
            </p:grpSpPr>
            <p:sp>
              <p:nvSpPr>
                <p:cNvPr id="36040" name="Freeform 66"/>
                <p:cNvSpPr>
                  <a:spLocks/>
                </p:cNvSpPr>
                <p:nvPr/>
              </p:nvSpPr>
              <p:spPr bwMode="auto">
                <a:xfrm>
                  <a:off x="463" y="2577"/>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74"/>
                    <a:gd name="T101" fmla="*/ 149 w 149"/>
                    <a:gd name="T102" fmla="*/ 174 h 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41" name="Oval 67"/>
                <p:cNvSpPr>
                  <a:spLocks noChangeArrowheads="1"/>
                </p:cNvSpPr>
                <p:nvPr/>
              </p:nvSpPr>
              <p:spPr bwMode="auto">
                <a:xfrm>
                  <a:off x="549" y="2715"/>
                  <a:ext cx="15" cy="18"/>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042" name="Freeform 68"/>
                <p:cNvSpPr>
                  <a:spLocks/>
                </p:cNvSpPr>
                <p:nvPr/>
              </p:nvSpPr>
              <p:spPr bwMode="auto">
                <a:xfrm>
                  <a:off x="544" y="2690"/>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 name="T21" fmla="*/ 0 w 19"/>
                    <a:gd name="T22" fmla="*/ 0 h 34"/>
                    <a:gd name="T23" fmla="*/ 19 w 19"/>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4">
                      <a:moveTo>
                        <a:pt x="1" y="0"/>
                      </a:moveTo>
                      <a:lnTo>
                        <a:pt x="0" y="5"/>
                      </a:lnTo>
                      <a:lnTo>
                        <a:pt x="0" y="11"/>
                      </a:lnTo>
                      <a:lnTo>
                        <a:pt x="4" y="22"/>
                      </a:lnTo>
                      <a:lnTo>
                        <a:pt x="8" y="32"/>
                      </a:lnTo>
                      <a:lnTo>
                        <a:pt x="14" y="33"/>
                      </a:lnTo>
                      <a:lnTo>
                        <a:pt x="18" y="32"/>
                      </a:lnTo>
                    </a:path>
                  </a:pathLst>
                </a:custGeom>
                <a:noFill/>
                <a:ln w="12700" cap="rnd">
                  <a:solidFill>
                    <a:srgbClr val="FF7F3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043" name="Freeform 69"/>
                <p:cNvSpPr>
                  <a:spLocks/>
                </p:cNvSpPr>
                <p:nvPr/>
              </p:nvSpPr>
              <p:spPr bwMode="auto">
                <a:xfrm>
                  <a:off x="452" y="2695"/>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73"/>
                    <a:gd name="T35" fmla="*/ 97 w 9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23" name="Group 70"/>
                <p:cNvGrpSpPr>
                  <a:grpSpLocks/>
                </p:cNvGrpSpPr>
                <p:nvPr/>
              </p:nvGrpSpPr>
              <p:grpSpPr bwMode="auto">
                <a:xfrm>
                  <a:off x="440" y="2549"/>
                  <a:ext cx="193" cy="161"/>
                  <a:chOff x="440" y="2549"/>
                  <a:chExt cx="193" cy="161"/>
                </a:xfrm>
              </p:grpSpPr>
              <p:sp>
                <p:nvSpPr>
                  <p:cNvPr id="36045" name="Freeform 71"/>
                  <p:cNvSpPr>
                    <a:spLocks/>
                  </p:cNvSpPr>
                  <p:nvPr/>
                </p:nvSpPr>
                <p:spPr bwMode="auto">
                  <a:xfrm>
                    <a:off x="440" y="2549"/>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3"/>
                      <a:gd name="T139" fmla="*/ 0 h 161"/>
                      <a:gd name="T140" fmla="*/ 193 w 193"/>
                      <a:gd name="T141" fmla="*/ 161 h 1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46" name="Freeform 72"/>
                  <p:cNvSpPr>
                    <a:spLocks/>
                  </p:cNvSpPr>
                  <p:nvPr/>
                </p:nvSpPr>
                <p:spPr bwMode="auto">
                  <a:xfrm>
                    <a:off x="588" y="2675"/>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30"/>
                      <a:gd name="T86" fmla="*/ 28 w 28"/>
                      <a:gd name="T87" fmla="*/ 30 h 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nvGrpSpPr>
              <p:cNvPr id="24" name="Group 73"/>
              <p:cNvGrpSpPr>
                <a:grpSpLocks/>
              </p:cNvGrpSpPr>
              <p:nvPr/>
            </p:nvGrpSpPr>
            <p:grpSpPr bwMode="auto">
              <a:xfrm>
                <a:off x="653" y="2586"/>
                <a:ext cx="187" cy="214"/>
                <a:chOff x="653" y="2586"/>
                <a:chExt cx="187" cy="214"/>
              </a:xfrm>
            </p:grpSpPr>
            <p:grpSp>
              <p:nvGrpSpPr>
                <p:cNvPr id="25" name="Group 74"/>
                <p:cNvGrpSpPr>
                  <a:grpSpLocks/>
                </p:cNvGrpSpPr>
                <p:nvPr/>
              </p:nvGrpSpPr>
              <p:grpSpPr bwMode="auto">
                <a:xfrm>
                  <a:off x="653" y="2586"/>
                  <a:ext cx="178" cy="214"/>
                  <a:chOff x="653" y="2586"/>
                  <a:chExt cx="178" cy="214"/>
                </a:xfrm>
              </p:grpSpPr>
              <p:sp>
                <p:nvSpPr>
                  <p:cNvPr id="36038" name="Freeform 75"/>
                  <p:cNvSpPr>
                    <a:spLocks/>
                  </p:cNvSpPr>
                  <p:nvPr/>
                </p:nvSpPr>
                <p:spPr bwMode="auto">
                  <a:xfrm>
                    <a:off x="666" y="2595"/>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05"/>
                      <a:gd name="T101" fmla="*/ 165 w 165"/>
                      <a:gd name="T102" fmla="*/ 205 h 2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39" name="Freeform 76"/>
                  <p:cNvSpPr>
                    <a:spLocks/>
                  </p:cNvSpPr>
                  <p:nvPr/>
                </p:nvSpPr>
                <p:spPr bwMode="auto">
                  <a:xfrm>
                    <a:off x="653" y="2586"/>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9"/>
                      <a:gd name="T160" fmla="*/ 0 h 173"/>
                      <a:gd name="T161" fmla="*/ 169 w 169"/>
                      <a:gd name="T162" fmla="*/ 173 h 1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6037" name="Freeform 77"/>
                <p:cNvSpPr>
                  <a:spLocks/>
                </p:cNvSpPr>
                <p:nvPr/>
              </p:nvSpPr>
              <p:spPr bwMode="auto">
                <a:xfrm>
                  <a:off x="796" y="2658"/>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52"/>
                    <a:gd name="T71" fmla="*/ 44 w 44"/>
                    <a:gd name="T72" fmla="*/ 52 h 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6025" name="Rectangle 78"/>
              <p:cNvSpPr>
                <a:spLocks noChangeArrowheads="1"/>
              </p:cNvSpPr>
              <p:nvPr/>
            </p:nvSpPr>
            <p:spPr bwMode="auto">
              <a:xfrm>
                <a:off x="975" y="2535"/>
                <a:ext cx="8" cy="7"/>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6026" name="Freeform 79"/>
              <p:cNvSpPr>
                <a:spLocks/>
              </p:cNvSpPr>
              <p:nvPr/>
            </p:nvSpPr>
            <p:spPr bwMode="auto">
              <a:xfrm>
                <a:off x="953" y="2439"/>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0" y="25"/>
                    </a:moveTo>
                    <a:lnTo>
                      <a:pt x="8" y="4"/>
                    </a:lnTo>
                    <a:lnTo>
                      <a:pt x="10" y="2"/>
                    </a:lnTo>
                    <a:lnTo>
                      <a:pt x="16" y="0"/>
                    </a:lnTo>
                    <a:lnTo>
                      <a:pt x="8" y="21"/>
                    </a:lnTo>
                    <a:lnTo>
                      <a:pt x="0" y="25"/>
                    </a:lnTo>
                  </a:path>
                </a:pathLst>
              </a:custGeom>
              <a:solidFill>
                <a:srgbClr val="E56C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27" name="Freeform 80"/>
              <p:cNvSpPr>
                <a:spLocks/>
              </p:cNvSpPr>
              <p:nvPr/>
            </p:nvSpPr>
            <p:spPr bwMode="auto">
              <a:xfrm>
                <a:off x="602" y="2672"/>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3" y="0"/>
                    </a:lnTo>
                    <a:lnTo>
                      <a:pt x="16" y="13"/>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28" name="Freeform 81"/>
              <p:cNvSpPr>
                <a:spLocks/>
              </p:cNvSpPr>
              <p:nvPr/>
            </p:nvSpPr>
            <p:spPr bwMode="auto">
              <a:xfrm>
                <a:off x="1031" y="2586"/>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
                  <a:gd name="T97" fmla="*/ 0 h 44"/>
                  <a:gd name="T98" fmla="*/ 23 w 23"/>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a:solidFill>
                  <a:srgbClr val="3F1F00"/>
                </a:solidFill>
                <a:round/>
                <a:headEnd/>
                <a:tailEnd/>
              </a:ln>
            </p:spPr>
            <p:txBody>
              <a:bodyPr/>
              <a:lstStyle/>
              <a:p>
                <a:endParaRPr lang="en-US"/>
              </a:p>
            </p:txBody>
          </p:sp>
          <p:grpSp>
            <p:nvGrpSpPr>
              <p:cNvPr id="26" name="Group 82"/>
              <p:cNvGrpSpPr>
                <a:grpSpLocks/>
              </p:cNvGrpSpPr>
              <p:nvPr/>
            </p:nvGrpSpPr>
            <p:grpSpPr bwMode="auto">
              <a:xfrm>
                <a:off x="891" y="2563"/>
                <a:ext cx="164" cy="222"/>
                <a:chOff x="891" y="2563"/>
                <a:chExt cx="164" cy="222"/>
              </a:xfrm>
            </p:grpSpPr>
            <p:sp>
              <p:nvSpPr>
                <p:cNvPr id="36034" name="Freeform 83"/>
                <p:cNvSpPr>
                  <a:spLocks/>
                </p:cNvSpPr>
                <p:nvPr/>
              </p:nvSpPr>
              <p:spPr bwMode="auto">
                <a:xfrm>
                  <a:off x="891" y="2571"/>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7"/>
                    <a:gd name="T91" fmla="*/ 0 h 214"/>
                    <a:gd name="T92" fmla="*/ 157 w 157"/>
                    <a:gd name="T93" fmla="*/ 214 h 2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35" name="Freeform 84"/>
                <p:cNvSpPr>
                  <a:spLocks/>
                </p:cNvSpPr>
                <p:nvPr/>
              </p:nvSpPr>
              <p:spPr bwMode="auto">
                <a:xfrm>
                  <a:off x="891" y="2563"/>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
                    <a:gd name="T97" fmla="*/ 0 h 194"/>
                    <a:gd name="T98" fmla="*/ 164 w 164"/>
                    <a:gd name="T99" fmla="*/ 194 h 1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6030" name="Freeform 85"/>
              <p:cNvSpPr>
                <a:spLocks/>
              </p:cNvSpPr>
              <p:nvPr/>
            </p:nvSpPr>
            <p:spPr bwMode="auto">
              <a:xfrm>
                <a:off x="666" y="2728"/>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
                  <a:gd name="T37" fmla="*/ 0 h 51"/>
                  <a:gd name="T38" fmla="*/ 115 w 115"/>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31" name="Freeform 86"/>
              <p:cNvSpPr>
                <a:spLocks/>
              </p:cNvSpPr>
              <p:nvPr/>
            </p:nvSpPr>
            <p:spPr bwMode="auto">
              <a:xfrm>
                <a:off x="358" y="2698"/>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59"/>
                  <a:gd name="T91" fmla="*/ 0 h 124"/>
                  <a:gd name="T92" fmla="*/ 759 w 759"/>
                  <a:gd name="T93" fmla="*/ 124 h 1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32" name="Freeform 87"/>
              <p:cNvSpPr>
                <a:spLocks/>
              </p:cNvSpPr>
              <p:nvPr/>
            </p:nvSpPr>
            <p:spPr bwMode="auto">
              <a:xfrm>
                <a:off x="441" y="2733"/>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69"/>
                  <a:gd name="T56" fmla="*/ 96 w 96"/>
                  <a:gd name="T57" fmla="*/ 69 h 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33" name="Rectangle 88"/>
              <p:cNvSpPr>
                <a:spLocks noChangeArrowheads="1"/>
              </p:cNvSpPr>
              <p:nvPr/>
            </p:nvSpPr>
            <p:spPr bwMode="auto">
              <a:xfrm>
                <a:off x="230" y="2879"/>
                <a:ext cx="10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CN" sz="2000" dirty="0"/>
                  <a:t>Professor Smith</a:t>
                </a:r>
                <a:endParaRPr lang="en-US" altLang="zh-CN" sz="1600" dirty="0"/>
              </a:p>
            </p:txBody>
          </p:sp>
        </p:grpSp>
        <p:grpSp>
          <p:nvGrpSpPr>
            <p:cNvPr id="27" name="Group 89"/>
            <p:cNvGrpSpPr>
              <a:grpSpLocks/>
            </p:cNvGrpSpPr>
            <p:nvPr/>
          </p:nvGrpSpPr>
          <p:grpSpPr bwMode="auto">
            <a:xfrm>
              <a:off x="241" y="3227"/>
              <a:ext cx="1155" cy="902"/>
              <a:chOff x="1238" y="2853"/>
              <a:chExt cx="1026" cy="902"/>
            </a:xfrm>
          </p:grpSpPr>
          <p:sp>
            <p:nvSpPr>
              <p:cNvPr id="35938" name="Rectangle 90"/>
              <p:cNvSpPr>
                <a:spLocks noChangeArrowheads="1"/>
              </p:cNvSpPr>
              <p:nvPr/>
            </p:nvSpPr>
            <p:spPr bwMode="auto">
              <a:xfrm>
                <a:off x="1377" y="2853"/>
                <a:ext cx="553" cy="3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8" name="Group 91"/>
              <p:cNvGrpSpPr>
                <a:grpSpLocks/>
              </p:cNvGrpSpPr>
              <p:nvPr/>
            </p:nvGrpSpPr>
            <p:grpSpPr bwMode="auto">
              <a:xfrm>
                <a:off x="1598" y="3071"/>
                <a:ext cx="171" cy="163"/>
                <a:chOff x="1598" y="3071"/>
                <a:chExt cx="171" cy="163"/>
              </a:xfrm>
            </p:grpSpPr>
            <p:sp>
              <p:nvSpPr>
                <p:cNvPr id="36017" name="Freeform 92"/>
                <p:cNvSpPr>
                  <a:spLocks/>
                </p:cNvSpPr>
                <p:nvPr/>
              </p:nvSpPr>
              <p:spPr bwMode="auto">
                <a:xfrm>
                  <a:off x="1644" y="3076"/>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
                    <a:gd name="T70" fmla="*/ 0 h 157"/>
                    <a:gd name="T71" fmla="*/ 125 w 125"/>
                    <a:gd name="T72" fmla="*/ 157 h 15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18" name="Freeform 93"/>
                <p:cNvSpPr>
                  <a:spLocks/>
                </p:cNvSpPr>
                <p:nvPr/>
              </p:nvSpPr>
              <p:spPr bwMode="auto">
                <a:xfrm>
                  <a:off x="1638" y="3071"/>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128"/>
                    <a:gd name="T122" fmla="*/ 123 w 123"/>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19" name="Freeform 94"/>
                <p:cNvSpPr>
                  <a:spLocks/>
                </p:cNvSpPr>
                <p:nvPr/>
              </p:nvSpPr>
              <p:spPr bwMode="auto">
                <a:xfrm>
                  <a:off x="1598" y="3187"/>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 name="T12" fmla="*/ 0 w 102"/>
                    <a:gd name="T13" fmla="*/ 0 h 47"/>
                    <a:gd name="T14" fmla="*/ 102 w 102"/>
                    <a:gd name="T15" fmla="*/ 47 h 47"/>
                  </a:gdLst>
                  <a:ahLst/>
                  <a:cxnLst>
                    <a:cxn ang="T8">
                      <a:pos x="T0" y="T1"/>
                    </a:cxn>
                    <a:cxn ang="T9">
                      <a:pos x="T2" y="T3"/>
                    </a:cxn>
                    <a:cxn ang="T10">
                      <a:pos x="T4" y="T5"/>
                    </a:cxn>
                    <a:cxn ang="T11">
                      <a:pos x="T6" y="T7"/>
                    </a:cxn>
                  </a:cxnLst>
                  <a:rect l="T12" t="T13" r="T14" b="T15"/>
                  <a:pathLst>
                    <a:path w="102" h="47">
                      <a:moveTo>
                        <a:pt x="0" y="32"/>
                      </a:moveTo>
                      <a:lnTo>
                        <a:pt x="23" y="21"/>
                      </a:lnTo>
                      <a:lnTo>
                        <a:pt x="42" y="0"/>
                      </a:lnTo>
                      <a:lnTo>
                        <a:pt x="101" y="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 name="Group 95"/>
              <p:cNvGrpSpPr>
                <a:grpSpLocks/>
              </p:cNvGrpSpPr>
              <p:nvPr/>
            </p:nvGrpSpPr>
            <p:grpSpPr bwMode="auto">
              <a:xfrm>
                <a:off x="1840" y="2856"/>
                <a:ext cx="298" cy="582"/>
                <a:chOff x="1840" y="2856"/>
                <a:chExt cx="298" cy="582"/>
              </a:xfrm>
            </p:grpSpPr>
            <p:sp>
              <p:nvSpPr>
                <p:cNvPr id="35965" name="Freeform 96"/>
                <p:cNvSpPr>
                  <a:spLocks/>
                </p:cNvSpPr>
                <p:nvPr/>
              </p:nvSpPr>
              <p:spPr bwMode="auto">
                <a:xfrm>
                  <a:off x="1862" y="3294"/>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 name="T15" fmla="*/ 0 w 218"/>
                    <a:gd name="T16" fmla="*/ 0 h 144"/>
                    <a:gd name="T17" fmla="*/ 218 w 218"/>
                    <a:gd name="T18" fmla="*/ 144 h 144"/>
                  </a:gdLst>
                  <a:ahLst/>
                  <a:cxnLst>
                    <a:cxn ang="T10">
                      <a:pos x="T0" y="T1"/>
                    </a:cxn>
                    <a:cxn ang="T11">
                      <a:pos x="T2" y="T3"/>
                    </a:cxn>
                    <a:cxn ang="T12">
                      <a:pos x="T4" y="T5"/>
                    </a:cxn>
                    <a:cxn ang="T13">
                      <a:pos x="T6" y="T7"/>
                    </a:cxn>
                    <a:cxn ang="T14">
                      <a:pos x="T8" y="T9"/>
                    </a:cxn>
                  </a:cxnLst>
                  <a:rect l="T15" t="T16" r="T17" b="T18"/>
                  <a:pathLst>
                    <a:path w="218" h="144">
                      <a:moveTo>
                        <a:pt x="18" y="0"/>
                      </a:moveTo>
                      <a:lnTo>
                        <a:pt x="0" y="143"/>
                      </a:lnTo>
                      <a:lnTo>
                        <a:pt x="217" y="143"/>
                      </a:lnTo>
                      <a:lnTo>
                        <a:pt x="209" y="2"/>
                      </a:lnTo>
                      <a:lnTo>
                        <a:pt x="18" y="0"/>
                      </a:lnTo>
                    </a:path>
                  </a:pathLst>
                </a:custGeom>
                <a:solidFill>
                  <a:srgbClr val="00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30" name="Group 97"/>
                <p:cNvGrpSpPr>
                  <a:grpSpLocks/>
                </p:cNvGrpSpPr>
                <p:nvPr/>
              </p:nvGrpSpPr>
              <p:grpSpPr bwMode="auto">
                <a:xfrm>
                  <a:off x="1840" y="2856"/>
                  <a:ext cx="256" cy="452"/>
                  <a:chOff x="1840" y="2856"/>
                  <a:chExt cx="256" cy="452"/>
                </a:xfrm>
              </p:grpSpPr>
              <p:grpSp>
                <p:nvGrpSpPr>
                  <p:cNvPr id="31" name="Group 98"/>
                  <p:cNvGrpSpPr>
                    <a:grpSpLocks/>
                  </p:cNvGrpSpPr>
                  <p:nvPr/>
                </p:nvGrpSpPr>
                <p:grpSpPr bwMode="auto">
                  <a:xfrm>
                    <a:off x="1931" y="2996"/>
                    <a:ext cx="96" cy="110"/>
                    <a:chOff x="1931" y="2996"/>
                    <a:chExt cx="96" cy="110"/>
                  </a:xfrm>
                </p:grpSpPr>
                <p:sp>
                  <p:nvSpPr>
                    <p:cNvPr id="36014" name="Freeform 99"/>
                    <p:cNvSpPr>
                      <a:spLocks/>
                    </p:cNvSpPr>
                    <p:nvPr/>
                  </p:nvSpPr>
                  <p:spPr bwMode="auto">
                    <a:xfrm>
                      <a:off x="1931" y="2996"/>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10"/>
                        <a:gd name="T77" fmla="*/ 96 w 96"/>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15" name="Freeform 100"/>
                    <p:cNvSpPr>
                      <a:spLocks/>
                    </p:cNvSpPr>
                    <p:nvPr/>
                  </p:nvSpPr>
                  <p:spPr bwMode="auto">
                    <a:xfrm>
                      <a:off x="1931" y="2996"/>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95"/>
                        <a:gd name="T71" fmla="*/ 78 w 78"/>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16" name="Freeform 101"/>
                    <p:cNvSpPr>
                      <a:spLocks/>
                    </p:cNvSpPr>
                    <p:nvPr/>
                  </p:nvSpPr>
                  <p:spPr bwMode="auto">
                    <a:xfrm>
                      <a:off x="1931" y="2996"/>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80"/>
                        <a:gd name="T62" fmla="*/ 78 w 78"/>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6067" name="Group 102"/>
                  <p:cNvGrpSpPr>
                    <a:grpSpLocks/>
                  </p:cNvGrpSpPr>
                  <p:nvPr/>
                </p:nvGrpSpPr>
                <p:grpSpPr bwMode="auto">
                  <a:xfrm>
                    <a:off x="1919" y="2856"/>
                    <a:ext cx="148" cy="168"/>
                    <a:chOff x="1919" y="2856"/>
                    <a:chExt cx="148" cy="168"/>
                  </a:xfrm>
                </p:grpSpPr>
                <p:grpSp>
                  <p:nvGrpSpPr>
                    <p:cNvPr id="36068" name="Group 103"/>
                    <p:cNvGrpSpPr>
                      <a:grpSpLocks/>
                    </p:cNvGrpSpPr>
                    <p:nvPr/>
                  </p:nvGrpSpPr>
                  <p:grpSpPr bwMode="auto">
                    <a:xfrm>
                      <a:off x="1928" y="2882"/>
                      <a:ext cx="108" cy="142"/>
                      <a:chOff x="1928" y="2882"/>
                      <a:chExt cx="108" cy="142"/>
                    </a:xfrm>
                  </p:grpSpPr>
                  <p:grpSp>
                    <p:nvGrpSpPr>
                      <p:cNvPr id="36069" name="Group 104"/>
                      <p:cNvGrpSpPr>
                        <a:grpSpLocks/>
                      </p:cNvGrpSpPr>
                      <p:nvPr/>
                    </p:nvGrpSpPr>
                    <p:grpSpPr bwMode="auto">
                      <a:xfrm>
                        <a:off x="1928" y="2882"/>
                        <a:ext cx="108" cy="142"/>
                        <a:chOff x="1928" y="2882"/>
                        <a:chExt cx="108" cy="142"/>
                      </a:xfrm>
                    </p:grpSpPr>
                    <p:sp>
                      <p:nvSpPr>
                        <p:cNvPr id="36011" name="Freeform 105"/>
                        <p:cNvSpPr>
                          <a:spLocks/>
                        </p:cNvSpPr>
                        <p:nvPr/>
                      </p:nvSpPr>
                      <p:spPr bwMode="auto">
                        <a:xfrm>
                          <a:off x="1950" y="3000"/>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24"/>
                            <a:gd name="T53" fmla="*/ 57 w 5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a:solidFill>
                            <a:srgbClr val="7F3F00"/>
                          </a:solidFill>
                          <a:round/>
                          <a:headEnd/>
                          <a:tailEnd/>
                        </a:ln>
                      </p:spPr>
                      <p:txBody>
                        <a:bodyPr/>
                        <a:lstStyle/>
                        <a:p>
                          <a:endParaRPr lang="en-US"/>
                        </a:p>
                      </p:txBody>
                    </p:sp>
                    <p:sp>
                      <p:nvSpPr>
                        <p:cNvPr id="36012" name="Freeform 106"/>
                        <p:cNvSpPr>
                          <a:spLocks/>
                        </p:cNvSpPr>
                        <p:nvPr/>
                      </p:nvSpPr>
                      <p:spPr bwMode="auto">
                        <a:xfrm>
                          <a:off x="1928" y="2882"/>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42"/>
                            <a:gd name="T161" fmla="*/ 108 w 108"/>
                            <a:gd name="T162" fmla="*/ 142 h 1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13" name="Freeform 107"/>
                        <p:cNvSpPr>
                          <a:spLocks/>
                        </p:cNvSpPr>
                        <p:nvPr/>
                      </p:nvSpPr>
                      <p:spPr bwMode="auto">
                        <a:xfrm>
                          <a:off x="1974" y="2972"/>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52"/>
                            <a:gd name="T89" fmla="*/ 53 w 53"/>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6010" name="Freeform 108"/>
                      <p:cNvSpPr>
                        <a:spLocks/>
                      </p:cNvSpPr>
                      <p:nvPr/>
                    </p:nvSpPr>
                    <p:spPr bwMode="auto">
                      <a:xfrm>
                        <a:off x="1929" y="2952"/>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49"/>
                          <a:gd name="T86" fmla="*/ 23 w 23"/>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6072" name="Group 109"/>
                    <p:cNvGrpSpPr>
                      <a:grpSpLocks/>
                    </p:cNvGrpSpPr>
                    <p:nvPr/>
                  </p:nvGrpSpPr>
                  <p:grpSpPr bwMode="auto">
                    <a:xfrm>
                      <a:off x="1954" y="2928"/>
                      <a:ext cx="67" cy="82"/>
                      <a:chOff x="1954" y="2928"/>
                      <a:chExt cx="67" cy="82"/>
                    </a:xfrm>
                  </p:grpSpPr>
                  <p:grpSp>
                    <p:nvGrpSpPr>
                      <p:cNvPr id="36077" name="Group 110"/>
                      <p:cNvGrpSpPr>
                        <a:grpSpLocks/>
                      </p:cNvGrpSpPr>
                      <p:nvPr/>
                    </p:nvGrpSpPr>
                    <p:grpSpPr bwMode="auto">
                      <a:xfrm>
                        <a:off x="1969" y="2987"/>
                        <a:ext cx="28" cy="23"/>
                        <a:chOff x="1969" y="2987"/>
                        <a:chExt cx="28" cy="23"/>
                      </a:xfrm>
                    </p:grpSpPr>
                    <p:sp>
                      <p:nvSpPr>
                        <p:cNvPr id="36006" name="Oval 111"/>
                        <p:cNvSpPr>
                          <a:spLocks noChangeArrowheads="1"/>
                        </p:cNvSpPr>
                        <p:nvPr/>
                      </p:nvSpPr>
                      <p:spPr bwMode="auto">
                        <a:xfrm>
                          <a:off x="1972" y="2992"/>
                          <a:ext cx="19" cy="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007" name="Freeform 112"/>
                        <p:cNvSpPr>
                          <a:spLocks/>
                        </p:cNvSpPr>
                        <p:nvPr/>
                      </p:nvSpPr>
                      <p:spPr bwMode="auto">
                        <a:xfrm>
                          <a:off x="1969" y="2987"/>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17"/>
                            <a:gd name="T77" fmla="*/ 28 w 28"/>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08" name="Freeform 113"/>
                        <p:cNvSpPr>
                          <a:spLocks/>
                        </p:cNvSpPr>
                        <p:nvPr/>
                      </p:nvSpPr>
                      <p:spPr bwMode="auto">
                        <a:xfrm>
                          <a:off x="1969" y="2993"/>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17"/>
                            <a:gd name="T77" fmla="*/ 27 w 2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6078" name="Group 114"/>
                      <p:cNvGrpSpPr>
                        <a:grpSpLocks/>
                      </p:cNvGrpSpPr>
                      <p:nvPr/>
                    </p:nvGrpSpPr>
                    <p:grpSpPr bwMode="auto">
                      <a:xfrm>
                        <a:off x="1954" y="2928"/>
                        <a:ext cx="67" cy="41"/>
                        <a:chOff x="1954" y="2928"/>
                        <a:chExt cx="67" cy="41"/>
                      </a:xfrm>
                    </p:grpSpPr>
                    <p:grpSp>
                      <p:nvGrpSpPr>
                        <p:cNvPr id="36080" name="Group 115"/>
                        <p:cNvGrpSpPr>
                          <a:grpSpLocks/>
                        </p:cNvGrpSpPr>
                        <p:nvPr/>
                      </p:nvGrpSpPr>
                      <p:grpSpPr bwMode="auto">
                        <a:xfrm>
                          <a:off x="1954" y="2928"/>
                          <a:ext cx="28" cy="32"/>
                          <a:chOff x="1954" y="2928"/>
                          <a:chExt cx="28" cy="32"/>
                        </a:xfrm>
                      </p:grpSpPr>
                      <p:sp>
                        <p:nvSpPr>
                          <p:cNvPr id="36003" name="Freeform 116"/>
                          <p:cNvSpPr>
                            <a:spLocks/>
                          </p:cNvSpPr>
                          <p:nvPr/>
                        </p:nvSpPr>
                        <p:spPr bwMode="auto">
                          <a:xfrm>
                            <a:off x="1956" y="2928"/>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17"/>
                              <a:gd name="T56" fmla="*/ 26 w 2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04" name="Freeform 117"/>
                          <p:cNvSpPr>
                            <a:spLocks/>
                          </p:cNvSpPr>
                          <p:nvPr/>
                        </p:nvSpPr>
                        <p:spPr bwMode="auto">
                          <a:xfrm>
                            <a:off x="1954" y="2937"/>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7"/>
                              <a:gd name="T77" fmla="*/ 25 w 25"/>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05" name="Freeform 118"/>
                          <p:cNvSpPr>
                            <a:spLocks/>
                          </p:cNvSpPr>
                          <p:nvPr/>
                        </p:nvSpPr>
                        <p:spPr bwMode="auto">
                          <a:xfrm>
                            <a:off x="1959" y="2943"/>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6081" name="Group 119"/>
                        <p:cNvGrpSpPr>
                          <a:grpSpLocks/>
                        </p:cNvGrpSpPr>
                        <p:nvPr/>
                      </p:nvGrpSpPr>
                      <p:grpSpPr bwMode="auto">
                        <a:xfrm>
                          <a:off x="1994" y="2938"/>
                          <a:ext cx="27" cy="31"/>
                          <a:chOff x="1994" y="2938"/>
                          <a:chExt cx="27" cy="31"/>
                        </a:xfrm>
                      </p:grpSpPr>
                      <p:sp>
                        <p:nvSpPr>
                          <p:cNvPr id="36000" name="Freeform 120"/>
                          <p:cNvSpPr>
                            <a:spLocks/>
                          </p:cNvSpPr>
                          <p:nvPr/>
                        </p:nvSpPr>
                        <p:spPr bwMode="auto">
                          <a:xfrm>
                            <a:off x="1994" y="2938"/>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7"/>
                              <a:gd name="T65" fmla="*/ 27 w 2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01" name="Freeform 121"/>
                          <p:cNvSpPr>
                            <a:spLocks/>
                          </p:cNvSpPr>
                          <p:nvPr/>
                        </p:nvSpPr>
                        <p:spPr bwMode="auto">
                          <a:xfrm>
                            <a:off x="2000" y="2945"/>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7"/>
                              <a:gd name="T80" fmla="*/ 21 w 21"/>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02" name="Freeform 122"/>
                          <p:cNvSpPr>
                            <a:spLocks/>
                          </p:cNvSpPr>
                          <p:nvPr/>
                        </p:nvSpPr>
                        <p:spPr bwMode="auto">
                          <a:xfrm>
                            <a:off x="1998" y="2952"/>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8"/>
                                </a:lnTo>
                                <a:lnTo>
                                  <a:pt x="0" y="16"/>
                                </a:lnTo>
                                <a:lnTo>
                                  <a:pt x="8" y="16"/>
                                </a:lnTo>
                                <a:lnTo>
                                  <a:pt x="8" y="0"/>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35997" name="Freeform 123"/>
                      <p:cNvSpPr>
                        <a:spLocks/>
                      </p:cNvSpPr>
                      <p:nvPr/>
                    </p:nvSpPr>
                    <p:spPr bwMode="auto">
                      <a:xfrm>
                        <a:off x="1976" y="2966"/>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7"/>
                          <a:gd name="T44" fmla="*/ 20 w 2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a:solidFill>
                          <a:srgbClr val="FF7F3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091" name="Group 124"/>
                    <p:cNvGrpSpPr>
                      <a:grpSpLocks/>
                    </p:cNvGrpSpPr>
                    <p:nvPr/>
                  </p:nvGrpSpPr>
                  <p:grpSpPr bwMode="auto">
                    <a:xfrm>
                      <a:off x="1919" y="2856"/>
                      <a:ext cx="148" cy="144"/>
                      <a:chOff x="1919" y="2856"/>
                      <a:chExt cx="148" cy="144"/>
                    </a:xfrm>
                  </p:grpSpPr>
                  <p:sp>
                    <p:nvSpPr>
                      <p:cNvPr id="35989" name="Freeform 125"/>
                      <p:cNvSpPr>
                        <a:spLocks/>
                      </p:cNvSpPr>
                      <p:nvPr/>
                    </p:nvSpPr>
                    <p:spPr bwMode="auto">
                      <a:xfrm>
                        <a:off x="1919" y="2856"/>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144"/>
                          <a:gd name="T140" fmla="*/ 148 w 148"/>
                          <a:gd name="T141" fmla="*/ 144 h 1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41984" name="Group 126"/>
                      <p:cNvGrpSpPr>
                        <a:grpSpLocks/>
                      </p:cNvGrpSpPr>
                      <p:nvPr/>
                    </p:nvGrpSpPr>
                    <p:grpSpPr bwMode="auto">
                      <a:xfrm>
                        <a:off x="1923" y="2861"/>
                        <a:ext cx="139" cy="101"/>
                        <a:chOff x="1923" y="2861"/>
                        <a:chExt cx="139" cy="101"/>
                      </a:xfrm>
                    </p:grpSpPr>
                    <p:sp>
                      <p:nvSpPr>
                        <p:cNvPr id="35991" name="Freeform 127"/>
                        <p:cNvSpPr>
                          <a:spLocks/>
                        </p:cNvSpPr>
                        <p:nvPr/>
                      </p:nvSpPr>
                      <p:spPr bwMode="auto">
                        <a:xfrm>
                          <a:off x="1923" y="2899"/>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41"/>
                            <a:gd name="T80" fmla="*/ 59 w 59"/>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92" name="Freeform 128"/>
                        <p:cNvSpPr>
                          <a:spLocks/>
                        </p:cNvSpPr>
                        <p:nvPr/>
                      </p:nvSpPr>
                      <p:spPr bwMode="auto">
                        <a:xfrm>
                          <a:off x="1933" y="2881"/>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3"/>
                            <a:gd name="T58" fmla="*/ 0 h 34"/>
                            <a:gd name="T59" fmla="*/ 113 w 113"/>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93" name="Freeform 129"/>
                        <p:cNvSpPr>
                          <a:spLocks/>
                        </p:cNvSpPr>
                        <p:nvPr/>
                      </p:nvSpPr>
                      <p:spPr bwMode="auto">
                        <a:xfrm>
                          <a:off x="1939" y="2861"/>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42"/>
                            <a:gd name="T89" fmla="*/ 99 w 99"/>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94" name="Freeform 130"/>
                        <p:cNvSpPr>
                          <a:spLocks/>
                        </p:cNvSpPr>
                        <p:nvPr/>
                      </p:nvSpPr>
                      <p:spPr bwMode="auto">
                        <a:xfrm>
                          <a:off x="2034" y="2899"/>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63"/>
                            <a:gd name="T56" fmla="*/ 28 w 28"/>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35988" name="Oval 131"/>
                    <p:cNvSpPr>
                      <a:spLocks noChangeArrowheads="1"/>
                    </p:cNvSpPr>
                    <p:nvPr/>
                  </p:nvSpPr>
                  <p:spPr bwMode="auto">
                    <a:xfrm>
                      <a:off x="1942" y="2969"/>
                      <a:ext cx="0" cy="1"/>
                    </a:xfrm>
                    <a:prstGeom prst="ellipse">
                      <a:avLst/>
                    </a:prstGeom>
                    <a:solidFill>
                      <a:srgbClr val="FF5FBF"/>
                    </a:solidFill>
                    <a:ln w="12700">
                      <a:solidFill>
                        <a:srgbClr val="FF009F"/>
                      </a:solidFill>
                      <a:round/>
                      <a:headEnd/>
                      <a:tailEnd/>
                    </a:ln>
                  </p:spPr>
                  <p:txBody>
                    <a:bodyPr wrap="none" anchor="ctr"/>
                    <a:lstStyle/>
                    <a:p>
                      <a:endParaRPr lang="zh-CN" altLang="en-US"/>
                    </a:p>
                  </p:txBody>
                </p:sp>
              </p:grpSp>
              <p:grpSp>
                <p:nvGrpSpPr>
                  <p:cNvPr id="41985" name="Group 132"/>
                  <p:cNvGrpSpPr>
                    <a:grpSpLocks/>
                  </p:cNvGrpSpPr>
                  <p:nvPr/>
                </p:nvGrpSpPr>
                <p:grpSpPr bwMode="auto">
                  <a:xfrm>
                    <a:off x="1840" y="2994"/>
                    <a:ext cx="256" cy="314"/>
                    <a:chOff x="1840" y="2994"/>
                    <a:chExt cx="256" cy="314"/>
                  </a:xfrm>
                </p:grpSpPr>
                <p:sp>
                  <p:nvSpPr>
                    <p:cNvPr id="35972" name="Freeform 133"/>
                    <p:cNvSpPr>
                      <a:spLocks/>
                    </p:cNvSpPr>
                    <p:nvPr/>
                  </p:nvSpPr>
                  <p:spPr bwMode="auto">
                    <a:xfrm>
                      <a:off x="1960" y="2994"/>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 name="T21" fmla="*/ 0 w 25"/>
                        <a:gd name="T22" fmla="*/ 0 h 98"/>
                        <a:gd name="T23" fmla="*/ 25 w 25"/>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8">
                          <a:moveTo>
                            <a:pt x="24" y="1"/>
                          </a:moveTo>
                          <a:lnTo>
                            <a:pt x="5" y="94"/>
                          </a:lnTo>
                          <a:lnTo>
                            <a:pt x="0" y="97"/>
                          </a:lnTo>
                          <a:lnTo>
                            <a:pt x="20" y="0"/>
                          </a:lnTo>
                          <a:lnTo>
                            <a:pt x="21" y="0"/>
                          </a:lnTo>
                          <a:lnTo>
                            <a:pt x="23" y="0"/>
                          </a:lnTo>
                          <a:lnTo>
                            <a:pt x="24" y="1"/>
                          </a:lnTo>
                        </a:path>
                      </a:pathLst>
                    </a:custGeom>
                    <a:solidFill>
                      <a:srgbClr val="BF7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41986" name="Group 134"/>
                    <p:cNvGrpSpPr>
                      <a:grpSpLocks/>
                    </p:cNvGrpSpPr>
                    <p:nvPr/>
                  </p:nvGrpSpPr>
                  <p:grpSpPr bwMode="auto">
                    <a:xfrm>
                      <a:off x="1840" y="3030"/>
                      <a:ext cx="256" cy="278"/>
                      <a:chOff x="1840" y="3030"/>
                      <a:chExt cx="256" cy="278"/>
                    </a:xfrm>
                  </p:grpSpPr>
                  <p:sp>
                    <p:nvSpPr>
                      <p:cNvPr id="35977" name="Freeform 135"/>
                      <p:cNvSpPr>
                        <a:spLocks/>
                      </p:cNvSpPr>
                      <p:nvPr/>
                    </p:nvSpPr>
                    <p:spPr bwMode="auto">
                      <a:xfrm>
                        <a:off x="1840" y="3030"/>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6"/>
                          <a:gd name="T130" fmla="*/ 0 h 278"/>
                          <a:gd name="T131" fmla="*/ 256 w 256"/>
                          <a:gd name="T132" fmla="*/ 278 h 2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41987" name="Group 136"/>
                      <p:cNvGrpSpPr>
                        <a:grpSpLocks/>
                      </p:cNvGrpSpPr>
                      <p:nvPr/>
                    </p:nvGrpSpPr>
                    <p:grpSpPr bwMode="auto">
                      <a:xfrm>
                        <a:off x="1849" y="3075"/>
                        <a:ext cx="139" cy="204"/>
                        <a:chOff x="1849" y="3075"/>
                        <a:chExt cx="139" cy="204"/>
                      </a:xfrm>
                    </p:grpSpPr>
                    <p:sp>
                      <p:nvSpPr>
                        <p:cNvPr id="35980" name="Freeform 137"/>
                        <p:cNvSpPr>
                          <a:spLocks/>
                        </p:cNvSpPr>
                        <p:nvPr/>
                      </p:nvSpPr>
                      <p:spPr bwMode="auto">
                        <a:xfrm>
                          <a:off x="1849" y="3075"/>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9"/>
                            <a:gd name="T109" fmla="*/ 0 h 204"/>
                            <a:gd name="T110" fmla="*/ 139 w 139"/>
                            <a:gd name="T111" fmla="*/ 204 h 2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a:solidFill>
                            <a:srgbClr val="BF3F00"/>
                          </a:solidFill>
                          <a:round/>
                          <a:headEnd/>
                          <a:tailEnd/>
                        </a:ln>
                      </p:spPr>
                      <p:txBody>
                        <a:bodyPr/>
                        <a:lstStyle/>
                        <a:p>
                          <a:endParaRPr lang="en-US"/>
                        </a:p>
                      </p:txBody>
                    </p:sp>
                    <p:sp>
                      <p:nvSpPr>
                        <p:cNvPr id="35981" name="Freeform 138"/>
                        <p:cNvSpPr>
                          <a:spLocks/>
                        </p:cNvSpPr>
                        <p:nvPr/>
                      </p:nvSpPr>
                      <p:spPr bwMode="auto">
                        <a:xfrm>
                          <a:off x="1960" y="3100"/>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 name="T9" fmla="*/ 0 w 20"/>
                            <a:gd name="T10" fmla="*/ 0 h 17"/>
                            <a:gd name="T11" fmla="*/ 20 w 20"/>
                            <a:gd name="T12" fmla="*/ 17 h 17"/>
                          </a:gdLst>
                          <a:ahLst/>
                          <a:cxnLst>
                            <a:cxn ang="T6">
                              <a:pos x="T0" y="T1"/>
                            </a:cxn>
                            <a:cxn ang="T7">
                              <a:pos x="T2" y="T3"/>
                            </a:cxn>
                            <a:cxn ang="T8">
                              <a:pos x="T4" y="T5"/>
                            </a:cxn>
                          </a:cxnLst>
                          <a:rect l="T9" t="T10" r="T11" b="T12"/>
                          <a:pathLst>
                            <a:path w="20" h="17">
                              <a:moveTo>
                                <a:pt x="0" y="16"/>
                              </a:moveTo>
                              <a:lnTo>
                                <a:pt x="12" y="0"/>
                              </a:lnTo>
                              <a:lnTo>
                                <a:pt x="19" y="0"/>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82" name="Freeform 139"/>
                        <p:cNvSpPr>
                          <a:spLocks/>
                        </p:cNvSpPr>
                        <p:nvPr/>
                      </p:nvSpPr>
                      <p:spPr bwMode="auto">
                        <a:xfrm>
                          <a:off x="1957" y="3108"/>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 name="T9" fmla="*/ 0 w 27"/>
                            <a:gd name="T10" fmla="*/ 0 h 17"/>
                            <a:gd name="T11" fmla="*/ 27 w 27"/>
                            <a:gd name="T12" fmla="*/ 17 h 17"/>
                          </a:gdLst>
                          <a:ahLst/>
                          <a:cxnLst>
                            <a:cxn ang="T6">
                              <a:pos x="T0" y="T1"/>
                            </a:cxn>
                            <a:cxn ang="T7">
                              <a:pos x="T2" y="T3"/>
                            </a:cxn>
                            <a:cxn ang="T8">
                              <a:pos x="T4" y="T5"/>
                            </a:cxn>
                          </a:cxnLst>
                          <a:rect l="T9" t="T10" r="T11" b="T12"/>
                          <a:pathLst>
                            <a:path w="27" h="17">
                              <a:moveTo>
                                <a:pt x="0" y="16"/>
                              </a:moveTo>
                              <a:lnTo>
                                <a:pt x="15" y="5"/>
                              </a:lnTo>
                              <a:lnTo>
                                <a:pt x="26" y="0"/>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83" name="Freeform 140"/>
                        <p:cNvSpPr>
                          <a:spLocks/>
                        </p:cNvSpPr>
                        <p:nvPr/>
                      </p:nvSpPr>
                      <p:spPr bwMode="auto">
                        <a:xfrm>
                          <a:off x="1959" y="3096"/>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16"/>
                              </a:moveTo>
                              <a:lnTo>
                                <a:pt x="14" y="0"/>
                              </a:lnTo>
                              <a:lnTo>
                                <a:pt x="16" y="8"/>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84" name="Line 141"/>
                        <p:cNvSpPr>
                          <a:spLocks noChangeShapeType="1"/>
                        </p:cNvSpPr>
                        <p:nvPr/>
                      </p:nvSpPr>
                      <p:spPr bwMode="auto">
                        <a:xfrm flipH="1" flipV="1">
                          <a:off x="1968" y="3083"/>
                          <a:ext cx="5" cy="2"/>
                        </a:xfrm>
                        <a:prstGeom prst="line">
                          <a:avLst/>
                        </a:prstGeom>
                        <a:noFill/>
                        <a:ln w="12700">
                          <a:solidFill>
                            <a:srgbClr val="BF3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5979" name="Freeform 142"/>
                      <p:cNvSpPr>
                        <a:spLocks/>
                      </p:cNvSpPr>
                      <p:nvPr/>
                    </p:nvSpPr>
                    <p:spPr bwMode="auto">
                      <a:xfrm>
                        <a:off x="1840" y="3098"/>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42"/>
                          <a:gd name="T26" fmla="*/ 66 w 66"/>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41988" name="Group 143"/>
                    <p:cNvGrpSpPr>
                      <a:grpSpLocks/>
                    </p:cNvGrpSpPr>
                    <p:nvPr/>
                  </p:nvGrpSpPr>
                  <p:grpSpPr bwMode="auto">
                    <a:xfrm>
                      <a:off x="1947" y="3054"/>
                      <a:ext cx="33" cy="48"/>
                      <a:chOff x="1947" y="3054"/>
                      <a:chExt cx="33" cy="48"/>
                    </a:xfrm>
                  </p:grpSpPr>
                  <p:sp>
                    <p:nvSpPr>
                      <p:cNvPr id="35975" name="Freeform 144"/>
                      <p:cNvSpPr>
                        <a:spLocks/>
                      </p:cNvSpPr>
                      <p:nvPr/>
                    </p:nvSpPr>
                    <p:spPr bwMode="auto">
                      <a:xfrm>
                        <a:off x="1947" y="3055"/>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47"/>
                          <a:gd name="T71" fmla="*/ 26 w 26"/>
                          <a:gd name="T72" fmla="*/ 47 h 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a:solidFill>
                          <a:srgbClr val="BF3F00"/>
                        </a:solidFill>
                        <a:round/>
                        <a:headEnd/>
                        <a:tailEnd/>
                      </a:ln>
                    </p:spPr>
                    <p:txBody>
                      <a:bodyPr/>
                      <a:lstStyle/>
                      <a:p>
                        <a:endParaRPr lang="en-US"/>
                      </a:p>
                    </p:txBody>
                  </p:sp>
                  <p:sp>
                    <p:nvSpPr>
                      <p:cNvPr id="35976" name="Freeform 145"/>
                      <p:cNvSpPr>
                        <a:spLocks/>
                      </p:cNvSpPr>
                      <p:nvPr/>
                    </p:nvSpPr>
                    <p:spPr bwMode="auto">
                      <a:xfrm>
                        <a:off x="1963" y="3054"/>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35967" name="Freeform 146"/>
                <p:cNvSpPr>
                  <a:spLocks/>
                </p:cNvSpPr>
                <p:nvPr/>
              </p:nvSpPr>
              <p:spPr bwMode="auto">
                <a:xfrm>
                  <a:off x="1970" y="3030"/>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201"/>
                    <a:gd name="T26" fmla="*/ 168 w 168"/>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68" name="Freeform 147"/>
                <p:cNvSpPr>
                  <a:spLocks/>
                </p:cNvSpPr>
                <p:nvPr/>
              </p:nvSpPr>
              <p:spPr bwMode="auto">
                <a:xfrm>
                  <a:off x="1945" y="3154"/>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4"/>
                    <a:gd name="T97" fmla="*/ 0 h 99"/>
                    <a:gd name="T98" fmla="*/ 174 w 174"/>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a:solidFill>
                    <a:srgbClr val="BF3F00"/>
                  </a:solidFill>
                  <a:round/>
                  <a:headEnd/>
                  <a:tailEnd/>
                </a:ln>
              </p:spPr>
              <p:txBody>
                <a:bodyPr/>
                <a:lstStyle/>
                <a:p>
                  <a:endParaRPr lang="en-US"/>
                </a:p>
              </p:txBody>
            </p:sp>
          </p:grpSp>
          <p:grpSp>
            <p:nvGrpSpPr>
              <p:cNvPr id="41989" name="Group 148"/>
              <p:cNvGrpSpPr>
                <a:grpSpLocks/>
              </p:cNvGrpSpPr>
              <p:nvPr/>
            </p:nvGrpSpPr>
            <p:grpSpPr bwMode="auto">
              <a:xfrm>
                <a:off x="1448" y="3173"/>
                <a:ext cx="193" cy="219"/>
                <a:chOff x="1448" y="3173"/>
                <a:chExt cx="193" cy="219"/>
              </a:xfrm>
            </p:grpSpPr>
            <p:sp>
              <p:nvSpPr>
                <p:cNvPr id="35958" name="Freeform 149"/>
                <p:cNvSpPr>
                  <a:spLocks/>
                </p:cNvSpPr>
                <p:nvPr/>
              </p:nvSpPr>
              <p:spPr bwMode="auto">
                <a:xfrm>
                  <a:off x="1471" y="3201"/>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74"/>
                    <a:gd name="T101" fmla="*/ 149 w 149"/>
                    <a:gd name="T102" fmla="*/ 174 h 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59" name="Oval 150"/>
                <p:cNvSpPr>
                  <a:spLocks noChangeArrowheads="1"/>
                </p:cNvSpPr>
                <p:nvPr/>
              </p:nvSpPr>
              <p:spPr bwMode="auto">
                <a:xfrm>
                  <a:off x="1557" y="3339"/>
                  <a:ext cx="15" cy="18"/>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960" name="Freeform 151"/>
                <p:cNvSpPr>
                  <a:spLocks/>
                </p:cNvSpPr>
                <p:nvPr/>
              </p:nvSpPr>
              <p:spPr bwMode="auto">
                <a:xfrm>
                  <a:off x="1552" y="3314"/>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 name="T21" fmla="*/ 0 w 19"/>
                    <a:gd name="T22" fmla="*/ 0 h 34"/>
                    <a:gd name="T23" fmla="*/ 19 w 19"/>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4">
                      <a:moveTo>
                        <a:pt x="1" y="0"/>
                      </a:moveTo>
                      <a:lnTo>
                        <a:pt x="0" y="5"/>
                      </a:lnTo>
                      <a:lnTo>
                        <a:pt x="0" y="11"/>
                      </a:lnTo>
                      <a:lnTo>
                        <a:pt x="4" y="22"/>
                      </a:lnTo>
                      <a:lnTo>
                        <a:pt x="8" y="32"/>
                      </a:lnTo>
                      <a:lnTo>
                        <a:pt x="14" y="33"/>
                      </a:lnTo>
                      <a:lnTo>
                        <a:pt x="18" y="32"/>
                      </a:lnTo>
                    </a:path>
                  </a:pathLst>
                </a:custGeom>
                <a:noFill/>
                <a:ln w="12700" cap="rnd">
                  <a:solidFill>
                    <a:srgbClr val="FF7F3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61" name="Freeform 152"/>
                <p:cNvSpPr>
                  <a:spLocks/>
                </p:cNvSpPr>
                <p:nvPr/>
              </p:nvSpPr>
              <p:spPr bwMode="auto">
                <a:xfrm>
                  <a:off x="1460" y="3319"/>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73"/>
                    <a:gd name="T35" fmla="*/ 97 w 9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41990" name="Group 153"/>
                <p:cNvGrpSpPr>
                  <a:grpSpLocks/>
                </p:cNvGrpSpPr>
                <p:nvPr/>
              </p:nvGrpSpPr>
              <p:grpSpPr bwMode="auto">
                <a:xfrm>
                  <a:off x="1448" y="3173"/>
                  <a:ext cx="193" cy="161"/>
                  <a:chOff x="1448" y="3173"/>
                  <a:chExt cx="193" cy="161"/>
                </a:xfrm>
              </p:grpSpPr>
              <p:sp>
                <p:nvSpPr>
                  <p:cNvPr id="35963" name="Freeform 154"/>
                  <p:cNvSpPr>
                    <a:spLocks/>
                  </p:cNvSpPr>
                  <p:nvPr/>
                </p:nvSpPr>
                <p:spPr bwMode="auto">
                  <a:xfrm>
                    <a:off x="1448" y="3173"/>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3"/>
                      <a:gd name="T139" fmla="*/ 0 h 161"/>
                      <a:gd name="T140" fmla="*/ 193 w 193"/>
                      <a:gd name="T141" fmla="*/ 161 h 1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64" name="Freeform 155"/>
                  <p:cNvSpPr>
                    <a:spLocks/>
                  </p:cNvSpPr>
                  <p:nvPr/>
                </p:nvSpPr>
                <p:spPr bwMode="auto">
                  <a:xfrm>
                    <a:off x="1596" y="3299"/>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30"/>
                      <a:gd name="T86" fmla="*/ 28 w 28"/>
                      <a:gd name="T87" fmla="*/ 30 h 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nvGrpSpPr>
              <p:cNvPr id="41991" name="Group 156"/>
              <p:cNvGrpSpPr>
                <a:grpSpLocks/>
              </p:cNvGrpSpPr>
              <p:nvPr/>
            </p:nvGrpSpPr>
            <p:grpSpPr bwMode="auto">
              <a:xfrm>
                <a:off x="1661" y="3210"/>
                <a:ext cx="187" cy="214"/>
                <a:chOff x="1661" y="3210"/>
                <a:chExt cx="187" cy="214"/>
              </a:xfrm>
            </p:grpSpPr>
            <p:grpSp>
              <p:nvGrpSpPr>
                <p:cNvPr id="41992" name="Group 157"/>
                <p:cNvGrpSpPr>
                  <a:grpSpLocks/>
                </p:cNvGrpSpPr>
                <p:nvPr/>
              </p:nvGrpSpPr>
              <p:grpSpPr bwMode="auto">
                <a:xfrm>
                  <a:off x="1661" y="3210"/>
                  <a:ext cx="178" cy="214"/>
                  <a:chOff x="1661" y="3210"/>
                  <a:chExt cx="178" cy="214"/>
                </a:xfrm>
              </p:grpSpPr>
              <p:sp>
                <p:nvSpPr>
                  <p:cNvPr id="35956" name="Freeform 158"/>
                  <p:cNvSpPr>
                    <a:spLocks/>
                  </p:cNvSpPr>
                  <p:nvPr/>
                </p:nvSpPr>
                <p:spPr bwMode="auto">
                  <a:xfrm>
                    <a:off x="1674" y="3219"/>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05"/>
                      <a:gd name="T101" fmla="*/ 165 w 165"/>
                      <a:gd name="T102" fmla="*/ 205 h 2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57" name="Freeform 159"/>
                  <p:cNvSpPr>
                    <a:spLocks/>
                  </p:cNvSpPr>
                  <p:nvPr/>
                </p:nvSpPr>
                <p:spPr bwMode="auto">
                  <a:xfrm>
                    <a:off x="1661" y="3210"/>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9"/>
                      <a:gd name="T160" fmla="*/ 0 h 173"/>
                      <a:gd name="T161" fmla="*/ 169 w 169"/>
                      <a:gd name="T162" fmla="*/ 173 h 1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5955" name="Freeform 160"/>
                <p:cNvSpPr>
                  <a:spLocks/>
                </p:cNvSpPr>
                <p:nvPr/>
              </p:nvSpPr>
              <p:spPr bwMode="auto">
                <a:xfrm>
                  <a:off x="1804" y="3282"/>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52"/>
                    <a:gd name="T71" fmla="*/ 44 w 44"/>
                    <a:gd name="T72" fmla="*/ 52 h 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5943" name="Rectangle 161"/>
              <p:cNvSpPr>
                <a:spLocks noChangeArrowheads="1"/>
              </p:cNvSpPr>
              <p:nvPr/>
            </p:nvSpPr>
            <p:spPr bwMode="auto">
              <a:xfrm>
                <a:off x="1983" y="3159"/>
                <a:ext cx="8" cy="7"/>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5944" name="Freeform 162"/>
              <p:cNvSpPr>
                <a:spLocks/>
              </p:cNvSpPr>
              <p:nvPr/>
            </p:nvSpPr>
            <p:spPr bwMode="auto">
              <a:xfrm>
                <a:off x="1961" y="3063"/>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0" y="25"/>
                    </a:moveTo>
                    <a:lnTo>
                      <a:pt x="8" y="4"/>
                    </a:lnTo>
                    <a:lnTo>
                      <a:pt x="10" y="2"/>
                    </a:lnTo>
                    <a:lnTo>
                      <a:pt x="16" y="0"/>
                    </a:lnTo>
                    <a:lnTo>
                      <a:pt x="8" y="21"/>
                    </a:lnTo>
                    <a:lnTo>
                      <a:pt x="0" y="25"/>
                    </a:lnTo>
                  </a:path>
                </a:pathLst>
              </a:custGeom>
              <a:solidFill>
                <a:srgbClr val="E56C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45" name="Freeform 163"/>
              <p:cNvSpPr>
                <a:spLocks/>
              </p:cNvSpPr>
              <p:nvPr/>
            </p:nvSpPr>
            <p:spPr bwMode="auto">
              <a:xfrm>
                <a:off x="1610" y="3296"/>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3" y="0"/>
                    </a:lnTo>
                    <a:lnTo>
                      <a:pt x="16" y="13"/>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46" name="Freeform 164"/>
              <p:cNvSpPr>
                <a:spLocks/>
              </p:cNvSpPr>
              <p:nvPr/>
            </p:nvSpPr>
            <p:spPr bwMode="auto">
              <a:xfrm>
                <a:off x="2039" y="3210"/>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
                  <a:gd name="T97" fmla="*/ 0 h 44"/>
                  <a:gd name="T98" fmla="*/ 23 w 23"/>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a:solidFill>
                  <a:srgbClr val="3F1F00"/>
                </a:solidFill>
                <a:round/>
                <a:headEnd/>
                <a:tailEnd/>
              </a:ln>
            </p:spPr>
            <p:txBody>
              <a:bodyPr/>
              <a:lstStyle/>
              <a:p>
                <a:endParaRPr lang="en-US"/>
              </a:p>
            </p:txBody>
          </p:sp>
          <p:grpSp>
            <p:nvGrpSpPr>
              <p:cNvPr id="41995" name="Group 165"/>
              <p:cNvGrpSpPr>
                <a:grpSpLocks/>
              </p:cNvGrpSpPr>
              <p:nvPr/>
            </p:nvGrpSpPr>
            <p:grpSpPr bwMode="auto">
              <a:xfrm>
                <a:off x="1899" y="3187"/>
                <a:ext cx="164" cy="222"/>
                <a:chOff x="1899" y="3187"/>
                <a:chExt cx="164" cy="222"/>
              </a:xfrm>
            </p:grpSpPr>
            <p:sp>
              <p:nvSpPr>
                <p:cNvPr id="35952" name="Freeform 166"/>
                <p:cNvSpPr>
                  <a:spLocks/>
                </p:cNvSpPr>
                <p:nvPr/>
              </p:nvSpPr>
              <p:spPr bwMode="auto">
                <a:xfrm>
                  <a:off x="1899" y="3195"/>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7"/>
                    <a:gd name="T91" fmla="*/ 0 h 214"/>
                    <a:gd name="T92" fmla="*/ 157 w 157"/>
                    <a:gd name="T93" fmla="*/ 214 h 2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53" name="Freeform 167"/>
                <p:cNvSpPr>
                  <a:spLocks/>
                </p:cNvSpPr>
                <p:nvPr/>
              </p:nvSpPr>
              <p:spPr bwMode="auto">
                <a:xfrm>
                  <a:off x="1899" y="3187"/>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
                    <a:gd name="T97" fmla="*/ 0 h 194"/>
                    <a:gd name="T98" fmla="*/ 164 w 164"/>
                    <a:gd name="T99" fmla="*/ 194 h 1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5948" name="Freeform 168"/>
              <p:cNvSpPr>
                <a:spLocks/>
              </p:cNvSpPr>
              <p:nvPr/>
            </p:nvSpPr>
            <p:spPr bwMode="auto">
              <a:xfrm>
                <a:off x="1674" y="3352"/>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
                  <a:gd name="T37" fmla="*/ 0 h 51"/>
                  <a:gd name="T38" fmla="*/ 115 w 115"/>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49" name="Freeform 169"/>
              <p:cNvSpPr>
                <a:spLocks/>
              </p:cNvSpPr>
              <p:nvPr/>
            </p:nvSpPr>
            <p:spPr bwMode="auto">
              <a:xfrm>
                <a:off x="1366" y="3322"/>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59"/>
                  <a:gd name="T91" fmla="*/ 0 h 124"/>
                  <a:gd name="T92" fmla="*/ 759 w 759"/>
                  <a:gd name="T93" fmla="*/ 124 h 1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50" name="Freeform 170"/>
              <p:cNvSpPr>
                <a:spLocks/>
              </p:cNvSpPr>
              <p:nvPr/>
            </p:nvSpPr>
            <p:spPr bwMode="auto">
              <a:xfrm>
                <a:off x="1449" y="3357"/>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69"/>
                  <a:gd name="T56" fmla="*/ 96 w 96"/>
                  <a:gd name="T57" fmla="*/ 69 h 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51" name="Rectangle 171"/>
              <p:cNvSpPr>
                <a:spLocks noChangeArrowheads="1"/>
              </p:cNvSpPr>
              <p:nvPr/>
            </p:nvSpPr>
            <p:spPr bwMode="auto">
              <a:xfrm>
                <a:off x="1238" y="3503"/>
                <a:ext cx="10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CN" sz="2000" dirty="0"/>
                  <a:t>Professor Jones</a:t>
                </a:r>
                <a:endParaRPr lang="en-US" altLang="zh-CN" sz="1600" dirty="0"/>
              </a:p>
            </p:txBody>
          </p:sp>
        </p:grpSp>
        <p:grpSp>
          <p:nvGrpSpPr>
            <p:cNvPr id="41997" name="Group 172"/>
            <p:cNvGrpSpPr>
              <a:grpSpLocks/>
            </p:cNvGrpSpPr>
            <p:nvPr/>
          </p:nvGrpSpPr>
          <p:grpSpPr bwMode="auto">
            <a:xfrm>
              <a:off x="1429" y="2795"/>
              <a:ext cx="1191" cy="902"/>
              <a:chOff x="2294" y="2229"/>
              <a:chExt cx="1058" cy="902"/>
            </a:xfrm>
          </p:grpSpPr>
          <p:sp>
            <p:nvSpPr>
              <p:cNvPr id="35856" name="Rectangle 173"/>
              <p:cNvSpPr>
                <a:spLocks noChangeArrowheads="1"/>
              </p:cNvSpPr>
              <p:nvPr/>
            </p:nvSpPr>
            <p:spPr bwMode="auto">
              <a:xfrm>
                <a:off x="2433" y="2229"/>
                <a:ext cx="553" cy="3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41999" name="Group 174"/>
              <p:cNvGrpSpPr>
                <a:grpSpLocks/>
              </p:cNvGrpSpPr>
              <p:nvPr/>
            </p:nvGrpSpPr>
            <p:grpSpPr bwMode="auto">
              <a:xfrm>
                <a:off x="2654" y="2447"/>
                <a:ext cx="171" cy="163"/>
                <a:chOff x="2654" y="2447"/>
                <a:chExt cx="171" cy="163"/>
              </a:xfrm>
            </p:grpSpPr>
            <p:sp>
              <p:nvSpPr>
                <p:cNvPr id="35935" name="Freeform 175"/>
                <p:cNvSpPr>
                  <a:spLocks/>
                </p:cNvSpPr>
                <p:nvPr/>
              </p:nvSpPr>
              <p:spPr bwMode="auto">
                <a:xfrm>
                  <a:off x="2700" y="2452"/>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
                    <a:gd name="T70" fmla="*/ 0 h 157"/>
                    <a:gd name="T71" fmla="*/ 125 w 125"/>
                    <a:gd name="T72" fmla="*/ 157 h 15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36" name="Freeform 176"/>
                <p:cNvSpPr>
                  <a:spLocks/>
                </p:cNvSpPr>
                <p:nvPr/>
              </p:nvSpPr>
              <p:spPr bwMode="auto">
                <a:xfrm>
                  <a:off x="2694" y="2447"/>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128"/>
                    <a:gd name="T122" fmla="*/ 123 w 123"/>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37" name="Freeform 177"/>
                <p:cNvSpPr>
                  <a:spLocks/>
                </p:cNvSpPr>
                <p:nvPr/>
              </p:nvSpPr>
              <p:spPr bwMode="auto">
                <a:xfrm>
                  <a:off x="2654" y="2563"/>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 name="T12" fmla="*/ 0 w 102"/>
                    <a:gd name="T13" fmla="*/ 0 h 47"/>
                    <a:gd name="T14" fmla="*/ 102 w 102"/>
                    <a:gd name="T15" fmla="*/ 47 h 47"/>
                  </a:gdLst>
                  <a:ahLst/>
                  <a:cxnLst>
                    <a:cxn ang="T8">
                      <a:pos x="T0" y="T1"/>
                    </a:cxn>
                    <a:cxn ang="T9">
                      <a:pos x="T2" y="T3"/>
                    </a:cxn>
                    <a:cxn ang="T10">
                      <a:pos x="T4" y="T5"/>
                    </a:cxn>
                    <a:cxn ang="T11">
                      <a:pos x="T6" y="T7"/>
                    </a:cxn>
                  </a:cxnLst>
                  <a:rect l="T12" t="T13" r="T14" b="T15"/>
                  <a:pathLst>
                    <a:path w="102" h="47">
                      <a:moveTo>
                        <a:pt x="0" y="32"/>
                      </a:moveTo>
                      <a:lnTo>
                        <a:pt x="23" y="21"/>
                      </a:lnTo>
                      <a:lnTo>
                        <a:pt x="42" y="0"/>
                      </a:lnTo>
                      <a:lnTo>
                        <a:pt x="101" y="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00" name="Group 178"/>
              <p:cNvGrpSpPr>
                <a:grpSpLocks/>
              </p:cNvGrpSpPr>
              <p:nvPr/>
            </p:nvGrpSpPr>
            <p:grpSpPr bwMode="auto">
              <a:xfrm>
                <a:off x="2896" y="2232"/>
                <a:ext cx="298" cy="582"/>
                <a:chOff x="2896" y="2232"/>
                <a:chExt cx="298" cy="582"/>
              </a:xfrm>
            </p:grpSpPr>
            <p:sp>
              <p:nvSpPr>
                <p:cNvPr id="35883" name="Freeform 179"/>
                <p:cNvSpPr>
                  <a:spLocks/>
                </p:cNvSpPr>
                <p:nvPr/>
              </p:nvSpPr>
              <p:spPr bwMode="auto">
                <a:xfrm>
                  <a:off x="2918" y="2670"/>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 name="T15" fmla="*/ 0 w 218"/>
                    <a:gd name="T16" fmla="*/ 0 h 144"/>
                    <a:gd name="T17" fmla="*/ 218 w 218"/>
                    <a:gd name="T18" fmla="*/ 144 h 144"/>
                  </a:gdLst>
                  <a:ahLst/>
                  <a:cxnLst>
                    <a:cxn ang="T10">
                      <a:pos x="T0" y="T1"/>
                    </a:cxn>
                    <a:cxn ang="T11">
                      <a:pos x="T2" y="T3"/>
                    </a:cxn>
                    <a:cxn ang="T12">
                      <a:pos x="T4" y="T5"/>
                    </a:cxn>
                    <a:cxn ang="T13">
                      <a:pos x="T6" y="T7"/>
                    </a:cxn>
                    <a:cxn ang="T14">
                      <a:pos x="T8" y="T9"/>
                    </a:cxn>
                  </a:cxnLst>
                  <a:rect l="T15" t="T16" r="T17" b="T18"/>
                  <a:pathLst>
                    <a:path w="218" h="144">
                      <a:moveTo>
                        <a:pt x="18" y="0"/>
                      </a:moveTo>
                      <a:lnTo>
                        <a:pt x="0" y="143"/>
                      </a:lnTo>
                      <a:lnTo>
                        <a:pt x="217" y="143"/>
                      </a:lnTo>
                      <a:lnTo>
                        <a:pt x="209" y="2"/>
                      </a:lnTo>
                      <a:lnTo>
                        <a:pt x="18" y="0"/>
                      </a:lnTo>
                    </a:path>
                  </a:pathLst>
                </a:custGeom>
                <a:solidFill>
                  <a:srgbClr val="00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42001" name="Group 180"/>
                <p:cNvGrpSpPr>
                  <a:grpSpLocks/>
                </p:cNvGrpSpPr>
                <p:nvPr/>
              </p:nvGrpSpPr>
              <p:grpSpPr bwMode="auto">
                <a:xfrm>
                  <a:off x="2896" y="2232"/>
                  <a:ext cx="256" cy="452"/>
                  <a:chOff x="2896" y="2232"/>
                  <a:chExt cx="256" cy="452"/>
                </a:xfrm>
              </p:grpSpPr>
              <p:grpSp>
                <p:nvGrpSpPr>
                  <p:cNvPr id="42002" name="Group 181"/>
                  <p:cNvGrpSpPr>
                    <a:grpSpLocks/>
                  </p:cNvGrpSpPr>
                  <p:nvPr/>
                </p:nvGrpSpPr>
                <p:grpSpPr bwMode="auto">
                  <a:xfrm>
                    <a:off x="2987" y="2372"/>
                    <a:ext cx="96" cy="110"/>
                    <a:chOff x="2987" y="2372"/>
                    <a:chExt cx="96" cy="110"/>
                  </a:xfrm>
                </p:grpSpPr>
                <p:sp>
                  <p:nvSpPr>
                    <p:cNvPr id="35932" name="Freeform 182"/>
                    <p:cNvSpPr>
                      <a:spLocks/>
                    </p:cNvSpPr>
                    <p:nvPr/>
                  </p:nvSpPr>
                  <p:spPr bwMode="auto">
                    <a:xfrm>
                      <a:off x="2987" y="2372"/>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10"/>
                        <a:gd name="T77" fmla="*/ 96 w 96"/>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33" name="Freeform 183"/>
                    <p:cNvSpPr>
                      <a:spLocks/>
                    </p:cNvSpPr>
                    <p:nvPr/>
                  </p:nvSpPr>
                  <p:spPr bwMode="auto">
                    <a:xfrm>
                      <a:off x="2987" y="2372"/>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95"/>
                        <a:gd name="T71" fmla="*/ 78 w 78"/>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34" name="Freeform 184"/>
                    <p:cNvSpPr>
                      <a:spLocks/>
                    </p:cNvSpPr>
                    <p:nvPr/>
                  </p:nvSpPr>
                  <p:spPr bwMode="auto">
                    <a:xfrm>
                      <a:off x="2987" y="2372"/>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80"/>
                        <a:gd name="T62" fmla="*/ 78 w 78"/>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42003" name="Group 185"/>
                  <p:cNvGrpSpPr>
                    <a:grpSpLocks/>
                  </p:cNvGrpSpPr>
                  <p:nvPr/>
                </p:nvGrpSpPr>
                <p:grpSpPr bwMode="auto">
                  <a:xfrm>
                    <a:off x="2975" y="2232"/>
                    <a:ext cx="148" cy="168"/>
                    <a:chOff x="2975" y="2232"/>
                    <a:chExt cx="148" cy="168"/>
                  </a:xfrm>
                </p:grpSpPr>
                <p:grpSp>
                  <p:nvGrpSpPr>
                    <p:cNvPr id="42004" name="Group 186"/>
                    <p:cNvGrpSpPr>
                      <a:grpSpLocks/>
                    </p:cNvGrpSpPr>
                    <p:nvPr/>
                  </p:nvGrpSpPr>
                  <p:grpSpPr bwMode="auto">
                    <a:xfrm>
                      <a:off x="2984" y="2258"/>
                      <a:ext cx="108" cy="142"/>
                      <a:chOff x="2984" y="2258"/>
                      <a:chExt cx="108" cy="142"/>
                    </a:xfrm>
                  </p:grpSpPr>
                  <p:grpSp>
                    <p:nvGrpSpPr>
                      <p:cNvPr id="42005" name="Group 187"/>
                      <p:cNvGrpSpPr>
                        <a:grpSpLocks/>
                      </p:cNvGrpSpPr>
                      <p:nvPr/>
                    </p:nvGrpSpPr>
                    <p:grpSpPr bwMode="auto">
                      <a:xfrm>
                        <a:off x="2984" y="2258"/>
                        <a:ext cx="108" cy="142"/>
                        <a:chOff x="2984" y="2258"/>
                        <a:chExt cx="108" cy="142"/>
                      </a:xfrm>
                    </p:grpSpPr>
                    <p:sp>
                      <p:nvSpPr>
                        <p:cNvPr id="35929" name="Freeform 188"/>
                        <p:cNvSpPr>
                          <a:spLocks/>
                        </p:cNvSpPr>
                        <p:nvPr/>
                      </p:nvSpPr>
                      <p:spPr bwMode="auto">
                        <a:xfrm>
                          <a:off x="3006" y="2376"/>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24"/>
                            <a:gd name="T53" fmla="*/ 57 w 5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a:solidFill>
                            <a:srgbClr val="7F3F00"/>
                          </a:solidFill>
                          <a:round/>
                          <a:headEnd/>
                          <a:tailEnd/>
                        </a:ln>
                      </p:spPr>
                      <p:txBody>
                        <a:bodyPr/>
                        <a:lstStyle/>
                        <a:p>
                          <a:endParaRPr lang="en-US"/>
                        </a:p>
                      </p:txBody>
                    </p:sp>
                    <p:sp>
                      <p:nvSpPr>
                        <p:cNvPr id="35930" name="Freeform 189"/>
                        <p:cNvSpPr>
                          <a:spLocks/>
                        </p:cNvSpPr>
                        <p:nvPr/>
                      </p:nvSpPr>
                      <p:spPr bwMode="auto">
                        <a:xfrm>
                          <a:off x="2984" y="2258"/>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42"/>
                            <a:gd name="T161" fmla="*/ 108 w 108"/>
                            <a:gd name="T162" fmla="*/ 142 h 1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31" name="Freeform 190"/>
                        <p:cNvSpPr>
                          <a:spLocks/>
                        </p:cNvSpPr>
                        <p:nvPr/>
                      </p:nvSpPr>
                      <p:spPr bwMode="auto">
                        <a:xfrm>
                          <a:off x="3030" y="2348"/>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52"/>
                            <a:gd name="T89" fmla="*/ 53 w 53"/>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5928" name="Freeform 191"/>
                      <p:cNvSpPr>
                        <a:spLocks/>
                      </p:cNvSpPr>
                      <p:nvPr/>
                    </p:nvSpPr>
                    <p:spPr bwMode="auto">
                      <a:xfrm>
                        <a:off x="2985" y="2328"/>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49"/>
                          <a:gd name="T86" fmla="*/ 23 w 23"/>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42006" name="Group 192"/>
                    <p:cNvGrpSpPr>
                      <a:grpSpLocks/>
                    </p:cNvGrpSpPr>
                    <p:nvPr/>
                  </p:nvGrpSpPr>
                  <p:grpSpPr bwMode="auto">
                    <a:xfrm>
                      <a:off x="3010" y="2304"/>
                      <a:ext cx="67" cy="82"/>
                      <a:chOff x="3010" y="2304"/>
                      <a:chExt cx="67" cy="82"/>
                    </a:xfrm>
                  </p:grpSpPr>
                  <p:grpSp>
                    <p:nvGrpSpPr>
                      <p:cNvPr id="42007" name="Group 193"/>
                      <p:cNvGrpSpPr>
                        <a:grpSpLocks/>
                      </p:cNvGrpSpPr>
                      <p:nvPr/>
                    </p:nvGrpSpPr>
                    <p:grpSpPr bwMode="auto">
                      <a:xfrm>
                        <a:off x="3025" y="2363"/>
                        <a:ext cx="28" cy="23"/>
                        <a:chOff x="3025" y="2363"/>
                        <a:chExt cx="28" cy="23"/>
                      </a:xfrm>
                    </p:grpSpPr>
                    <p:sp>
                      <p:nvSpPr>
                        <p:cNvPr id="35924" name="Oval 194"/>
                        <p:cNvSpPr>
                          <a:spLocks noChangeArrowheads="1"/>
                        </p:cNvSpPr>
                        <p:nvPr/>
                      </p:nvSpPr>
                      <p:spPr bwMode="auto">
                        <a:xfrm>
                          <a:off x="3028" y="2368"/>
                          <a:ext cx="19" cy="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925" name="Freeform 195"/>
                        <p:cNvSpPr>
                          <a:spLocks/>
                        </p:cNvSpPr>
                        <p:nvPr/>
                      </p:nvSpPr>
                      <p:spPr bwMode="auto">
                        <a:xfrm>
                          <a:off x="3025" y="2363"/>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17"/>
                            <a:gd name="T77" fmla="*/ 28 w 28"/>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26" name="Freeform 196"/>
                        <p:cNvSpPr>
                          <a:spLocks/>
                        </p:cNvSpPr>
                        <p:nvPr/>
                      </p:nvSpPr>
                      <p:spPr bwMode="auto">
                        <a:xfrm>
                          <a:off x="3025" y="2369"/>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17"/>
                            <a:gd name="T77" fmla="*/ 27 w 2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42008" name="Group 197"/>
                      <p:cNvGrpSpPr>
                        <a:grpSpLocks/>
                      </p:cNvGrpSpPr>
                      <p:nvPr/>
                    </p:nvGrpSpPr>
                    <p:grpSpPr bwMode="auto">
                      <a:xfrm>
                        <a:off x="3010" y="2304"/>
                        <a:ext cx="67" cy="41"/>
                        <a:chOff x="3010" y="2304"/>
                        <a:chExt cx="67" cy="41"/>
                      </a:xfrm>
                    </p:grpSpPr>
                    <p:grpSp>
                      <p:nvGrpSpPr>
                        <p:cNvPr id="42009" name="Group 198"/>
                        <p:cNvGrpSpPr>
                          <a:grpSpLocks/>
                        </p:cNvGrpSpPr>
                        <p:nvPr/>
                      </p:nvGrpSpPr>
                      <p:grpSpPr bwMode="auto">
                        <a:xfrm>
                          <a:off x="3010" y="2304"/>
                          <a:ext cx="28" cy="32"/>
                          <a:chOff x="3010" y="2304"/>
                          <a:chExt cx="28" cy="32"/>
                        </a:xfrm>
                      </p:grpSpPr>
                      <p:sp>
                        <p:nvSpPr>
                          <p:cNvPr id="35921" name="Freeform 199"/>
                          <p:cNvSpPr>
                            <a:spLocks/>
                          </p:cNvSpPr>
                          <p:nvPr/>
                        </p:nvSpPr>
                        <p:spPr bwMode="auto">
                          <a:xfrm>
                            <a:off x="3012" y="2304"/>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17"/>
                              <a:gd name="T56" fmla="*/ 26 w 2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22" name="Freeform 200"/>
                          <p:cNvSpPr>
                            <a:spLocks/>
                          </p:cNvSpPr>
                          <p:nvPr/>
                        </p:nvSpPr>
                        <p:spPr bwMode="auto">
                          <a:xfrm>
                            <a:off x="3010" y="2313"/>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7"/>
                              <a:gd name="T77" fmla="*/ 25 w 25"/>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23" name="Freeform 201"/>
                          <p:cNvSpPr>
                            <a:spLocks/>
                          </p:cNvSpPr>
                          <p:nvPr/>
                        </p:nvSpPr>
                        <p:spPr bwMode="auto">
                          <a:xfrm>
                            <a:off x="3015" y="2319"/>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42010" name="Group 202"/>
                        <p:cNvGrpSpPr>
                          <a:grpSpLocks/>
                        </p:cNvGrpSpPr>
                        <p:nvPr/>
                      </p:nvGrpSpPr>
                      <p:grpSpPr bwMode="auto">
                        <a:xfrm>
                          <a:off x="3050" y="2314"/>
                          <a:ext cx="27" cy="31"/>
                          <a:chOff x="3050" y="2314"/>
                          <a:chExt cx="27" cy="31"/>
                        </a:xfrm>
                      </p:grpSpPr>
                      <p:sp>
                        <p:nvSpPr>
                          <p:cNvPr id="35918" name="Freeform 203"/>
                          <p:cNvSpPr>
                            <a:spLocks/>
                          </p:cNvSpPr>
                          <p:nvPr/>
                        </p:nvSpPr>
                        <p:spPr bwMode="auto">
                          <a:xfrm>
                            <a:off x="3050" y="2314"/>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7"/>
                              <a:gd name="T65" fmla="*/ 27 w 2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19" name="Freeform 204"/>
                          <p:cNvSpPr>
                            <a:spLocks/>
                          </p:cNvSpPr>
                          <p:nvPr/>
                        </p:nvSpPr>
                        <p:spPr bwMode="auto">
                          <a:xfrm>
                            <a:off x="3056" y="2321"/>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7"/>
                              <a:gd name="T80" fmla="*/ 21 w 21"/>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920" name="Freeform 205"/>
                          <p:cNvSpPr>
                            <a:spLocks/>
                          </p:cNvSpPr>
                          <p:nvPr/>
                        </p:nvSpPr>
                        <p:spPr bwMode="auto">
                          <a:xfrm>
                            <a:off x="3054" y="2328"/>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8"/>
                                </a:lnTo>
                                <a:lnTo>
                                  <a:pt x="0" y="16"/>
                                </a:lnTo>
                                <a:lnTo>
                                  <a:pt x="8" y="16"/>
                                </a:lnTo>
                                <a:lnTo>
                                  <a:pt x="8" y="0"/>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35915" name="Freeform 206"/>
                      <p:cNvSpPr>
                        <a:spLocks/>
                      </p:cNvSpPr>
                      <p:nvPr/>
                    </p:nvSpPr>
                    <p:spPr bwMode="auto">
                      <a:xfrm>
                        <a:off x="3032" y="2342"/>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7"/>
                          <a:gd name="T44" fmla="*/ 20 w 2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a:solidFill>
                          <a:srgbClr val="FF7F3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011" name="Group 207"/>
                    <p:cNvGrpSpPr>
                      <a:grpSpLocks/>
                    </p:cNvGrpSpPr>
                    <p:nvPr/>
                  </p:nvGrpSpPr>
                  <p:grpSpPr bwMode="auto">
                    <a:xfrm>
                      <a:off x="2975" y="2232"/>
                      <a:ext cx="148" cy="144"/>
                      <a:chOff x="2975" y="2232"/>
                      <a:chExt cx="148" cy="144"/>
                    </a:xfrm>
                  </p:grpSpPr>
                  <p:sp>
                    <p:nvSpPr>
                      <p:cNvPr id="35907" name="Freeform 208"/>
                      <p:cNvSpPr>
                        <a:spLocks/>
                      </p:cNvSpPr>
                      <p:nvPr/>
                    </p:nvSpPr>
                    <p:spPr bwMode="auto">
                      <a:xfrm>
                        <a:off x="2975" y="2232"/>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144"/>
                          <a:gd name="T140" fmla="*/ 148 w 148"/>
                          <a:gd name="T141" fmla="*/ 144 h 1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42012" name="Group 209"/>
                      <p:cNvGrpSpPr>
                        <a:grpSpLocks/>
                      </p:cNvGrpSpPr>
                      <p:nvPr/>
                    </p:nvGrpSpPr>
                    <p:grpSpPr bwMode="auto">
                      <a:xfrm>
                        <a:off x="2979" y="2237"/>
                        <a:ext cx="139" cy="101"/>
                        <a:chOff x="2979" y="2237"/>
                        <a:chExt cx="139" cy="101"/>
                      </a:xfrm>
                    </p:grpSpPr>
                    <p:sp>
                      <p:nvSpPr>
                        <p:cNvPr id="35909" name="Freeform 210"/>
                        <p:cNvSpPr>
                          <a:spLocks/>
                        </p:cNvSpPr>
                        <p:nvPr/>
                      </p:nvSpPr>
                      <p:spPr bwMode="auto">
                        <a:xfrm>
                          <a:off x="2979" y="2275"/>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41"/>
                            <a:gd name="T80" fmla="*/ 59 w 59"/>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10" name="Freeform 211"/>
                        <p:cNvSpPr>
                          <a:spLocks/>
                        </p:cNvSpPr>
                        <p:nvPr/>
                      </p:nvSpPr>
                      <p:spPr bwMode="auto">
                        <a:xfrm>
                          <a:off x="2989" y="2257"/>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3"/>
                            <a:gd name="T58" fmla="*/ 0 h 34"/>
                            <a:gd name="T59" fmla="*/ 113 w 113"/>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11" name="Freeform 212"/>
                        <p:cNvSpPr>
                          <a:spLocks/>
                        </p:cNvSpPr>
                        <p:nvPr/>
                      </p:nvSpPr>
                      <p:spPr bwMode="auto">
                        <a:xfrm>
                          <a:off x="2995" y="2237"/>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42"/>
                            <a:gd name="T89" fmla="*/ 99 w 99"/>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12" name="Freeform 213"/>
                        <p:cNvSpPr>
                          <a:spLocks/>
                        </p:cNvSpPr>
                        <p:nvPr/>
                      </p:nvSpPr>
                      <p:spPr bwMode="auto">
                        <a:xfrm>
                          <a:off x="3090" y="2275"/>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63"/>
                            <a:gd name="T56" fmla="*/ 28 w 28"/>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35906" name="Oval 214"/>
                    <p:cNvSpPr>
                      <a:spLocks noChangeArrowheads="1"/>
                    </p:cNvSpPr>
                    <p:nvPr/>
                  </p:nvSpPr>
                  <p:spPr bwMode="auto">
                    <a:xfrm>
                      <a:off x="2998" y="2345"/>
                      <a:ext cx="0" cy="1"/>
                    </a:xfrm>
                    <a:prstGeom prst="ellipse">
                      <a:avLst/>
                    </a:prstGeom>
                    <a:solidFill>
                      <a:srgbClr val="FF5FBF"/>
                    </a:solidFill>
                    <a:ln w="12700">
                      <a:solidFill>
                        <a:srgbClr val="FF009F"/>
                      </a:solidFill>
                      <a:round/>
                      <a:headEnd/>
                      <a:tailEnd/>
                    </a:ln>
                  </p:spPr>
                  <p:txBody>
                    <a:bodyPr wrap="none" anchor="ctr"/>
                    <a:lstStyle/>
                    <a:p>
                      <a:endParaRPr lang="zh-CN" altLang="en-US"/>
                    </a:p>
                  </p:txBody>
                </p:sp>
              </p:grpSp>
              <p:grpSp>
                <p:nvGrpSpPr>
                  <p:cNvPr id="42013" name="Group 215"/>
                  <p:cNvGrpSpPr>
                    <a:grpSpLocks/>
                  </p:cNvGrpSpPr>
                  <p:nvPr/>
                </p:nvGrpSpPr>
                <p:grpSpPr bwMode="auto">
                  <a:xfrm>
                    <a:off x="2896" y="2370"/>
                    <a:ext cx="256" cy="314"/>
                    <a:chOff x="2896" y="2370"/>
                    <a:chExt cx="256" cy="314"/>
                  </a:xfrm>
                </p:grpSpPr>
                <p:sp>
                  <p:nvSpPr>
                    <p:cNvPr id="35890" name="Freeform 216"/>
                    <p:cNvSpPr>
                      <a:spLocks/>
                    </p:cNvSpPr>
                    <p:nvPr/>
                  </p:nvSpPr>
                  <p:spPr bwMode="auto">
                    <a:xfrm>
                      <a:off x="3016" y="2370"/>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 name="T21" fmla="*/ 0 w 25"/>
                        <a:gd name="T22" fmla="*/ 0 h 98"/>
                        <a:gd name="T23" fmla="*/ 25 w 25"/>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8">
                          <a:moveTo>
                            <a:pt x="24" y="1"/>
                          </a:moveTo>
                          <a:lnTo>
                            <a:pt x="5" y="94"/>
                          </a:lnTo>
                          <a:lnTo>
                            <a:pt x="0" y="97"/>
                          </a:lnTo>
                          <a:lnTo>
                            <a:pt x="20" y="0"/>
                          </a:lnTo>
                          <a:lnTo>
                            <a:pt x="21" y="0"/>
                          </a:lnTo>
                          <a:lnTo>
                            <a:pt x="23" y="0"/>
                          </a:lnTo>
                          <a:lnTo>
                            <a:pt x="24" y="1"/>
                          </a:lnTo>
                        </a:path>
                      </a:pathLst>
                    </a:custGeom>
                    <a:solidFill>
                      <a:srgbClr val="BF7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42014" name="Group 217"/>
                    <p:cNvGrpSpPr>
                      <a:grpSpLocks/>
                    </p:cNvGrpSpPr>
                    <p:nvPr/>
                  </p:nvGrpSpPr>
                  <p:grpSpPr bwMode="auto">
                    <a:xfrm>
                      <a:off x="2896" y="2406"/>
                      <a:ext cx="256" cy="278"/>
                      <a:chOff x="2896" y="2406"/>
                      <a:chExt cx="256" cy="278"/>
                    </a:xfrm>
                  </p:grpSpPr>
                  <p:sp>
                    <p:nvSpPr>
                      <p:cNvPr id="35895" name="Freeform 218"/>
                      <p:cNvSpPr>
                        <a:spLocks/>
                      </p:cNvSpPr>
                      <p:nvPr/>
                    </p:nvSpPr>
                    <p:spPr bwMode="auto">
                      <a:xfrm>
                        <a:off x="2896" y="2406"/>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6"/>
                          <a:gd name="T130" fmla="*/ 0 h 278"/>
                          <a:gd name="T131" fmla="*/ 256 w 256"/>
                          <a:gd name="T132" fmla="*/ 278 h 2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36102" name="Group 219"/>
                      <p:cNvGrpSpPr>
                        <a:grpSpLocks/>
                      </p:cNvGrpSpPr>
                      <p:nvPr/>
                    </p:nvGrpSpPr>
                    <p:grpSpPr bwMode="auto">
                      <a:xfrm>
                        <a:off x="2905" y="2451"/>
                        <a:ext cx="139" cy="204"/>
                        <a:chOff x="2905" y="2451"/>
                        <a:chExt cx="139" cy="204"/>
                      </a:xfrm>
                    </p:grpSpPr>
                    <p:sp>
                      <p:nvSpPr>
                        <p:cNvPr id="35898" name="Freeform 220"/>
                        <p:cNvSpPr>
                          <a:spLocks/>
                        </p:cNvSpPr>
                        <p:nvPr/>
                      </p:nvSpPr>
                      <p:spPr bwMode="auto">
                        <a:xfrm>
                          <a:off x="2905" y="2451"/>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9"/>
                            <a:gd name="T109" fmla="*/ 0 h 204"/>
                            <a:gd name="T110" fmla="*/ 139 w 139"/>
                            <a:gd name="T111" fmla="*/ 204 h 2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a:solidFill>
                            <a:srgbClr val="BF3F00"/>
                          </a:solidFill>
                          <a:round/>
                          <a:headEnd/>
                          <a:tailEnd/>
                        </a:ln>
                      </p:spPr>
                      <p:txBody>
                        <a:bodyPr/>
                        <a:lstStyle/>
                        <a:p>
                          <a:endParaRPr lang="en-US"/>
                        </a:p>
                      </p:txBody>
                    </p:sp>
                    <p:sp>
                      <p:nvSpPr>
                        <p:cNvPr id="35899" name="Freeform 221"/>
                        <p:cNvSpPr>
                          <a:spLocks/>
                        </p:cNvSpPr>
                        <p:nvPr/>
                      </p:nvSpPr>
                      <p:spPr bwMode="auto">
                        <a:xfrm>
                          <a:off x="3016" y="2476"/>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 name="T9" fmla="*/ 0 w 20"/>
                            <a:gd name="T10" fmla="*/ 0 h 17"/>
                            <a:gd name="T11" fmla="*/ 20 w 20"/>
                            <a:gd name="T12" fmla="*/ 17 h 17"/>
                          </a:gdLst>
                          <a:ahLst/>
                          <a:cxnLst>
                            <a:cxn ang="T6">
                              <a:pos x="T0" y="T1"/>
                            </a:cxn>
                            <a:cxn ang="T7">
                              <a:pos x="T2" y="T3"/>
                            </a:cxn>
                            <a:cxn ang="T8">
                              <a:pos x="T4" y="T5"/>
                            </a:cxn>
                          </a:cxnLst>
                          <a:rect l="T9" t="T10" r="T11" b="T12"/>
                          <a:pathLst>
                            <a:path w="20" h="17">
                              <a:moveTo>
                                <a:pt x="0" y="16"/>
                              </a:moveTo>
                              <a:lnTo>
                                <a:pt x="12" y="0"/>
                              </a:lnTo>
                              <a:lnTo>
                                <a:pt x="19" y="0"/>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0" name="Freeform 222"/>
                        <p:cNvSpPr>
                          <a:spLocks/>
                        </p:cNvSpPr>
                        <p:nvPr/>
                      </p:nvSpPr>
                      <p:spPr bwMode="auto">
                        <a:xfrm>
                          <a:off x="3013" y="2484"/>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 name="T9" fmla="*/ 0 w 27"/>
                            <a:gd name="T10" fmla="*/ 0 h 17"/>
                            <a:gd name="T11" fmla="*/ 27 w 27"/>
                            <a:gd name="T12" fmla="*/ 17 h 17"/>
                          </a:gdLst>
                          <a:ahLst/>
                          <a:cxnLst>
                            <a:cxn ang="T6">
                              <a:pos x="T0" y="T1"/>
                            </a:cxn>
                            <a:cxn ang="T7">
                              <a:pos x="T2" y="T3"/>
                            </a:cxn>
                            <a:cxn ang="T8">
                              <a:pos x="T4" y="T5"/>
                            </a:cxn>
                          </a:cxnLst>
                          <a:rect l="T9" t="T10" r="T11" b="T12"/>
                          <a:pathLst>
                            <a:path w="27" h="17">
                              <a:moveTo>
                                <a:pt x="0" y="16"/>
                              </a:moveTo>
                              <a:lnTo>
                                <a:pt x="15" y="5"/>
                              </a:lnTo>
                              <a:lnTo>
                                <a:pt x="26" y="0"/>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1" name="Freeform 223"/>
                        <p:cNvSpPr>
                          <a:spLocks/>
                        </p:cNvSpPr>
                        <p:nvPr/>
                      </p:nvSpPr>
                      <p:spPr bwMode="auto">
                        <a:xfrm>
                          <a:off x="3015" y="2472"/>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16"/>
                              </a:moveTo>
                              <a:lnTo>
                                <a:pt x="14" y="0"/>
                              </a:lnTo>
                              <a:lnTo>
                                <a:pt x="16" y="8"/>
                              </a:lnTo>
                            </a:path>
                          </a:pathLst>
                        </a:custGeom>
                        <a:noFill/>
                        <a:ln w="12700" cap="rnd">
                          <a:solidFill>
                            <a:srgbClr val="BF3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902" name="Line 224"/>
                        <p:cNvSpPr>
                          <a:spLocks noChangeShapeType="1"/>
                        </p:cNvSpPr>
                        <p:nvPr/>
                      </p:nvSpPr>
                      <p:spPr bwMode="auto">
                        <a:xfrm flipH="1" flipV="1">
                          <a:off x="3024" y="2459"/>
                          <a:ext cx="5" cy="2"/>
                        </a:xfrm>
                        <a:prstGeom prst="line">
                          <a:avLst/>
                        </a:prstGeom>
                        <a:noFill/>
                        <a:ln w="12700">
                          <a:solidFill>
                            <a:srgbClr val="BF3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5897" name="Freeform 225"/>
                      <p:cNvSpPr>
                        <a:spLocks/>
                      </p:cNvSpPr>
                      <p:nvPr/>
                    </p:nvSpPr>
                    <p:spPr bwMode="auto">
                      <a:xfrm>
                        <a:off x="2896" y="2474"/>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42"/>
                          <a:gd name="T26" fmla="*/ 66 w 66"/>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6103" name="Group 226"/>
                    <p:cNvGrpSpPr>
                      <a:grpSpLocks/>
                    </p:cNvGrpSpPr>
                    <p:nvPr/>
                  </p:nvGrpSpPr>
                  <p:grpSpPr bwMode="auto">
                    <a:xfrm>
                      <a:off x="3003" y="2430"/>
                      <a:ext cx="33" cy="48"/>
                      <a:chOff x="3003" y="2430"/>
                      <a:chExt cx="33" cy="48"/>
                    </a:xfrm>
                  </p:grpSpPr>
                  <p:sp>
                    <p:nvSpPr>
                      <p:cNvPr id="35893" name="Freeform 227"/>
                      <p:cNvSpPr>
                        <a:spLocks/>
                      </p:cNvSpPr>
                      <p:nvPr/>
                    </p:nvSpPr>
                    <p:spPr bwMode="auto">
                      <a:xfrm>
                        <a:off x="3003" y="2431"/>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47"/>
                          <a:gd name="T71" fmla="*/ 26 w 26"/>
                          <a:gd name="T72" fmla="*/ 47 h 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a:solidFill>
                          <a:srgbClr val="BF3F00"/>
                        </a:solidFill>
                        <a:round/>
                        <a:headEnd/>
                        <a:tailEnd/>
                      </a:ln>
                    </p:spPr>
                    <p:txBody>
                      <a:bodyPr/>
                      <a:lstStyle/>
                      <a:p>
                        <a:endParaRPr lang="en-US"/>
                      </a:p>
                    </p:txBody>
                  </p:sp>
                  <p:sp>
                    <p:nvSpPr>
                      <p:cNvPr id="35894" name="Freeform 228"/>
                      <p:cNvSpPr>
                        <a:spLocks/>
                      </p:cNvSpPr>
                      <p:nvPr/>
                    </p:nvSpPr>
                    <p:spPr bwMode="auto">
                      <a:xfrm>
                        <a:off x="3019" y="2430"/>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35885" name="Freeform 229"/>
                <p:cNvSpPr>
                  <a:spLocks/>
                </p:cNvSpPr>
                <p:nvPr/>
              </p:nvSpPr>
              <p:spPr bwMode="auto">
                <a:xfrm>
                  <a:off x="3026" y="2406"/>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201"/>
                    <a:gd name="T26" fmla="*/ 168 w 168"/>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86" name="Freeform 230"/>
                <p:cNvSpPr>
                  <a:spLocks/>
                </p:cNvSpPr>
                <p:nvPr/>
              </p:nvSpPr>
              <p:spPr bwMode="auto">
                <a:xfrm>
                  <a:off x="3001" y="2530"/>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4"/>
                    <a:gd name="T97" fmla="*/ 0 h 99"/>
                    <a:gd name="T98" fmla="*/ 174 w 174"/>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a:solidFill>
                    <a:srgbClr val="BF3F00"/>
                  </a:solidFill>
                  <a:round/>
                  <a:headEnd/>
                  <a:tailEnd/>
                </a:ln>
              </p:spPr>
              <p:txBody>
                <a:bodyPr/>
                <a:lstStyle/>
                <a:p>
                  <a:endParaRPr lang="en-US"/>
                </a:p>
              </p:txBody>
            </p:sp>
          </p:grpSp>
          <p:grpSp>
            <p:nvGrpSpPr>
              <p:cNvPr id="36104" name="Group 231"/>
              <p:cNvGrpSpPr>
                <a:grpSpLocks/>
              </p:cNvGrpSpPr>
              <p:nvPr/>
            </p:nvGrpSpPr>
            <p:grpSpPr bwMode="auto">
              <a:xfrm>
                <a:off x="2504" y="2549"/>
                <a:ext cx="193" cy="219"/>
                <a:chOff x="2504" y="2549"/>
                <a:chExt cx="193" cy="219"/>
              </a:xfrm>
            </p:grpSpPr>
            <p:sp>
              <p:nvSpPr>
                <p:cNvPr id="35876" name="Freeform 232"/>
                <p:cNvSpPr>
                  <a:spLocks/>
                </p:cNvSpPr>
                <p:nvPr/>
              </p:nvSpPr>
              <p:spPr bwMode="auto">
                <a:xfrm>
                  <a:off x="2527" y="2577"/>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74"/>
                    <a:gd name="T101" fmla="*/ 149 w 149"/>
                    <a:gd name="T102" fmla="*/ 174 h 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77" name="Oval 233"/>
                <p:cNvSpPr>
                  <a:spLocks noChangeArrowheads="1"/>
                </p:cNvSpPr>
                <p:nvPr/>
              </p:nvSpPr>
              <p:spPr bwMode="auto">
                <a:xfrm>
                  <a:off x="2613" y="2715"/>
                  <a:ext cx="15" cy="18"/>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78" name="Freeform 234"/>
                <p:cNvSpPr>
                  <a:spLocks/>
                </p:cNvSpPr>
                <p:nvPr/>
              </p:nvSpPr>
              <p:spPr bwMode="auto">
                <a:xfrm>
                  <a:off x="2608" y="2690"/>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 name="T21" fmla="*/ 0 w 19"/>
                    <a:gd name="T22" fmla="*/ 0 h 34"/>
                    <a:gd name="T23" fmla="*/ 19 w 19"/>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4">
                      <a:moveTo>
                        <a:pt x="1" y="0"/>
                      </a:moveTo>
                      <a:lnTo>
                        <a:pt x="0" y="5"/>
                      </a:lnTo>
                      <a:lnTo>
                        <a:pt x="0" y="11"/>
                      </a:lnTo>
                      <a:lnTo>
                        <a:pt x="4" y="22"/>
                      </a:lnTo>
                      <a:lnTo>
                        <a:pt x="8" y="32"/>
                      </a:lnTo>
                      <a:lnTo>
                        <a:pt x="14" y="33"/>
                      </a:lnTo>
                      <a:lnTo>
                        <a:pt x="18" y="32"/>
                      </a:lnTo>
                    </a:path>
                  </a:pathLst>
                </a:custGeom>
                <a:noFill/>
                <a:ln w="12700" cap="rnd">
                  <a:solidFill>
                    <a:srgbClr val="FF7F3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9" name="Freeform 235"/>
                <p:cNvSpPr>
                  <a:spLocks/>
                </p:cNvSpPr>
                <p:nvPr/>
              </p:nvSpPr>
              <p:spPr bwMode="auto">
                <a:xfrm>
                  <a:off x="2516" y="2695"/>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73"/>
                    <a:gd name="T35" fmla="*/ 97 w 9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36105" name="Group 236"/>
                <p:cNvGrpSpPr>
                  <a:grpSpLocks/>
                </p:cNvGrpSpPr>
                <p:nvPr/>
              </p:nvGrpSpPr>
              <p:grpSpPr bwMode="auto">
                <a:xfrm>
                  <a:off x="2504" y="2549"/>
                  <a:ext cx="193" cy="161"/>
                  <a:chOff x="2504" y="2549"/>
                  <a:chExt cx="193" cy="161"/>
                </a:xfrm>
              </p:grpSpPr>
              <p:sp>
                <p:nvSpPr>
                  <p:cNvPr id="35881" name="Freeform 237"/>
                  <p:cNvSpPr>
                    <a:spLocks/>
                  </p:cNvSpPr>
                  <p:nvPr/>
                </p:nvSpPr>
                <p:spPr bwMode="auto">
                  <a:xfrm>
                    <a:off x="2504" y="2549"/>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3"/>
                      <a:gd name="T139" fmla="*/ 0 h 161"/>
                      <a:gd name="T140" fmla="*/ 193 w 193"/>
                      <a:gd name="T141" fmla="*/ 161 h 1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82" name="Freeform 238"/>
                  <p:cNvSpPr>
                    <a:spLocks/>
                  </p:cNvSpPr>
                  <p:nvPr/>
                </p:nvSpPr>
                <p:spPr bwMode="auto">
                  <a:xfrm>
                    <a:off x="2652" y="2675"/>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30"/>
                      <a:gd name="T86" fmla="*/ 28 w 28"/>
                      <a:gd name="T87" fmla="*/ 30 h 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nvGrpSpPr>
              <p:cNvPr id="36106" name="Group 239"/>
              <p:cNvGrpSpPr>
                <a:grpSpLocks/>
              </p:cNvGrpSpPr>
              <p:nvPr/>
            </p:nvGrpSpPr>
            <p:grpSpPr bwMode="auto">
              <a:xfrm>
                <a:off x="2717" y="2586"/>
                <a:ext cx="187" cy="214"/>
                <a:chOff x="2717" y="2586"/>
                <a:chExt cx="187" cy="214"/>
              </a:xfrm>
            </p:grpSpPr>
            <p:grpSp>
              <p:nvGrpSpPr>
                <p:cNvPr id="36107" name="Group 240"/>
                <p:cNvGrpSpPr>
                  <a:grpSpLocks/>
                </p:cNvGrpSpPr>
                <p:nvPr/>
              </p:nvGrpSpPr>
              <p:grpSpPr bwMode="auto">
                <a:xfrm>
                  <a:off x="2717" y="2586"/>
                  <a:ext cx="178" cy="214"/>
                  <a:chOff x="2717" y="2586"/>
                  <a:chExt cx="178" cy="214"/>
                </a:xfrm>
              </p:grpSpPr>
              <p:sp>
                <p:nvSpPr>
                  <p:cNvPr id="35874" name="Freeform 241"/>
                  <p:cNvSpPr>
                    <a:spLocks/>
                  </p:cNvSpPr>
                  <p:nvPr/>
                </p:nvSpPr>
                <p:spPr bwMode="auto">
                  <a:xfrm>
                    <a:off x="2730" y="2595"/>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05"/>
                      <a:gd name="T101" fmla="*/ 165 w 165"/>
                      <a:gd name="T102" fmla="*/ 205 h 2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75" name="Freeform 242"/>
                  <p:cNvSpPr>
                    <a:spLocks/>
                  </p:cNvSpPr>
                  <p:nvPr/>
                </p:nvSpPr>
                <p:spPr bwMode="auto">
                  <a:xfrm>
                    <a:off x="2717" y="2586"/>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9"/>
                      <a:gd name="T160" fmla="*/ 0 h 173"/>
                      <a:gd name="T161" fmla="*/ 169 w 169"/>
                      <a:gd name="T162" fmla="*/ 173 h 1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5873" name="Freeform 243"/>
                <p:cNvSpPr>
                  <a:spLocks/>
                </p:cNvSpPr>
                <p:nvPr/>
              </p:nvSpPr>
              <p:spPr bwMode="auto">
                <a:xfrm>
                  <a:off x="2860" y="2658"/>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52"/>
                    <a:gd name="T71" fmla="*/ 44 w 44"/>
                    <a:gd name="T72" fmla="*/ 52 h 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5861" name="Rectangle 244"/>
              <p:cNvSpPr>
                <a:spLocks noChangeArrowheads="1"/>
              </p:cNvSpPr>
              <p:nvPr/>
            </p:nvSpPr>
            <p:spPr bwMode="auto">
              <a:xfrm>
                <a:off x="3039" y="2535"/>
                <a:ext cx="8" cy="7"/>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5862" name="Freeform 245"/>
              <p:cNvSpPr>
                <a:spLocks/>
              </p:cNvSpPr>
              <p:nvPr/>
            </p:nvSpPr>
            <p:spPr bwMode="auto">
              <a:xfrm>
                <a:off x="3017" y="2439"/>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0" y="25"/>
                    </a:moveTo>
                    <a:lnTo>
                      <a:pt x="8" y="4"/>
                    </a:lnTo>
                    <a:lnTo>
                      <a:pt x="10" y="2"/>
                    </a:lnTo>
                    <a:lnTo>
                      <a:pt x="16" y="0"/>
                    </a:lnTo>
                    <a:lnTo>
                      <a:pt x="8" y="21"/>
                    </a:lnTo>
                    <a:lnTo>
                      <a:pt x="0" y="25"/>
                    </a:lnTo>
                  </a:path>
                </a:pathLst>
              </a:custGeom>
              <a:solidFill>
                <a:srgbClr val="E56C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63" name="Freeform 246"/>
              <p:cNvSpPr>
                <a:spLocks/>
              </p:cNvSpPr>
              <p:nvPr/>
            </p:nvSpPr>
            <p:spPr bwMode="auto">
              <a:xfrm>
                <a:off x="2666" y="2672"/>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3" y="0"/>
                    </a:lnTo>
                    <a:lnTo>
                      <a:pt x="16" y="13"/>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64" name="Freeform 247"/>
              <p:cNvSpPr>
                <a:spLocks/>
              </p:cNvSpPr>
              <p:nvPr/>
            </p:nvSpPr>
            <p:spPr bwMode="auto">
              <a:xfrm>
                <a:off x="3095" y="2586"/>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
                  <a:gd name="T97" fmla="*/ 0 h 44"/>
                  <a:gd name="T98" fmla="*/ 23 w 23"/>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a:solidFill>
                  <a:srgbClr val="3F1F00"/>
                </a:solidFill>
                <a:round/>
                <a:headEnd/>
                <a:tailEnd/>
              </a:ln>
            </p:spPr>
            <p:txBody>
              <a:bodyPr/>
              <a:lstStyle/>
              <a:p>
                <a:endParaRPr lang="en-US"/>
              </a:p>
            </p:txBody>
          </p:sp>
          <p:grpSp>
            <p:nvGrpSpPr>
              <p:cNvPr id="36108" name="Group 248"/>
              <p:cNvGrpSpPr>
                <a:grpSpLocks/>
              </p:cNvGrpSpPr>
              <p:nvPr/>
            </p:nvGrpSpPr>
            <p:grpSpPr bwMode="auto">
              <a:xfrm>
                <a:off x="2955" y="2563"/>
                <a:ext cx="164" cy="222"/>
                <a:chOff x="2955" y="2563"/>
                <a:chExt cx="164" cy="222"/>
              </a:xfrm>
            </p:grpSpPr>
            <p:sp>
              <p:nvSpPr>
                <p:cNvPr id="35870" name="Freeform 249"/>
                <p:cNvSpPr>
                  <a:spLocks/>
                </p:cNvSpPr>
                <p:nvPr/>
              </p:nvSpPr>
              <p:spPr bwMode="auto">
                <a:xfrm>
                  <a:off x="2955" y="2571"/>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7"/>
                    <a:gd name="T91" fmla="*/ 0 h 214"/>
                    <a:gd name="T92" fmla="*/ 157 w 157"/>
                    <a:gd name="T93" fmla="*/ 214 h 2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71" name="Freeform 250"/>
                <p:cNvSpPr>
                  <a:spLocks/>
                </p:cNvSpPr>
                <p:nvPr/>
              </p:nvSpPr>
              <p:spPr bwMode="auto">
                <a:xfrm>
                  <a:off x="2955" y="2563"/>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
                    <a:gd name="T97" fmla="*/ 0 h 194"/>
                    <a:gd name="T98" fmla="*/ 164 w 164"/>
                    <a:gd name="T99" fmla="*/ 194 h 1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5866" name="Freeform 251"/>
              <p:cNvSpPr>
                <a:spLocks/>
              </p:cNvSpPr>
              <p:nvPr/>
            </p:nvSpPr>
            <p:spPr bwMode="auto">
              <a:xfrm>
                <a:off x="2730" y="2728"/>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
                  <a:gd name="T37" fmla="*/ 0 h 51"/>
                  <a:gd name="T38" fmla="*/ 115 w 115"/>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67" name="Freeform 252"/>
              <p:cNvSpPr>
                <a:spLocks/>
              </p:cNvSpPr>
              <p:nvPr/>
            </p:nvSpPr>
            <p:spPr bwMode="auto">
              <a:xfrm>
                <a:off x="2422" y="2698"/>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59"/>
                  <a:gd name="T91" fmla="*/ 0 h 124"/>
                  <a:gd name="T92" fmla="*/ 759 w 759"/>
                  <a:gd name="T93" fmla="*/ 124 h 1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5868" name="Freeform 253"/>
              <p:cNvSpPr>
                <a:spLocks/>
              </p:cNvSpPr>
              <p:nvPr/>
            </p:nvSpPr>
            <p:spPr bwMode="auto">
              <a:xfrm>
                <a:off x="2505" y="2733"/>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69"/>
                  <a:gd name="T56" fmla="*/ 96 w 96"/>
                  <a:gd name="T57" fmla="*/ 69 h 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2015" name="Rectangle 254"/>
              <p:cNvSpPr>
                <a:spLocks noChangeArrowheads="1"/>
              </p:cNvSpPr>
              <p:nvPr/>
            </p:nvSpPr>
            <p:spPr bwMode="auto">
              <a:xfrm>
                <a:off x="2294" y="2879"/>
                <a:ext cx="1058" cy="252"/>
              </a:xfrm>
              <a:prstGeom prst="rect">
                <a:avLst/>
              </a:prstGeom>
              <a:noFill/>
              <a:ln w="9525">
                <a:noFill/>
                <a:miter lim="800000"/>
                <a:headEnd/>
                <a:tailEnd/>
              </a:ln>
            </p:spPr>
            <p:txBody>
              <a:bodyPr wrap="none" lIns="92075" tIns="46038" rIns="92075" bIns="46038">
                <a:spAutoFit/>
              </a:bodyPr>
              <a:lstStyle/>
              <a:p>
                <a:pPr eaLnBrk="0" hangingPunct="0">
                  <a:defRPr/>
                </a:pPr>
                <a:r>
                  <a:rPr lang="en-US" altLang="zh-CN" sz="2000" dirty="0">
                    <a:solidFill>
                      <a:schemeClr val="tx1">
                        <a:lumMod val="85000"/>
                      </a:schemeClr>
                    </a:solidFill>
                    <a:ea typeface="宋体" pitchFamily="2" charset="-122"/>
                  </a:rPr>
                  <a:t>Professor Mellon</a:t>
                </a:r>
              </a:p>
            </p:txBody>
          </p:sp>
        </p:grpSp>
      </p:grpSp>
      <p:sp>
        <p:nvSpPr>
          <p:cNvPr id="41994" name="Text Box 259"/>
          <p:cNvSpPr txBox="1">
            <a:spLocks noChangeArrowheads="1"/>
          </p:cNvSpPr>
          <p:nvPr/>
        </p:nvSpPr>
        <p:spPr bwMode="auto">
          <a:xfrm>
            <a:off x="4140200" y="3068638"/>
            <a:ext cx="1211263" cy="417512"/>
          </a:xfrm>
          <a:prstGeom prst="rect">
            <a:avLst/>
          </a:prstGeom>
          <a:noFill/>
          <a:ln w="9525">
            <a:noFill/>
            <a:miter lim="800000"/>
            <a:headEnd/>
            <a:tailEnd/>
          </a:ln>
        </p:spPr>
        <p:txBody>
          <a:bodyPr wrap="none" lIns="107950" tIns="53975" rIns="107950" bIns="53975">
            <a:spAutoFit/>
          </a:bodyPr>
          <a:lstStyle/>
          <a:p>
            <a:pPr eaLnBrk="0" hangingPunct="0">
              <a:defRPr/>
            </a:pPr>
            <a:r>
              <a:rPr lang="en-US" altLang="zh-CN" sz="2000" dirty="0">
                <a:solidFill>
                  <a:schemeClr val="tx2">
                    <a:lumMod val="40000"/>
                    <a:lumOff val="60000"/>
                  </a:schemeClr>
                </a:solidFill>
                <a:ea typeface="宋体" pitchFamily="2" charset="-122"/>
              </a:rPr>
              <a:t>Attributes</a:t>
            </a:r>
          </a:p>
        </p:txBody>
      </p:sp>
      <p:sp>
        <p:nvSpPr>
          <p:cNvPr id="35849" name="Line 260"/>
          <p:cNvSpPr>
            <a:spLocks noChangeShapeType="1"/>
          </p:cNvSpPr>
          <p:nvPr/>
        </p:nvSpPr>
        <p:spPr bwMode="auto">
          <a:xfrm>
            <a:off x="5364163" y="3284538"/>
            <a:ext cx="647700" cy="215900"/>
          </a:xfrm>
          <a:prstGeom prst="line">
            <a:avLst/>
          </a:prstGeom>
          <a:noFill/>
          <a:ln w="12700">
            <a:solidFill>
              <a:srgbClr val="FF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94521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43"/>
          <p:cNvSpPr>
            <a:spLocks noGrp="1" noChangeArrowheads="1"/>
          </p:cNvSpPr>
          <p:nvPr>
            <p:ph idx="1"/>
          </p:nvPr>
        </p:nvSpPr>
        <p:spPr>
          <a:xfrm>
            <a:off x="408783" y="1674019"/>
            <a:ext cx="8489950" cy="5043488"/>
          </a:xfrm>
          <a:noFill/>
        </p:spPr>
        <p:txBody>
          <a:bodyPr/>
          <a:lstStyle/>
          <a:p>
            <a:pPr marL="465138" indent="-465138" eaLnBrk="1" hangingPunct="1"/>
            <a:r>
              <a:rPr lang="en-US" altLang="zh-CN" dirty="0" smtClean="0"/>
              <a:t>Informally, an object represents an entity, either physical, conceptual, or software.</a:t>
            </a:r>
          </a:p>
          <a:p>
            <a:pPr marL="808038" lvl="1" eaLnBrk="1" hangingPunct="1"/>
            <a:endParaRPr lang="en-US" altLang="zh-CN" dirty="0" smtClean="0"/>
          </a:p>
          <a:p>
            <a:pPr marL="808038" lvl="1" eaLnBrk="1" hangingPunct="1"/>
            <a:r>
              <a:rPr lang="en-US" altLang="zh-CN" dirty="0" smtClean="0"/>
              <a:t>Physical entity</a:t>
            </a:r>
            <a:br>
              <a:rPr lang="en-US" altLang="zh-CN" dirty="0" smtClean="0"/>
            </a:br>
            <a:r>
              <a:rPr lang="en-US" altLang="zh-CN" dirty="0" smtClean="0"/>
              <a:t/>
            </a:r>
            <a:br>
              <a:rPr lang="en-US" altLang="zh-CN" dirty="0" smtClean="0"/>
            </a:br>
            <a:endParaRPr lang="en-US" altLang="zh-CN" dirty="0" smtClean="0"/>
          </a:p>
          <a:p>
            <a:pPr marL="808038" lvl="1" eaLnBrk="1" hangingPunct="1"/>
            <a:r>
              <a:rPr lang="en-US" altLang="zh-CN" dirty="0" smtClean="0"/>
              <a:t>Conceptual entity</a:t>
            </a:r>
            <a:br>
              <a:rPr lang="en-US" altLang="zh-CN" dirty="0" smtClean="0"/>
            </a:br>
            <a:r>
              <a:rPr lang="en-US" altLang="zh-CN" dirty="0" smtClean="0"/>
              <a:t/>
            </a:r>
            <a:br>
              <a:rPr lang="en-US" altLang="zh-CN" dirty="0" smtClean="0"/>
            </a:br>
            <a:endParaRPr lang="en-US" altLang="zh-CN" dirty="0" smtClean="0"/>
          </a:p>
          <a:p>
            <a:pPr marL="808038" lvl="1" eaLnBrk="1" hangingPunct="1"/>
            <a:r>
              <a:rPr lang="en-US" altLang="zh-CN" dirty="0" smtClean="0"/>
              <a:t>Software entity</a:t>
            </a:r>
          </a:p>
        </p:txBody>
      </p:sp>
      <p:sp>
        <p:nvSpPr>
          <p:cNvPr id="29700" name="Rectangle 142"/>
          <p:cNvSpPr>
            <a:spLocks noGrp="1" noChangeArrowheads="1"/>
          </p:cNvSpPr>
          <p:nvPr>
            <p:ph type="title"/>
          </p:nvPr>
        </p:nvSpPr>
        <p:spPr>
          <a:xfrm>
            <a:off x="533400" y="762000"/>
            <a:ext cx="9086850" cy="714375"/>
          </a:xfrm>
          <a:noFill/>
        </p:spPr>
        <p:txBody>
          <a:bodyPr>
            <a:normAutofit fontScale="90000"/>
          </a:bodyPr>
          <a:lstStyle/>
          <a:p>
            <a:pPr eaLnBrk="1" hangingPunct="1"/>
            <a:r>
              <a:rPr lang="en-US" altLang="zh-CN" dirty="0" smtClean="0"/>
              <a:t>Contd.</a:t>
            </a:r>
          </a:p>
        </p:txBody>
      </p:sp>
      <p:sp>
        <p:nvSpPr>
          <p:cNvPr id="29699" name="Rectangle 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 name="Group 3"/>
          <p:cNvGrpSpPr>
            <a:grpSpLocks/>
          </p:cNvGrpSpPr>
          <p:nvPr/>
        </p:nvGrpSpPr>
        <p:grpSpPr bwMode="auto">
          <a:xfrm>
            <a:off x="5943600" y="3352800"/>
            <a:ext cx="2447925" cy="979488"/>
            <a:chOff x="2550" y="1457"/>
            <a:chExt cx="1542" cy="617"/>
          </a:xfrm>
        </p:grpSpPr>
        <p:grpSp>
          <p:nvGrpSpPr>
            <p:cNvPr id="3" name="Group 4"/>
            <p:cNvGrpSpPr>
              <a:grpSpLocks/>
            </p:cNvGrpSpPr>
            <p:nvPr/>
          </p:nvGrpSpPr>
          <p:grpSpPr bwMode="auto">
            <a:xfrm>
              <a:off x="2550" y="1457"/>
              <a:ext cx="1542" cy="418"/>
              <a:chOff x="2550" y="1457"/>
              <a:chExt cx="1542" cy="418"/>
            </a:xfrm>
          </p:grpSpPr>
          <p:grpSp>
            <p:nvGrpSpPr>
              <p:cNvPr id="4" name="Group 5"/>
              <p:cNvGrpSpPr>
                <a:grpSpLocks/>
              </p:cNvGrpSpPr>
              <p:nvPr/>
            </p:nvGrpSpPr>
            <p:grpSpPr bwMode="auto">
              <a:xfrm>
                <a:off x="2588" y="1457"/>
                <a:ext cx="1504" cy="387"/>
                <a:chOff x="2588" y="1457"/>
                <a:chExt cx="1504" cy="387"/>
              </a:xfrm>
            </p:grpSpPr>
            <p:sp>
              <p:nvSpPr>
                <p:cNvPr id="29821" name="Freeform 6"/>
                <p:cNvSpPr>
                  <a:spLocks/>
                </p:cNvSpPr>
                <p:nvPr/>
              </p:nvSpPr>
              <p:spPr bwMode="auto">
                <a:xfrm>
                  <a:off x="2588" y="1492"/>
                  <a:ext cx="1201" cy="319"/>
                </a:xfrm>
                <a:custGeom>
                  <a:avLst/>
                  <a:gdLst>
                    <a:gd name="T0" fmla="*/ 984 w 1201"/>
                    <a:gd name="T1" fmla="*/ 0 h 319"/>
                    <a:gd name="T2" fmla="*/ 36 w 1201"/>
                    <a:gd name="T3" fmla="*/ 0 h 319"/>
                    <a:gd name="T4" fmla="*/ 29 w 1201"/>
                    <a:gd name="T5" fmla="*/ 12 h 319"/>
                    <a:gd name="T6" fmla="*/ 22 w 1201"/>
                    <a:gd name="T7" fmla="*/ 25 h 319"/>
                    <a:gd name="T8" fmla="*/ 15 w 1201"/>
                    <a:gd name="T9" fmla="*/ 43 h 319"/>
                    <a:gd name="T10" fmla="*/ 10 w 1201"/>
                    <a:gd name="T11" fmla="*/ 62 h 319"/>
                    <a:gd name="T12" fmla="*/ 5 w 1201"/>
                    <a:gd name="T13" fmla="*/ 81 h 319"/>
                    <a:gd name="T14" fmla="*/ 3 w 1201"/>
                    <a:gd name="T15" fmla="*/ 100 h 319"/>
                    <a:gd name="T16" fmla="*/ 2 w 1201"/>
                    <a:gd name="T17" fmla="*/ 122 h 319"/>
                    <a:gd name="T18" fmla="*/ 5 w 1201"/>
                    <a:gd name="T19" fmla="*/ 141 h 319"/>
                    <a:gd name="T20" fmla="*/ 8 w 1201"/>
                    <a:gd name="T21" fmla="*/ 157 h 319"/>
                    <a:gd name="T22" fmla="*/ 12 w 1201"/>
                    <a:gd name="T23" fmla="*/ 171 h 319"/>
                    <a:gd name="T24" fmla="*/ 18 w 1201"/>
                    <a:gd name="T25" fmla="*/ 184 h 319"/>
                    <a:gd name="T26" fmla="*/ 24 w 1201"/>
                    <a:gd name="T27" fmla="*/ 196 h 319"/>
                    <a:gd name="T28" fmla="*/ 30 w 1201"/>
                    <a:gd name="T29" fmla="*/ 207 h 319"/>
                    <a:gd name="T30" fmla="*/ 0 w 1201"/>
                    <a:gd name="T31" fmla="*/ 230 h 319"/>
                    <a:gd name="T32" fmla="*/ 0 w 1201"/>
                    <a:gd name="T33" fmla="*/ 315 h 319"/>
                    <a:gd name="T34" fmla="*/ 303 w 1201"/>
                    <a:gd name="T35" fmla="*/ 315 h 319"/>
                    <a:gd name="T36" fmla="*/ 303 w 1201"/>
                    <a:gd name="T37" fmla="*/ 228 h 319"/>
                    <a:gd name="T38" fmla="*/ 900 w 1201"/>
                    <a:gd name="T39" fmla="*/ 228 h 319"/>
                    <a:gd name="T40" fmla="*/ 804 w 1201"/>
                    <a:gd name="T41" fmla="*/ 246 h 319"/>
                    <a:gd name="T42" fmla="*/ 804 w 1201"/>
                    <a:gd name="T43" fmla="*/ 285 h 319"/>
                    <a:gd name="T44" fmla="*/ 1064 w 1201"/>
                    <a:gd name="T45" fmla="*/ 285 h 319"/>
                    <a:gd name="T46" fmla="*/ 933 w 1201"/>
                    <a:gd name="T47" fmla="*/ 300 h 319"/>
                    <a:gd name="T48" fmla="*/ 933 w 1201"/>
                    <a:gd name="T49" fmla="*/ 318 h 319"/>
                    <a:gd name="T50" fmla="*/ 1164 w 1201"/>
                    <a:gd name="T51" fmla="*/ 300 h 319"/>
                    <a:gd name="T52" fmla="*/ 1164 w 1201"/>
                    <a:gd name="T53" fmla="*/ 251 h 319"/>
                    <a:gd name="T54" fmla="*/ 1200 w 1201"/>
                    <a:gd name="T55" fmla="*/ 251 h 319"/>
                    <a:gd name="T56" fmla="*/ 1200 w 1201"/>
                    <a:gd name="T57" fmla="*/ 222 h 319"/>
                    <a:gd name="T58" fmla="*/ 1161 w 1201"/>
                    <a:gd name="T59" fmla="*/ 222 h 319"/>
                    <a:gd name="T60" fmla="*/ 1161 w 1201"/>
                    <a:gd name="T61" fmla="*/ 243 h 319"/>
                    <a:gd name="T62" fmla="*/ 954 w 1201"/>
                    <a:gd name="T63" fmla="*/ 243 h 319"/>
                    <a:gd name="T64" fmla="*/ 966 w 1201"/>
                    <a:gd name="T65" fmla="*/ 235 h 319"/>
                    <a:gd name="T66" fmla="*/ 975 w 1201"/>
                    <a:gd name="T67" fmla="*/ 228 h 319"/>
                    <a:gd name="T68" fmla="*/ 984 w 1201"/>
                    <a:gd name="T69" fmla="*/ 220 h 319"/>
                    <a:gd name="T70" fmla="*/ 972 w 1201"/>
                    <a:gd name="T71" fmla="*/ 237 h 319"/>
                    <a:gd name="T72" fmla="*/ 1018 w 1201"/>
                    <a:gd name="T73" fmla="*/ 237 h 319"/>
                    <a:gd name="T74" fmla="*/ 1024 w 1201"/>
                    <a:gd name="T75" fmla="*/ 214 h 319"/>
                    <a:gd name="T76" fmla="*/ 993 w 1201"/>
                    <a:gd name="T77" fmla="*/ 214 h 319"/>
                    <a:gd name="T78" fmla="*/ 1003 w 1201"/>
                    <a:gd name="T79" fmla="*/ 201 h 319"/>
                    <a:gd name="T80" fmla="*/ 1010 w 1201"/>
                    <a:gd name="T81" fmla="*/ 187 h 319"/>
                    <a:gd name="T82" fmla="*/ 1016 w 1201"/>
                    <a:gd name="T83" fmla="*/ 173 h 319"/>
                    <a:gd name="T84" fmla="*/ 1020 w 1201"/>
                    <a:gd name="T85" fmla="*/ 158 h 319"/>
                    <a:gd name="T86" fmla="*/ 1024 w 1201"/>
                    <a:gd name="T87" fmla="*/ 139 h 319"/>
                    <a:gd name="T88" fmla="*/ 1025 w 1201"/>
                    <a:gd name="T89" fmla="*/ 114 h 319"/>
                    <a:gd name="T90" fmla="*/ 1025 w 1201"/>
                    <a:gd name="T91" fmla="*/ 98 h 319"/>
                    <a:gd name="T92" fmla="*/ 1021 w 1201"/>
                    <a:gd name="T93" fmla="*/ 76 h 319"/>
                    <a:gd name="T94" fmla="*/ 1017 w 1201"/>
                    <a:gd name="T95" fmla="*/ 62 h 319"/>
                    <a:gd name="T96" fmla="*/ 1013 w 1201"/>
                    <a:gd name="T97" fmla="*/ 51 h 319"/>
                    <a:gd name="T98" fmla="*/ 1009 w 1201"/>
                    <a:gd name="T99" fmla="*/ 37 h 319"/>
                    <a:gd name="T100" fmla="*/ 1001 w 1201"/>
                    <a:gd name="T101" fmla="*/ 23 h 319"/>
                    <a:gd name="T102" fmla="*/ 993 w 1201"/>
                    <a:gd name="T103" fmla="*/ 12 h 319"/>
                    <a:gd name="T104" fmla="*/ 984 w 1201"/>
                    <a:gd name="T105" fmla="*/ 0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01"/>
                    <a:gd name="T160" fmla="*/ 0 h 319"/>
                    <a:gd name="T161" fmla="*/ 1201 w 1201"/>
                    <a:gd name="T162" fmla="*/ 319 h 3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01" h="319">
                      <a:moveTo>
                        <a:pt x="984" y="0"/>
                      </a:moveTo>
                      <a:lnTo>
                        <a:pt x="36" y="0"/>
                      </a:lnTo>
                      <a:lnTo>
                        <a:pt x="29" y="12"/>
                      </a:lnTo>
                      <a:lnTo>
                        <a:pt x="22" y="25"/>
                      </a:lnTo>
                      <a:lnTo>
                        <a:pt x="15" y="43"/>
                      </a:lnTo>
                      <a:lnTo>
                        <a:pt x="10" y="62"/>
                      </a:lnTo>
                      <a:lnTo>
                        <a:pt x="5" y="81"/>
                      </a:lnTo>
                      <a:lnTo>
                        <a:pt x="3" y="100"/>
                      </a:lnTo>
                      <a:lnTo>
                        <a:pt x="2" y="122"/>
                      </a:lnTo>
                      <a:lnTo>
                        <a:pt x="5" y="141"/>
                      </a:lnTo>
                      <a:lnTo>
                        <a:pt x="8" y="157"/>
                      </a:lnTo>
                      <a:lnTo>
                        <a:pt x="12" y="171"/>
                      </a:lnTo>
                      <a:lnTo>
                        <a:pt x="18" y="184"/>
                      </a:lnTo>
                      <a:lnTo>
                        <a:pt x="24" y="196"/>
                      </a:lnTo>
                      <a:lnTo>
                        <a:pt x="30" y="207"/>
                      </a:lnTo>
                      <a:lnTo>
                        <a:pt x="0" y="230"/>
                      </a:lnTo>
                      <a:lnTo>
                        <a:pt x="0" y="315"/>
                      </a:lnTo>
                      <a:lnTo>
                        <a:pt x="303" y="315"/>
                      </a:lnTo>
                      <a:lnTo>
                        <a:pt x="303" y="228"/>
                      </a:lnTo>
                      <a:lnTo>
                        <a:pt x="900" y="228"/>
                      </a:lnTo>
                      <a:lnTo>
                        <a:pt x="804" y="246"/>
                      </a:lnTo>
                      <a:lnTo>
                        <a:pt x="804" y="285"/>
                      </a:lnTo>
                      <a:lnTo>
                        <a:pt x="1064" y="285"/>
                      </a:lnTo>
                      <a:lnTo>
                        <a:pt x="933" y="300"/>
                      </a:lnTo>
                      <a:lnTo>
                        <a:pt x="933" y="318"/>
                      </a:lnTo>
                      <a:lnTo>
                        <a:pt x="1164" y="300"/>
                      </a:lnTo>
                      <a:lnTo>
                        <a:pt x="1164" y="251"/>
                      </a:lnTo>
                      <a:lnTo>
                        <a:pt x="1200" y="251"/>
                      </a:lnTo>
                      <a:lnTo>
                        <a:pt x="1200" y="222"/>
                      </a:lnTo>
                      <a:lnTo>
                        <a:pt x="1161" y="222"/>
                      </a:lnTo>
                      <a:lnTo>
                        <a:pt x="1161" y="243"/>
                      </a:lnTo>
                      <a:lnTo>
                        <a:pt x="954" y="243"/>
                      </a:lnTo>
                      <a:lnTo>
                        <a:pt x="966" y="235"/>
                      </a:lnTo>
                      <a:lnTo>
                        <a:pt x="975" y="228"/>
                      </a:lnTo>
                      <a:lnTo>
                        <a:pt x="984" y="220"/>
                      </a:lnTo>
                      <a:lnTo>
                        <a:pt x="972" y="237"/>
                      </a:lnTo>
                      <a:lnTo>
                        <a:pt x="1018" y="237"/>
                      </a:lnTo>
                      <a:lnTo>
                        <a:pt x="1024" y="214"/>
                      </a:lnTo>
                      <a:lnTo>
                        <a:pt x="993" y="214"/>
                      </a:lnTo>
                      <a:lnTo>
                        <a:pt x="1003" y="201"/>
                      </a:lnTo>
                      <a:lnTo>
                        <a:pt x="1010" y="187"/>
                      </a:lnTo>
                      <a:lnTo>
                        <a:pt x="1016" y="173"/>
                      </a:lnTo>
                      <a:lnTo>
                        <a:pt x="1020" y="158"/>
                      </a:lnTo>
                      <a:lnTo>
                        <a:pt x="1024" y="139"/>
                      </a:lnTo>
                      <a:lnTo>
                        <a:pt x="1025" y="114"/>
                      </a:lnTo>
                      <a:lnTo>
                        <a:pt x="1025" y="98"/>
                      </a:lnTo>
                      <a:lnTo>
                        <a:pt x="1021" y="76"/>
                      </a:lnTo>
                      <a:lnTo>
                        <a:pt x="1017" y="62"/>
                      </a:lnTo>
                      <a:lnTo>
                        <a:pt x="1013" y="51"/>
                      </a:lnTo>
                      <a:lnTo>
                        <a:pt x="1009" y="37"/>
                      </a:lnTo>
                      <a:lnTo>
                        <a:pt x="1001" y="23"/>
                      </a:lnTo>
                      <a:lnTo>
                        <a:pt x="993" y="12"/>
                      </a:lnTo>
                      <a:lnTo>
                        <a:pt x="984" y="0"/>
                      </a:lnTo>
                    </a:path>
                  </a:pathLst>
                </a:custGeom>
                <a:solidFill>
                  <a:srgbClr val="C0C0C0"/>
                </a:solidFill>
                <a:ln w="12700" cap="rnd">
                  <a:solidFill>
                    <a:srgbClr val="000000"/>
                  </a:solidFill>
                  <a:round/>
                  <a:headEnd/>
                  <a:tailEnd/>
                </a:ln>
              </p:spPr>
              <p:txBody>
                <a:bodyPr/>
                <a:lstStyle/>
                <a:p>
                  <a:endParaRPr lang="en-US"/>
                </a:p>
              </p:txBody>
            </p:sp>
            <p:grpSp>
              <p:nvGrpSpPr>
                <p:cNvPr id="5" name="Group 7"/>
                <p:cNvGrpSpPr>
                  <a:grpSpLocks/>
                </p:cNvGrpSpPr>
                <p:nvPr/>
              </p:nvGrpSpPr>
              <p:grpSpPr bwMode="auto">
                <a:xfrm>
                  <a:off x="3739" y="1457"/>
                  <a:ext cx="353" cy="387"/>
                  <a:chOff x="3739" y="1457"/>
                  <a:chExt cx="353" cy="387"/>
                </a:xfrm>
              </p:grpSpPr>
              <p:grpSp>
                <p:nvGrpSpPr>
                  <p:cNvPr id="6" name="Group 8"/>
                  <p:cNvGrpSpPr>
                    <a:grpSpLocks/>
                  </p:cNvGrpSpPr>
                  <p:nvPr/>
                </p:nvGrpSpPr>
                <p:grpSpPr bwMode="auto">
                  <a:xfrm>
                    <a:off x="3739" y="1457"/>
                    <a:ext cx="39" cy="256"/>
                    <a:chOff x="3739" y="1457"/>
                    <a:chExt cx="39" cy="256"/>
                  </a:xfrm>
                </p:grpSpPr>
                <p:sp>
                  <p:nvSpPr>
                    <p:cNvPr id="29836" name="Rectangle 9"/>
                    <p:cNvSpPr>
                      <a:spLocks noChangeArrowheads="1"/>
                    </p:cNvSpPr>
                    <p:nvPr/>
                  </p:nvSpPr>
                  <p:spPr bwMode="auto">
                    <a:xfrm>
                      <a:off x="3739" y="1705"/>
                      <a:ext cx="39" cy="8"/>
                    </a:xfrm>
                    <a:prstGeom prst="rect">
                      <a:avLst/>
                    </a:prstGeom>
                    <a:solidFill>
                      <a:srgbClr val="808080"/>
                    </a:solidFill>
                    <a:ln w="12700">
                      <a:solidFill>
                        <a:srgbClr val="000000"/>
                      </a:solidFill>
                      <a:miter lim="800000"/>
                      <a:headEnd/>
                      <a:tailEnd/>
                    </a:ln>
                  </p:spPr>
                  <p:txBody>
                    <a:bodyPr wrap="none" anchor="ctr"/>
                    <a:lstStyle/>
                    <a:p>
                      <a:endParaRPr lang="zh-CN" altLang="en-US"/>
                    </a:p>
                  </p:txBody>
                </p:sp>
                <p:grpSp>
                  <p:nvGrpSpPr>
                    <p:cNvPr id="7" name="Group 10"/>
                    <p:cNvGrpSpPr>
                      <a:grpSpLocks/>
                    </p:cNvGrpSpPr>
                    <p:nvPr/>
                  </p:nvGrpSpPr>
                  <p:grpSpPr bwMode="auto">
                    <a:xfrm>
                      <a:off x="3749" y="1457"/>
                      <a:ext cx="26" cy="238"/>
                      <a:chOff x="3749" y="1457"/>
                      <a:chExt cx="26" cy="238"/>
                    </a:xfrm>
                  </p:grpSpPr>
                  <p:sp>
                    <p:nvSpPr>
                      <p:cNvPr id="29838" name="Rectangle 11"/>
                      <p:cNvSpPr>
                        <a:spLocks noChangeArrowheads="1"/>
                      </p:cNvSpPr>
                      <p:nvPr/>
                    </p:nvSpPr>
                    <p:spPr bwMode="auto">
                      <a:xfrm>
                        <a:off x="3753" y="1457"/>
                        <a:ext cx="16" cy="116"/>
                      </a:xfrm>
                      <a:prstGeom prst="rect">
                        <a:avLst/>
                      </a:prstGeom>
                      <a:solidFill>
                        <a:srgbClr val="C0C0C0"/>
                      </a:solidFill>
                      <a:ln w="12700">
                        <a:solidFill>
                          <a:srgbClr val="000000"/>
                        </a:solidFill>
                        <a:miter lim="800000"/>
                        <a:headEnd/>
                        <a:tailEnd/>
                      </a:ln>
                    </p:spPr>
                    <p:txBody>
                      <a:bodyPr wrap="none" anchor="ctr"/>
                      <a:lstStyle/>
                      <a:p>
                        <a:endParaRPr lang="zh-CN" altLang="en-US"/>
                      </a:p>
                    </p:txBody>
                  </p:sp>
                  <p:sp>
                    <p:nvSpPr>
                      <p:cNvPr id="29839" name="Rectangle 12"/>
                      <p:cNvSpPr>
                        <a:spLocks noChangeArrowheads="1"/>
                      </p:cNvSpPr>
                      <p:nvPr/>
                    </p:nvSpPr>
                    <p:spPr bwMode="auto">
                      <a:xfrm>
                        <a:off x="3749" y="1582"/>
                        <a:ext cx="26" cy="113"/>
                      </a:xfrm>
                      <a:prstGeom prst="rect">
                        <a:avLst/>
                      </a:prstGeom>
                      <a:solidFill>
                        <a:srgbClr val="A0A0A0"/>
                      </a:solidFill>
                      <a:ln w="12700">
                        <a:solidFill>
                          <a:srgbClr val="000000"/>
                        </a:solidFill>
                        <a:miter lim="800000"/>
                        <a:headEnd/>
                        <a:tailEnd/>
                      </a:ln>
                    </p:spPr>
                    <p:txBody>
                      <a:bodyPr wrap="none" anchor="ctr"/>
                      <a:lstStyle/>
                      <a:p>
                        <a:endParaRPr lang="zh-CN" altLang="en-US"/>
                      </a:p>
                    </p:txBody>
                  </p:sp>
                </p:grpSp>
              </p:grpSp>
              <p:grpSp>
                <p:nvGrpSpPr>
                  <p:cNvPr id="8" name="Group 13"/>
                  <p:cNvGrpSpPr>
                    <a:grpSpLocks/>
                  </p:cNvGrpSpPr>
                  <p:nvPr/>
                </p:nvGrpSpPr>
                <p:grpSpPr bwMode="auto">
                  <a:xfrm>
                    <a:off x="3754" y="1561"/>
                    <a:ext cx="338" cy="283"/>
                    <a:chOff x="3754" y="1561"/>
                    <a:chExt cx="338" cy="283"/>
                  </a:xfrm>
                </p:grpSpPr>
                <p:grpSp>
                  <p:nvGrpSpPr>
                    <p:cNvPr id="9" name="Group 14"/>
                    <p:cNvGrpSpPr>
                      <a:grpSpLocks/>
                    </p:cNvGrpSpPr>
                    <p:nvPr/>
                  </p:nvGrpSpPr>
                  <p:grpSpPr bwMode="auto">
                    <a:xfrm>
                      <a:off x="3767" y="1561"/>
                      <a:ext cx="310" cy="187"/>
                      <a:chOff x="3767" y="1561"/>
                      <a:chExt cx="310" cy="187"/>
                    </a:xfrm>
                  </p:grpSpPr>
                  <p:sp>
                    <p:nvSpPr>
                      <p:cNvPr id="29832" name="Freeform 15"/>
                      <p:cNvSpPr>
                        <a:spLocks/>
                      </p:cNvSpPr>
                      <p:nvPr/>
                    </p:nvSpPr>
                    <p:spPr bwMode="auto">
                      <a:xfrm>
                        <a:off x="3767" y="1561"/>
                        <a:ext cx="310" cy="187"/>
                      </a:xfrm>
                      <a:custGeom>
                        <a:avLst/>
                        <a:gdLst>
                          <a:gd name="T0" fmla="*/ 145 w 310"/>
                          <a:gd name="T1" fmla="*/ 0 h 187"/>
                          <a:gd name="T2" fmla="*/ 26 w 310"/>
                          <a:gd name="T3" fmla="*/ 0 h 187"/>
                          <a:gd name="T4" fmla="*/ 22 w 310"/>
                          <a:gd name="T5" fmla="*/ 2 h 187"/>
                          <a:gd name="T6" fmla="*/ 19 w 310"/>
                          <a:gd name="T7" fmla="*/ 5 h 187"/>
                          <a:gd name="T8" fmla="*/ 17 w 310"/>
                          <a:gd name="T9" fmla="*/ 8 h 187"/>
                          <a:gd name="T10" fmla="*/ 16 w 310"/>
                          <a:gd name="T11" fmla="*/ 11 h 187"/>
                          <a:gd name="T12" fmla="*/ 0 w 310"/>
                          <a:gd name="T13" fmla="*/ 159 h 187"/>
                          <a:gd name="T14" fmla="*/ 1 w 310"/>
                          <a:gd name="T15" fmla="*/ 165 h 187"/>
                          <a:gd name="T16" fmla="*/ 2 w 310"/>
                          <a:gd name="T17" fmla="*/ 174 h 187"/>
                          <a:gd name="T18" fmla="*/ 8 w 310"/>
                          <a:gd name="T19" fmla="*/ 181 h 187"/>
                          <a:gd name="T20" fmla="*/ 14 w 310"/>
                          <a:gd name="T21" fmla="*/ 186 h 187"/>
                          <a:gd name="T22" fmla="*/ 21 w 310"/>
                          <a:gd name="T23" fmla="*/ 186 h 187"/>
                          <a:gd name="T24" fmla="*/ 309 w 310"/>
                          <a:gd name="T25" fmla="*/ 186 h 187"/>
                          <a:gd name="T26" fmla="*/ 302 w 310"/>
                          <a:gd name="T27" fmla="*/ 110 h 187"/>
                          <a:gd name="T28" fmla="*/ 299 w 310"/>
                          <a:gd name="T29" fmla="*/ 105 h 187"/>
                          <a:gd name="T30" fmla="*/ 292 w 310"/>
                          <a:gd name="T31" fmla="*/ 100 h 187"/>
                          <a:gd name="T32" fmla="*/ 285 w 310"/>
                          <a:gd name="T33" fmla="*/ 99 h 187"/>
                          <a:gd name="T34" fmla="*/ 172 w 310"/>
                          <a:gd name="T35" fmla="*/ 79 h 187"/>
                          <a:gd name="T36" fmla="*/ 118 w 310"/>
                          <a:gd name="T37" fmla="*/ 79 h 187"/>
                          <a:gd name="T38" fmla="*/ 42 w 310"/>
                          <a:gd name="T39" fmla="*/ 79 h 187"/>
                          <a:gd name="T40" fmla="*/ 42 w 310"/>
                          <a:gd name="T41" fmla="*/ 10 h 187"/>
                          <a:gd name="T42" fmla="*/ 104 w 310"/>
                          <a:gd name="T43" fmla="*/ 10 h 187"/>
                          <a:gd name="T44" fmla="*/ 119 w 310"/>
                          <a:gd name="T45" fmla="*/ 79 h 187"/>
                          <a:gd name="T46" fmla="*/ 131 w 310"/>
                          <a:gd name="T47" fmla="*/ 79 h 187"/>
                          <a:gd name="T48" fmla="*/ 115 w 310"/>
                          <a:gd name="T49" fmla="*/ 10 h 187"/>
                          <a:gd name="T50" fmla="*/ 144 w 310"/>
                          <a:gd name="T51" fmla="*/ 10 h 187"/>
                          <a:gd name="T52" fmla="*/ 161 w 310"/>
                          <a:gd name="T53" fmla="*/ 79 h 187"/>
                          <a:gd name="T54" fmla="*/ 173 w 310"/>
                          <a:gd name="T55" fmla="*/ 80 h 187"/>
                          <a:gd name="T56" fmla="*/ 154 w 310"/>
                          <a:gd name="T57" fmla="*/ 9 h 187"/>
                          <a:gd name="T58" fmla="*/ 154 w 310"/>
                          <a:gd name="T59" fmla="*/ 7 h 187"/>
                          <a:gd name="T60" fmla="*/ 151 w 310"/>
                          <a:gd name="T61" fmla="*/ 3 h 187"/>
                          <a:gd name="T62" fmla="*/ 148 w 310"/>
                          <a:gd name="T63" fmla="*/ 1 h 187"/>
                          <a:gd name="T64" fmla="*/ 145 w 310"/>
                          <a:gd name="T65" fmla="*/ 0 h 1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0"/>
                          <a:gd name="T100" fmla="*/ 0 h 187"/>
                          <a:gd name="T101" fmla="*/ 310 w 310"/>
                          <a:gd name="T102" fmla="*/ 187 h 1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0" h="187">
                            <a:moveTo>
                              <a:pt x="145" y="0"/>
                            </a:moveTo>
                            <a:lnTo>
                              <a:pt x="26" y="0"/>
                            </a:lnTo>
                            <a:lnTo>
                              <a:pt x="22" y="2"/>
                            </a:lnTo>
                            <a:lnTo>
                              <a:pt x="19" y="5"/>
                            </a:lnTo>
                            <a:lnTo>
                              <a:pt x="17" y="8"/>
                            </a:lnTo>
                            <a:lnTo>
                              <a:pt x="16" y="11"/>
                            </a:lnTo>
                            <a:lnTo>
                              <a:pt x="0" y="159"/>
                            </a:lnTo>
                            <a:lnTo>
                              <a:pt x="1" y="165"/>
                            </a:lnTo>
                            <a:lnTo>
                              <a:pt x="2" y="174"/>
                            </a:lnTo>
                            <a:lnTo>
                              <a:pt x="8" y="181"/>
                            </a:lnTo>
                            <a:lnTo>
                              <a:pt x="14" y="186"/>
                            </a:lnTo>
                            <a:lnTo>
                              <a:pt x="21" y="186"/>
                            </a:lnTo>
                            <a:lnTo>
                              <a:pt x="309" y="186"/>
                            </a:lnTo>
                            <a:lnTo>
                              <a:pt x="302" y="110"/>
                            </a:lnTo>
                            <a:lnTo>
                              <a:pt x="299" y="105"/>
                            </a:lnTo>
                            <a:lnTo>
                              <a:pt x="292" y="100"/>
                            </a:lnTo>
                            <a:lnTo>
                              <a:pt x="285" y="99"/>
                            </a:lnTo>
                            <a:lnTo>
                              <a:pt x="172" y="79"/>
                            </a:lnTo>
                            <a:lnTo>
                              <a:pt x="118" y="79"/>
                            </a:lnTo>
                            <a:lnTo>
                              <a:pt x="42" y="79"/>
                            </a:lnTo>
                            <a:lnTo>
                              <a:pt x="42" y="10"/>
                            </a:lnTo>
                            <a:lnTo>
                              <a:pt x="104" y="10"/>
                            </a:lnTo>
                            <a:lnTo>
                              <a:pt x="119" y="79"/>
                            </a:lnTo>
                            <a:lnTo>
                              <a:pt x="131" y="79"/>
                            </a:lnTo>
                            <a:lnTo>
                              <a:pt x="115" y="10"/>
                            </a:lnTo>
                            <a:lnTo>
                              <a:pt x="144" y="10"/>
                            </a:lnTo>
                            <a:lnTo>
                              <a:pt x="161" y="79"/>
                            </a:lnTo>
                            <a:lnTo>
                              <a:pt x="173" y="80"/>
                            </a:lnTo>
                            <a:lnTo>
                              <a:pt x="154" y="9"/>
                            </a:lnTo>
                            <a:lnTo>
                              <a:pt x="154" y="7"/>
                            </a:lnTo>
                            <a:lnTo>
                              <a:pt x="151" y="3"/>
                            </a:lnTo>
                            <a:lnTo>
                              <a:pt x="148" y="1"/>
                            </a:lnTo>
                            <a:lnTo>
                              <a:pt x="145" y="0"/>
                            </a:lnTo>
                          </a:path>
                        </a:pathLst>
                      </a:custGeom>
                      <a:solidFill>
                        <a:srgbClr val="C0C0C0"/>
                      </a:solidFill>
                      <a:ln w="12700" cap="rnd">
                        <a:solidFill>
                          <a:srgbClr val="000000"/>
                        </a:solidFill>
                        <a:round/>
                        <a:headEnd/>
                        <a:tailEnd/>
                      </a:ln>
                    </p:spPr>
                    <p:txBody>
                      <a:bodyPr/>
                      <a:lstStyle/>
                      <a:p>
                        <a:endParaRPr lang="en-US"/>
                      </a:p>
                    </p:txBody>
                  </p:sp>
                  <p:grpSp>
                    <p:nvGrpSpPr>
                      <p:cNvPr id="10" name="Group 16"/>
                      <p:cNvGrpSpPr>
                        <a:grpSpLocks/>
                      </p:cNvGrpSpPr>
                      <p:nvPr/>
                    </p:nvGrpSpPr>
                    <p:grpSpPr bwMode="auto">
                      <a:xfrm>
                        <a:off x="3893" y="1634"/>
                        <a:ext cx="59" cy="18"/>
                        <a:chOff x="3893" y="1634"/>
                        <a:chExt cx="59" cy="18"/>
                      </a:xfrm>
                    </p:grpSpPr>
                    <p:sp>
                      <p:nvSpPr>
                        <p:cNvPr id="29834" name="Freeform 17"/>
                        <p:cNvSpPr>
                          <a:spLocks/>
                        </p:cNvSpPr>
                        <p:nvPr/>
                      </p:nvSpPr>
                      <p:spPr bwMode="auto">
                        <a:xfrm>
                          <a:off x="3893" y="1634"/>
                          <a:ext cx="17" cy="17"/>
                        </a:xfrm>
                        <a:custGeom>
                          <a:avLst/>
                          <a:gdLst>
                            <a:gd name="T0" fmla="*/ 12 w 17"/>
                            <a:gd name="T1" fmla="*/ 3 h 17"/>
                            <a:gd name="T2" fmla="*/ 16 w 17"/>
                            <a:gd name="T3" fmla="*/ 16 h 17"/>
                            <a:gd name="T4" fmla="*/ 3 w 17"/>
                            <a:gd name="T5" fmla="*/ 16 h 17"/>
                            <a:gd name="T6" fmla="*/ 0 w 17"/>
                            <a:gd name="T7" fmla="*/ 0 h 17"/>
                            <a:gd name="T8" fmla="*/ 12 w 17"/>
                            <a:gd name="T9" fmla="*/ 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2" y="3"/>
                              </a:moveTo>
                              <a:lnTo>
                                <a:pt x="16" y="16"/>
                              </a:lnTo>
                              <a:lnTo>
                                <a:pt x="3" y="16"/>
                              </a:lnTo>
                              <a:lnTo>
                                <a:pt x="0" y="0"/>
                              </a:lnTo>
                              <a:lnTo>
                                <a:pt x="12" y="3"/>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835" name="Freeform 18"/>
                        <p:cNvSpPr>
                          <a:spLocks/>
                        </p:cNvSpPr>
                        <p:nvPr/>
                      </p:nvSpPr>
                      <p:spPr bwMode="auto">
                        <a:xfrm>
                          <a:off x="3935" y="1635"/>
                          <a:ext cx="17" cy="17"/>
                        </a:xfrm>
                        <a:custGeom>
                          <a:avLst/>
                          <a:gdLst>
                            <a:gd name="T0" fmla="*/ 12 w 17"/>
                            <a:gd name="T1" fmla="*/ 0 h 17"/>
                            <a:gd name="T2" fmla="*/ 16 w 17"/>
                            <a:gd name="T3" fmla="*/ 16 h 17"/>
                            <a:gd name="T4" fmla="*/ 4 w 17"/>
                            <a:gd name="T5" fmla="*/ 16 h 17"/>
                            <a:gd name="T6" fmla="*/ 0 w 17"/>
                            <a:gd name="T7" fmla="*/ 0 h 17"/>
                            <a:gd name="T8" fmla="*/ 12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2" y="0"/>
                              </a:moveTo>
                              <a:lnTo>
                                <a:pt x="16" y="16"/>
                              </a:lnTo>
                              <a:lnTo>
                                <a:pt x="4" y="16"/>
                              </a:lnTo>
                              <a:lnTo>
                                <a:pt x="0" y="0"/>
                              </a:lnTo>
                              <a:lnTo>
                                <a:pt x="12" y="0"/>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29826" name="Freeform 19"/>
                    <p:cNvSpPr>
                      <a:spLocks/>
                    </p:cNvSpPr>
                    <p:nvPr/>
                  </p:nvSpPr>
                  <p:spPr bwMode="auto">
                    <a:xfrm>
                      <a:off x="3880" y="1712"/>
                      <a:ext cx="212" cy="114"/>
                    </a:xfrm>
                    <a:custGeom>
                      <a:avLst/>
                      <a:gdLst>
                        <a:gd name="T0" fmla="*/ 183 w 212"/>
                        <a:gd name="T1" fmla="*/ 57 h 114"/>
                        <a:gd name="T2" fmla="*/ 211 w 212"/>
                        <a:gd name="T3" fmla="*/ 57 h 114"/>
                        <a:gd name="T4" fmla="*/ 211 w 212"/>
                        <a:gd name="T5" fmla="*/ 113 h 114"/>
                        <a:gd name="T6" fmla="*/ 174 w 212"/>
                        <a:gd name="T7" fmla="*/ 113 h 114"/>
                        <a:gd name="T8" fmla="*/ 33 w 212"/>
                        <a:gd name="T9" fmla="*/ 113 h 114"/>
                        <a:gd name="T10" fmla="*/ 33 w 212"/>
                        <a:gd name="T11" fmla="*/ 84 h 114"/>
                        <a:gd name="T12" fmla="*/ 0 w 212"/>
                        <a:gd name="T13" fmla="*/ 84 h 114"/>
                        <a:gd name="T14" fmla="*/ 0 w 212"/>
                        <a:gd name="T15" fmla="*/ 36 h 114"/>
                        <a:gd name="T16" fmla="*/ 36 w 212"/>
                        <a:gd name="T17" fmla="*/ 36 h 114"/>
                        <a:gd name="T18" fmla="*/ 55 w 212"/>
                        <a:gd name="T19" fmla="*/ 0 h 114"/>
                        <a:gd name="T20" fmla="*/ 183 w 212"/>
                        <a:gd name="T21" fmla="*/ 0 h 114"/>
                        <a:gd name="T22" fmla="*/ 183 w 212"/>
                        <a:gd name="T23" fmla="*/ 57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2"/>
                        <a:gd name="T37" fmla="*/ 0 h 114"/>
                        <a:gd name="T38" fmla="*/ 212 w 212"/>
                        <a:gd name="T39" fmla="*/ 114 h 1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2" h="114">
                          <a:moveTo>
                            <a:pt x="183" y="57"/>
                          </a:moveTo>
                          <a:lnTo>
                            <a:pt x="211" y="57"/>
                          </a:lnTo>
                          <a:lnTo>
                            <a:pt x="211" y="113"/>
                          </a:lnTo>
                          <a:lnTo>
                            <a:pt x="174" y="113"/>
                          </a:lnTo>
                          <a:lnTo>
                            <a:pt x="33" y="113"/>
                          </a:lnTo>
                          <a:lnTo>
                            <a:pt x="33" y="84"/>
                          </a:lnTo>
                          <a:lnTo>
                            <a:pt x="0" y="84"/>
                          </a:lnTo>
                          <a:lnTo>
                            <a:pt x="0" y="36"/>
                          </a:lnTo>
                          <a:lnTo>
                            <a:pt x="36" y="36"/>
                          </a:lnTo>
                          <a:lnTo>
                            <a:pt x="55" y="0"/>
                          </a:lnTo>
                          <a:lnTo>
                            <a:pt x="183" y="0"/>
                          </a:lnTo>
                          <a:lnTo>
                            <a:pt x="183" y="57"/>
                          </a:lnTo>
                        </a:path>
                      </a:pathLst>
                    </a:custGeom>
                    <a:solidFill>
                      <a:srgbClr val="606060"/>
                    </a:solidFill>
                    <a:ln w="12700" cap="rnd">
                      <a:solidFill>
                        <a:srgbClr val="000000"/>
                      </a:solidFill>
                      <a:round/>
                      <a:headEnd/>
                      <a:tailEnd/>
                    </a:ln>
                  </p:spPr>
                  <p:txBody>
                    <a:bodyPr/>
                    <a:lstStyle/>
                    <a:p>
                      <a:endParaRPr lang="en-US"/>
                    </a:p>
                  </p:txBody>
                </p:sp>
                <p:sp>
                  <p:nvSpPr>
                    <p:cNvPr id="29827" name="Freeform 20"/>
                    <p:cNvSpPr>
                      <a:spLocks/>
                    </p:cNvSpPr>
                    <p:nvPr/>
                  </p:nvSpPr>
                  <p:spPr bwMode="auto">
                    <a:xfrm>
                      <a:off x="3908" y="1701"/>
                      <a:ext cx="180" cy="71"/>
                    </a:xfrm>
                    <a:custGeom>
                      <a:avLst/>
                      <a:gdLst>
                        <a:gd name="T0" fmla="*/ 165 w 180"/>
                        <a:gd name="T1" fmla="*/ 0 h 71"/>
                        <a:gd name="T2" fmla="*/ 29 w 180"/>
                        <a:gd name="T3" fmla="*/ 0 h 71"/>
                        <a:gd name="T4" fmla="*/ 0 w 180"/>
                        <a:gd name="T5" fmla="*/ 70 h 71"/>
                        <a:gd name="T6" fmla="*/ 22 w 180"/>
                        <a:gd name="T7" fmla="*/ 70 h 71"/>
                        <a:gd name="T8" fmla="*/ 26 w 180"/>
                        <a:gd name="T9" fmla="*/ 69 h 71"/>
                        <a:gd name="T10" fmla="*/ 30 w 180"/>
                        <a:gd name="T11" fmla="*/ 68 h 71"/>
                        <a:gd name="T12" fmla="*/ 33 w 180"/>
                        <a:gd name="T13" fmla="*/ 65 h 71"/>
                        <a:gd name="T14" fmla="*/ 35 w 180"/>
                        <a:gd name="T15" fmla="*/ 62 h 71"/>
                        <a:gd name="T16" fmla="*/ 37 w 180"/>
                        <a:gd name="T17" fmla="*/ 58 h 71"/>
                        <a:gd name="T18" fmla="*/ 50 w 180"/>
                        <a:gd name="T19" fmla="*/ 29 h 71"/>
                        <a:gd name="T20" fmla="*/ 53 w 180"/>
                        <a:gd name="T21" fmla="*/ 25 h 71"/>
                        <a:gd name="T22" fmla="*/ 58 w 180"/>
                        <a:gd name="T23" fmla="*/ 24 h 71"/>
                        <a:gd name="T24" fmla="*/ 65 w 180"/>
                        <a:gd name="T25" fmla="*/ 23 h 71"/>
                        <a:gd name="T26" fmla="*/ 128 w 180"/>
                        <a:gd name="T27" fmla="*/ 23 h 71"/>
                        <a:gd name="T28" fmla="*/ 133 w 180"/>
                        <a:gd name="T29" fmla="*/ 24 h 71"/>
                        <a:gd name="T30" fmla="*/ 137 w 180"/>
                        <a:gd name="T31" fmla="*/ 26 h 71"/>
                        <a:gd name="T32" fmla="*/ 140 w 180"/>
                        <a:gd name="T33" fmla="*/ 29 h 71"/>
                        <a:gd name="T34" fmla="*/ 141 w 180"/>
                        <a:gd name="T35" fmla="*/ 34 h 71"/>
                        <a:gd name="T36" fmla="*/ 154 w 180"/>
                        <a:gd name="T37" fmla="*/ 69 h 71"/>
                        <a:gd name="T38" fmla="*/ 179 w 180"/>
                        <a:gd name="T39" fmla="*/ 69 h 71"/>
                        <a:gd name="T40" fmla="*/ 179 w 180"/>
                        <a:gd name="T41" fmla="*/ 15 h 71"/>
                        <a:gd name="T42" fmla="*/ 179 w 180"/>
                        <a:gd name="T43" fmla="*/ 11 h 71"/>
                        <a:gd name="T44" fmla="*/ 178 w 180"/>
                        <a:gd name="T45" fmla="*/ 6 h 71"/>
                        <a:gd name="T46" fmla="*/ 176 w 180"/>
                        <a:gd name="T47" fmla="*/ 2 h 71"/>
                        <a:gd name="T48" fmla="*/ 171 w 180"/>
                        <a:gd name="T49" fmla="*/ 0 h 71"/>
                        <a:gd name="T50" fmla="*/ 165 w 180"/>
                        <a:gd name="T51" fmla="*/ 0 h 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0"/>
                        <a:gd name="T79" fmla="*/ 0 h 71"/>
                        <a:gd name="T80" fmla="*/ 180 w 180"/>
                        <a:gd name="T81" fmla="*/ 71 h 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0" h="71">
                          <a:moveTo>
                            <a:pt x="165" y="0"/>
                          </a:moveTo>
                          <a:lnTo>
                            <a:pt x="29" y="0"/>
                          </a:lnTo>
                          <a:lnTo>
                            <a:pt x="0" y="70"/>
                          </a:lnTo>
                          <a:lnTo>
                            <a:pt x="22" y="70"/>
                          </a:lnTo>
                          <a:lnTo>
                            <a:pt x="26" y="69"/>
                          </a:lnTo>
                          <a:lnTo>
                            <a:pt x="30" y="68"/>
                          </a:lnTo>
                          <a:lnTo>
                            <a:pt x="33" y="65"/>
                          </a:lnTo>
                          <a:lnTo>
                            <a:pt x="35" y="62"/>
                          </a:lnTo>
                          <a:lnTo>
                            <a:pt x="37" y="58"/>
                          </a:lnTo>
                          <a:lnTo>
                            <a:pt x="50" y="29"/>
                          </a:lnTo>
                          <a:lnTo>
                            <a:pt x="53" y="25"/>
                          </a:lnTo>
                          <a:lnTo>
                            <a:pt x="58" y="24"/>
                          </a:lnTo>
                          <a:lnTo>
                            <a:pt x="65" y="23"/>
                          </a:lnTo>
                          <a:lnTo>
                            <a:pt x="128" y="23"/>
                          </a:lnTo>
                          <a:lnTo>
                            <a:pt x="133" y="24"/>
                          </a:lnTo>
                          <a:lnTo>
                            <a:pt x="137" y="26"/>
                          </a:lnTo>
                          <a:lnTo>
                            <a:pt x="140" y="29"/>
                          </a:lnTo>
                          <a:lnTo>
                            <a:pt x="141" y="34"/>
                          </a:lnTo>
                          <a:lnTo>
                            <a:pt x="154" y="69"/>
                          </a:lnTo>
                          <a:lnTo>
                            <a:pt x="179" y="69"/>
                          </a:lnTo>
                          <a:lnTo>
                            <a:pt x="179" y="15"/>
                          </a:lnTo>
                          <a:lnTo>
                            <a:pt x="179" y="11"/>
                          </a:lnTo>
                          <a:lnTo>
                            <a:pt x="178" y="6"/>
                          </a:lnTo>
                          <a:lnTo>
                            <a:pt x="176" y="2"/>
                          </a:lnTo>
                          <a:lnTo>
                            <a:pt x="171" y="0"/>
                          </a:lnTo>
                          <a:lnTo>
                            <a:pt x="165" y="0"/>
                          </a:lnTo>
                        </a:path>
                      </a:pathLst>
                    </a:custGeom>
                    <a:solidFill>
                      <a:srgbClr val="C0C0C0"/>
                    </a:solidFill>
                    <a:ln w="12700" cap="rnd">
                      <a:solidFill>
                        <a:srgbClr val="000000"/>
                      </a:solidFill>
                      <a:round/>
                      <a:headEnd/>
                      <a:tailEnd/>
                    </a:ln>
                  </p:spPr>
                  <p:txBody>
                    <a:bodyPr/>
                    <a:lstStyle/>
                    <a:p>
                      <a:endParaRPr lang="en-US"/>
                    </a:p>
                  </p:txBody>
                </p:sp>
                <p:grpSp>
                  <p:nvGrpSpPr>
                    <p:cNvPr id="11" name="Group 21"/>
                    <p:cNvGrpSpPr>
                      <a:grpSpLocks/>
                    </p:cNvGrpSpPr>
                    <p:nvPr/>
                  </p:nvGrpSpPr>
                  <p:grpSpPr bwMode="auto">
                    <a:xfrm>
                      <a:off x="3754" y="1749"/>
                      <a:ext cx="138" cy="95"/>
                      <a:chOff x="3754" y="1749"/>
                      <a:chExt cx="138" cy="95"/>
                    </a:xfrm>
                  </p:grpSpPr>
                  <p:sp>
                    <p:nvSpPr>
                      <p:cNvPr id="29829" name="Rectangle 22"/>
                      <p:cNvSpPr>
                        <a:spLocks noChangeArrowheads="1"/>
                      </p:cNvSpPr>
                      <p:nvPr/>
                    </p:nvSpPr>
                    <p:spPr bwMode="auto">
                      <a:xfrm>
                        <a:off x="3760" y="1809"/>
                        <a:ext cx="2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830" name="Rectangle 23"/>
                      <p:cNvSpPr>
                        <a:spLocks noChangeArrowheads="1"/>
                      </p:cNvSpPr>
                      <p:nvPr/>
                    </p:nvSpPr>
                    <p:spPr bwMode="auto">
                      <a:xfrm>
                        <a:off x="3754" y="1749"/>
                        <a:ext cx="134" cy="53"/>
                      </a:xfrm>
                      <a:prstGeom prst="rect">
                        <a:avLst/>
                      </a:prstGeom>
                      <a:solidFill>
                        <a:srgbClr val="C0C0C0"/>
                      </a:solidFill>
                      <a:ln w="12700">
                        <a:solidFill>
                          <a:srgbClr val="000000"/>
                        </a:solidFill>
                        <a:miter lim="800000"/>
                        <a:headEnd/>
                        <a:tailEnd/>
                      </a:ln>
                    </p:spPr>
                    <p:txBody>
                      <a:bodyPr wrap="none" anchor="ctr"/>
                      <a:lstStyle/>
                      <a:p>
                        <a:endParaRPr lang="zh-CN" altLang="en-US"/>
                      </a:p>
                    </p:txBody>
                  </p:sp>
                  <p:sp>
                    <p:nvSpPr>
                      <p:cNvPr id="29831" name="Freeform 24"/>
                      <p:cNvSpPr>
                        <a:spLocks/>
                      </p:cNvSpPr>
                      <p:nvPr/>
                    </p:nvSpPr>
                    <p:spPr bwMode="auto">
                      <a:xfrm>
                        <a:off x="3779" y="1810"/>
                        <a:ext cx="113" cy="34"/>
                      </a:xfrm>
                      <a:custGeom>
                        <a:avLst/>
                        <a:gdLst>
                          <a:gd name="T0" fmla="*/ 112 w 113"/>
                          <a:gd name="T1" fmla="*/ 0 h 34"/>
                          <a:gd name="T2" fmla="*/ 0 w 113"/>
                          <a:gd name="T3" fmla="*/ 0 h 34"/>
                          <a:gd name="T4" fmla="*/ 0 w 113"/>
                          <a:gd name="T5" fmla="*/ 21 h 34"/>
                          <a:gd name="T6" fmla="*/ 91 w 113"/>
                          <a:gd name="T7" fmla="*/ 21 h 34"/>
                          <a:gd name="T8" fmla="*/ 91 w 113"/>
                          <a:gd name="T9" fmla="*/ 33 h 34"/>
                          <a:gd name="T10" fmla="*/ 112 w 113"/>
                          <a:gd name="T11" fmla="*/ 33 h 34"/>
                          <a:gd name="T12" fmla="*/ 112 w 113"/>
                          <a:gd name="T13" fmla="*/ 0 h 34"/>
                          <a:gd name="T14" fmla="*/ 0 60000 65536"/>
                          <a:gd name="T15" fmla="*/ 0 60000 65536"/>
                          <a:gd name="T16" fmla="*/ 0 60000 65536"/>
                          <a:gd name="T17" fmla="*/ 0 60000 65536"/>
                          <a:gd name="T18" fmla="*/ 0 60000 65536"/>
                          <a:gd name="T19" fmla="*/ 0 60000 65536"/>
                          <a:gd name="T20" fmla="*/ 0 60000 65536"/>
                          <a:gd name="T21" fmla="*/ 0 w 113"/>
                          <a:gd name="T22" fmla="*/ 0 h 34"/>
                          <a:gd name="T23" fmla="*/ 113 w 113"/>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34">
                            <a:moveTo>
                              <a:pt x="112" y="0"/>
                            </a:moveTo>
                            <a:lnTo>
                              <a:pt x="0" y="0"/>
                            </a:lnTo>
                            <a:lnTo>
                              <a:pt x="0" y="21"/>
                            </a:lnTo>
                            <a:lnTo>
                              <a:pt x="91" y="21"/>
                            </a:lnTo>
                            <a:lnTo>
                              <a:pt x="91" y="33"/>
                            </a:lnTo>
                            <a:lnTo>
                              <a:pt x="112" y="33"/>
                            </a:lnTo>
                            <a:lnTo>
                              <a:pt x="112" y="0"/>
                            </a:lnTo>
                          </a:path>
                        </a:pathLst>
                      </a:custGeom>
                      <a:solidFill>
                        <a:srgbClr val="A0A0A0"/>
                      </a:solidFill>
                      <a:ln w="12700" cap="rnd">
                        <a:solidFill>
                          <a:srgbClr val="000000"/>
                        </a:solidFill>
                        <a:round/>
                        <a:headEnd/>
                        <a:tailEnd/>
                      </a:ln>
                    </p:spPr>
                    <p:txBody>
                      <a:bodyPr/>
                      <a:lstStyle/>
                      <a:p>
                        <a:endParaRPr lang="en-US"/>
                      </a:p>
                    </p:txBody>
                  </p:sp>
                </p:grpSp>
              </p:grpSp>
            </p:grpSp>
          </p:grpSp>
          <p:grpSp>
            <p:nvGrpSpPr>
              <p:cNvPr id="12" name="Group 25"/>
              <p:cNvGrpSpPr>
                <a:grpSpLocks/>
              </p:cNvGrpSpPr>
              <p:nvPr/>
            </p:nvGrpSpPr>
            <p:grpSpPr bwMode="auto">
              <a:xfrm>
                <a:off x="3281" y="1481"/>
                <a:ext cx="281" cy="223"/>
                <a:chOff x="3281" y="1481"/>
                <a:chExt cx="281" cy="223"/>
              </a:xfrm>
            </p:grpSpPr>
            <p:sp>
              <p:nvSpPr>
                <p:cNvPr id="29819" name="Freeform 26"/>
                <p:cNvSpPr>
                  <a:spLocks/>
                </p:cNvSpPr>
                <p:nvPr/>
              </p:nvSpPr>
              <p:spPr bwMode="auto">
                <a:xfrm>
                  <a:off x="3281"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223"/>
                    <a:gd name="T29" fmla="*/ 281 w 281"/>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a:solidFill>
                    <a:srgbClr val="000000"/>
                  </a:solidFill>
                  <a:round/>
                  <a:headEnd/>
                  <a:tailEnd/>
                </a:ln>
              </p:spPr>
              <p:txBody>
                <a:bodyPr/>
                <a:lstStyle/>
                <a:p>
                  <a:endParaRPr lang="en-US"/>
                </a:p>
              </p:txBody>
            </p:sp>
            <p:sp>
              <p:nvSpPr>
                <p:cNvPr id="29820" name="Freeform 27"/>
                <p:cNvSpPr>
                  <a:spLocks/>
                </p:cNvSpPr>
                <p:nvPr/>
              </p:nvSpPr>
              <p:spPr bwMode="auto">
                <a:xfrm>
                  <a:off x="3281" y="1533"/>
                  <a:ext cx="281" cy="171"/>
                </a:xfrm>
                <a:custGeom>
                  <a:avLst/>
                  <a:gdLst>
                    <a:gd name="T0" fmla="*/ 280 w 281"/>
                    <a:gd name="T1" fmla="*/ 0 h 171"/>
                    <a:gd name="T2" fmla="*/ 280 w 281"/>
                    <a:gd name="T3" fmla="*/ 169 h 171"/>
                    <a:gd name="T4" fmla="*/ 0 w 281"/>
                    <a:gd name="T5" fmla="*/ 170 h 171"/>
                    <a:gd name="T6" fmla="*/ 0 w 281"/>
                    <a:gd name="T7" fmla="*/ 0 h 171"/>
                    <a:gd name="T8" fmla="*/ 280 w 281"/>
                    <a:gd name="T9" fmla="*/ 0 h 171"/>
                    <a:gd name="T10" fmla="*/ 0 60000 65536"/>
                    <a:gd name="T11" fmla="*/ 0 60000 65536"/>
                    <a:gd name="T12" fmla="*/ 0 60000 65536"/>
                    <a:gd name="T13" fmla="*/ 0 60000 65536"/>
                    <a:gd name="T14" fmla="*/ 0 60000 65536"/>
                    <a:gd name="T15" fmla="*/ 0 w 281"/>
                    <a:gd name="T16" fmla="*/ 0 h 171"/>
                    <a:gd name="T17" fmla="*/ 281 w 281"/>
                    <a:gd name="T18" fmla="*/ 171 h 171"/>
                  </a:gdLst>
                  <a:ahLst/>
                  <a:cxnLst>
                    <a:cxn ang="T10">
                      <a:pos x="T0" y="T1"/>
                    </a:cxn>
                    <a:cxn ang="T11">
                      <a:pos x="T2" y="T3"/>
                    </a:cxn>
                    <a:cxn ang="T12">
                      <a:pos x="T4" y="T5"/>
                    </a:cxn>
                    <a:cxn ang="T13">
                      <a:pos x="T6" y="T7"/>
                    </a:cxn>
                    <a:cxn ang="T14">
                      <a:pos x="T8" y="T9"/>
                    </a:cxn>
                  </a:cxnLst>
                  <a:rect l="T15" t="T16" r="T17" b="T18"/>
                  <a:pathLst>
                    <a:path w="281" h="171">
                      <a:moveTo>
                        <a:pt x="280" y="0"/>
                      </a:moveTo>
                      <a:lnTo>
                        <a:pt x="280" y="169"/>
                      </a:lnTo>
                      <a:lnTo>
                        <a:pt x="0" y="170"/>
                      </a:lnTo>
                      <a:lnTo>
                        <a:pt x="0" y="0"/>
                      </a:lnTo>
                      <a:lnTo>
                        <a:pt x="280" y="0"/>
                      </a:lnTo>
                    </a:path>
                  </a:pathLst>
                </a:custGeom>
                <a:solidFill>
                  <a:srgbClr val="C060FF"/>
                </a:solidFill>
                <a:ln w="12700" cap="rnd">
                  <a:solidFill>
                    <a:srgbClr val="000000"/>
                  </a:solidFill>
                  <a:round/>
                  <a:headEnd/>
                  <a:tailEnd/>
                </a:ln>
              </p:spPr>
              <p:txBody>
                <a:bodyPr/>
                <a:lstStyle/>
                <a:p>
                  <a:endParaRPr lang="en-US"/>
                </a:p>
              </p:txBody>
            </p:sp>
          </p:grpSp>
          <p:grpSp>
            <p:nvGrpSpPr>
              <p:cNvPr id="13" name="Group 28"/>
              <p:cNvGrpSpPr>
                <a:grpSpLocks/>
              </p:cNvGrpSpPr>
              <p:nvPr/>
            </p:nvGrpSpPr>
            <p:grpSpPr bwMode="auto">
              <a:xfrm>
                <a:off x="2956" y="1481"/>
                <a:ext cx="283" cy="222"/>
                <a:chOff x="2956" y="1481"/>
                <a:chExt cx="283" cy="222"/>
              </a:xfrm>
            </p:grpSpPr>
            <p:sp>
              <p:nvSpPr>
                <p:cNvPr id="29817" name="Freeform 29"/>
                <p:cNvSpPr>
                  <a:spLocks/>
                </p:cNvSpPr>
                <p:nvPr/>
              </p:nvSpPr>
              <p:spPr bwMode="auto">
                <a:xfrm>
                  <a:off x="2956" y="1481"/>
                  <a:ext cx="283" cy="222"/>
                </a:xfrm>
                <a:custGeom>
                  <a:avLst/>
                  <a:gdLst>
                    <a:gd name="T0" fmla="*/ 161 w 283"/>
                    <a:gd name="T1" fmla="*/ 0 h 222"/>
                    <a:gd name="T2" fmla="*/ 161 w 283"/>
                    <a:gd name="T3" fmla="*/ 20 h 222"/>
                    <a:gd name="T4" fmla="*/ 282 w 283"/>
                    <a:gd name="T5" fmla="*/ 20 h 222"/>
                    <a:gd name="T6" fmla="*/ 282 w 283"/>
                    <a:gd name="T7" fmla="*/ 220 h 222"/>
                    <a:gd name="T8" fmla="*/ 0 w 283"/>
                    <a:gd name="T9" fmla="*/ 221 h 222"/>
                    <a:gd name="T10" fmla="*/ 0 w 283"/>
                    <a:gd name="T11" fmla="*/ 20 h 222"/>
                    <a:gd name="T12" fmla="*/ 119 w 283"/>
                    <a:gd name="T13" fmla="*/ 20 h 222"/>
                    <a:gd name="T14" fmla="*/ 119 w 283"/>
                    <a:gd name="T15" fmla="*/ 0 h 222"/>
                    <a:gd name="T16" fmla="*/ 161 w 283"/>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
                    <a:gd name="T28" fmla="*/ 0 h 222"/>
                    <a:gd name="T29" fmla="*/ 283 w 283"/>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 h="222">
                      <a:moveTo>
                        <a:pt x="161" y="0"/>
                      </a:moveTo>
                      <a:lnTo>
                        <a:pt x="161" y="20"/>
                      </a:lnTo>
                      <a:lnTo>
                        <a:pt x="282" y="20"/>
                      </a:lnTo>
                      <a:lnTo>
                        <a:pt x="282" y="220"/>
                      </a:lnTo>
                      <a:lnTo>
                        <a:pt x="0" y="221"/>
                      </a:lnTo>
                      <a:lnTo>
                        <a:pt x="0" y="20"/>
                      </a:lnTo>
                      <a:lnTo>
                        <a:pt x="119" y="20"/>
                      </a:lnTo>
                      <a:lnTo>
                        <a:pt x="119" y="0"/>
                      </a:lnTo>
                      <a:lnTo>
                        <a:pt x="161" y="0"/>
                      </a:lnTo>
                    </a:path>
                  </a:pathLst>
                </a:custGeom>
                <a:solidFill>
                  <a:srgbClr val="C0C0C0"/>
                </a:solidFill>
                <a:ln w="12700" cap="rnd">
                  <a:solidFill>
                    <a:srgbClr val="000000"/>
                  </a:solidFill>
                  <a:round/>
                  <a:headEnd/>
                  <a:tailEnd/>
                </a:ln>
              </p:spPr>
              <p:txBody>
                <a:bodyPr/>
                <a:lstStyle/>
                <a:p>
                  <a:endParaRPr lang="en-US"/>
                </a:p>
              </p:txBody>
            </p:sp>
            <p:sp>
              <p:nvSpPr>
                <p:cNvPr id="29818" name="Freeform 30"/>
                <p:cNvSpPr>
                  <a:spLocks/>
                </p:cNvSpPr>
                <p:nvPr/>
              </p:nvSpPr>
              <p:spPr bwMode="auto">
                <a:xfrm>
                  <a:off x="2956" y="1558"/>
                  <a:ext cx="283" cy="145"/>
                </a:xfrm>
                <a:custGeom>
                  <a:avLst/>
                  <a:gdLst>
                    <a:gd name="T0" fmla="*/ 282 w 283"/>
                    <a:gd name="T1" fmla="*/ 0 h 145"/>
                    <a:gd name="T2" fmla="*/ 282 w 283"/>
                    <a:gd name="T3" fmla="*/ 144 h 145"/>
                    <a:gd name="T4" fmla="*/ 0 w 283"/>
                    <a:gd name="T5" fmla="*/ 144 h 145"/>
                    <a:gd name="T6" fmla="*/ 0 w 283"/>
                    <a:gd name="T7" fmla="*/ 0 h 145"/>
                    <a:gd name="T8" fmla="*/ 282 w 283"/>
                    <a:gd name="T9" fmla="*/ 0 h 145"/>
                    <a:gd name="T10" fmla="*/ 0 60000 65536"/>
                    <a:gd name="T11" fmla="*/ 0 60000 65536"/>
                    <a:gd name="T12" fmla="*/ 0 60000 65536"/>
                    <a:gd name="T13" fmla="*/ 0 60000 65536"/>
                    <a:gd name="T14" fmla="*/ 0 60000 65536"/>
                    <a:gd name="T15" fmla="*/ 0 w 283"/>
                    <a:gd name="T16" fmla="*/ 0 h 145"/>
                    <a:gd name="T17" fmla="*/ 283 w 283"/>
                    <a:gd name="T18" fmla="*/ 145 h 145"/>
                  </a:gdLst>
                  <a:ahLst/>
                  <a:cxnLst>
                    <a:cxn ang="T10">
                      <a:pos x="T0" y="T1"/>
                    </a:cxn>
                    <a:cxn ang="T11">
                      <a:pos x="T2" y="T3"/>
                    </a:cxn>
                    <a:cxn ang="T12">
                      <a:pos x="T4" y="T5"/>
                    </a:cxn>
                    <a:cxn ang="T13">
                      <a:pos x="T6" y="T7"/>
                    </a:cxn>
                    <a:cxn ang="T14">
                      <a:pos x="T8" y="T9"/>
                    </a:cxn>
                  </a:cxnLst>
                  <a:rect l="T15" t="T16" r="T17" b="T18"/>
                  <a:pathLst>
                    <a:path w="283" h="145">
                      <a:moveTo>
                        <a:pt x="282" y="0"/>
                      </a:moveTo>
                      <a:lnTo>
                        <a:pt x="282" y="144"/>
                      </a:lnTo>
                      <a:lnTo>
                        <a:pt x="0" y="144"/>
                      </a:lnTo>
                      <a:lnTo>
                        <a:pt x="0" y="0"/>
                      </a:lnTo>
                      <a:lnTo>
                        <a:pt x="282" y="0"/>
                      </a:lnTo>
                    </a:path>
                  </a:pathLst>
                </a:custGeom>
                <a:solidFill>
                  <a:srgbClr val="60C000"/>
                </a:solidFill>
                <a:ln w="12700" cap="rnd">
                  <a:solidFill>
                    <a:srgbClr val="000000"/>
                  </a:solidFill>
                  <a:round/>
                  <a:headEnd/>
                  <a:tailEnd/>
                </a:ln>
              </p:spPr>
              <p:txBody>
                <a:bodyPr/>
                <a:lstStyle/>
                <a:p>
                  <a:endParaRPr lang="en-US"/>
                </a:p>
              </p:txBody>
            </p:sp>
          </p:grpSp>
          <p:grpSp>
            <p:nvGrpSpPr>
              <p:cNvPr id="14" name="Group 31"/>
              <p:cNvGrpSpPr>
                <a:grpSpLocks/>
              </p:cNvGrpSpPr>
              <p:nvPr/>
            </p:nvGrpSpPr>
            <p:grpSpPr bwMode="auto">
              <a:xfrm>
                <a:off x="2927" y="1709"/>
                <a:ext cx="349" cy="24"/>
                <a:chOff x="2927" y="1709"/>
                <a:chExt cx="349" cy="24"/>
              </a:xfrm>
            </p:grpSpPr>
            <p:grpSp>
              <p:nvGrpSpPr>
                <p:cNvPr id="15" name="Group 32"/>
                <p:cNvGrpSpPr>
                  <a:grpSpLocks/>
                </p:cNvGrpSpPr>
                <p:nvPr/>
              </p:nvGrpSpPr>
              <p:grpSpPr bwMode="auto">
                <a:xfrm>
                  <a:off x="3254" y="1709"/>
                  <a:ext cx="22" cy="22"/>
                  <a:chOff x="3254" y="1709"/>
                  <a:chExt cx="22" cy="22"/>
                </a:xfrm>
              </p:grpSpPr>
              <p:sp>
                <p:nvSpPr>
                  <p:cNvPr id="29814" name="Rectangle 33"/>
                  <p:cNvSpPr>
                    <a:spLocks noChangeArrowheads="1"/>
                  </p:cNvSpPr>
                  <p:nvPr/>
                </p:nvSpPr>
                <p:spPr bwMode="auto">
                  <a:xfrm>
                    <a:off x="3260" y="1711"/>
                    <a:ext cx="1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815" name="Line 34"/>
                  <p:cNvSpPr>
                    <a:spLocks noChangeShapeType="1"/>
                  </p:cNvSpPr>
                  <p:nvPr/>
                </p:nvSpPr>
                <p:spPr bwMode="auto">
                  <a:xfrm>
                    <a:off x="3274" y="1709"/>
                    <a:ext cx="0" cy="2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816" name="Line 35"/>
                  <p:cNvSpPr>
                    <a:spLocks noChangeShapeType="1"/>
                  </p:cNvSpPr>
                  <p:nvPr/>
                </p:nvSpPr>
                <p:spPr bwMode="auto">
                  <a:xfrm>
                    <a:off x="3254" y="1709"/>
                    <a:ext cx="0" cy="2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 name="Group 36"/>
                <p:cNvGrpSpPr>
                  <a:grpSpLocks/>
                </p:cNvGrpSpPr>
                <p:nvPr/>
              </p:nvGrpSpPr>
              <p:grpSpPr bwMode="auto">
                <a:xfrm>
                  <a:off x="2927" y="1710"/>
                  <a:ext cx="22" cy="23"/>
                  <a:chOff x="2927" y="1710"/>
                  <a:chExt cx="22" cy="23"/>
                </a:xfrm>
              </p:grpSpPr>
              <p:sp>
                <p:nvSpPr>
                  <p:cNvPr id="29811" name="Rectangle 37"/>
                  <p:cNvSpPr>
                    <a:spLocks noChangeArrowheads="1"/>
                  </p:cNvSpPr>
                  <p:nvPr/>
                </p:nvSpPr>
                <p:spPr bwMode="auto">
                  <a:xfrm>
                    <a:off x="2933" y="1713"/>
                    <a:ext cx="1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812" name="Line 38"/>
                  <p:cNvSpPr>
                    <a:spLocks noChangeShapeType="1"/>
                  </p:cNvSpPr>
                  <p:nvPr/>
                </p:nvSpPr>
                <p:spPr bwMode="auto">
                  <a:xfrm>
                    <a:off x="2947" y="1710"/>
                    <a:ext cx="0" cy="2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813" name="Line 39"/>
                  <p:cNvSpPr>
                    <a:spLocks noChangeShapeType="1"/>
                  </p:cNvSpPr>
                  <p:nvPr/>
                </p:nvSpPr>
                <p:spPr bwMode="auto">
                  <a:xfrm>
                    <a:off x="2927" y="1710"/>
                    <a:ext cx="0" cy="2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 name="Group 40"/>
              <p:cNvGrpSpPr>
                <a:grpSpLocks/>
              </p:cNvGrpSpPr>
              <p:nvPr/>
            </p:nvGrpSpPr>
            <p:grpSpPr bwMode="auto">
              <a:xfrm>
                <a:off x="2927" y="1480"/>
                <a:ext cx="348" cy="28"/>
                <a:chOff x="2927" y="1480"/>
                <a:chExt cx="348" cy="28"/>
              </a:xfrm>
            </p:grpSpPr>
            <p:grpSp>
              <p:nvGrpSpPr>
                <p:cNvPr id="18" name="Group 41"/>
                <p:cNvGrpSpPr>
                  <a:grpSpLocks/>
                </p:cNvGrpSpPr>
                <p:nvPr/>
              </p:nvGrpSpPr>
              <p:grpSpPr bwMode="auto">
                <a:xfrm>
                  <a:off x="3254" y="1482"/>
                  <a:ext cx="21" cy="26"/>
                  <a:chOff x="3254" y="1482"/>
                  <a:chExt cx="21" cy="26"/>
                </a:xfrm>
              </p:grpSpPr>
              <p:sp>
                <p:nvSpPr>
                  <p:cNvPr id="29806" name="Rectangle 42"/>
                  <p:cNvSpPr>
                    <a:spLocks noChangeArrowheads="1"/>
                  </p:cNvSpPr>
                  <p:nvPr/>
                </p:nvSpPr>
                <p:spPr bwMode="auto">
                  <a:xfrm>
                    <a:off x="3259" y="1492"/>
                    <a:ext cx="1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807" name="Line 43"/>
                  <p:cNvSpPr>
                    <a:spLocks noChangeShapeType="1"/>
                  </p:cNvSpPr>
                  <p:nvPr/>
                </p:nvSpPr>
                <p:spPr bwMode="auto">
                  <a:xfrm flipV="1">
                    <a:off x="3273" y="1482"/>
                    <a:ext cx="0" cy="2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808" name="Line 44"/>
                  <p:cNvSpPr>
                    <a:spLocks noChangeShapeType="1"/>
                  </p:cNvSpPr>
                  <p:nvPr/>
                </p:nvSpPr>
                <p:spPr bwMode="auto">
                  <a:xfrm flipV="1">
                    <a:off x="3254" y="1482"/>
                    <a:ext cx="0" cy="2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 name="Group 45"/>
                <p:cNvGrpSpPr>
                  <a:grpSpLocks/>
                </p:cNvGrpSpPr>
                <p:nvPr/>
              </p:nvGrpSpPr>
              <p:grpSpPr bwMode="auto">
                <a:xfrm>
                  <a:off x="2927" y="1480"/>
                  <a:ext cx="21" cy="26"/>
                  <a:chOff x="2927" y="1480"/>
                  <a:chExt cx="21" cy="26"/>
                </a:xfrm>
              </p:grpSpPr>
              <p:sp>
                <p:nvSpPr>
                  <p:cNvPr id="29803" name="Rectangle 46"/>
                  <p:cNvSpPr>
                    <a:spLocks noChangeArrowheads="1"/>
                  </p:cNvSpPr>
                  <p:nvPr/>
                </p:nvSpPr>
                <p:spPr bwMode="auto">
                  <a:xfrm>
                    <a:off x="2932" y="1490"/>
                    <a:ext cx="1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804" name="Line 47"/>
                  <p:cNvSpPr>
                    <a:spLocks noChangeShapeType="1"/>
                  </p:cNvSpPr>
                  <p:nvPr/>
                </p:nvSpPr>
                <p:spPr bwMode="auto">
                  <a:xfrm flipV="1">
                    <a:off x="2946" y="1480"/>
                    <a:ext cx="0" cy="2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805" name="Line 48"/>
                  <p:cNvSpPr>
                    <a:spLocks noChangeShapeType="1"/>
                  </p:cNvSpPr>
                  <p:nvPr/>
                </p:nvSpPr>
                <p:spPr bwMode="auto">
                  <a:xfrm flipV="1">
                    <a:off x="2927" y="1480"/>
                    <a:ext cx="0" cy="2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736" name="Freeform 49"/>
              <p:cNvSpPr>
                <a:spLocks/>
              </p:cNvSpPr>
              <p:nvPr/>
            </p:nvSpPr>
            <p:spPr bwMode="auto">
              <a:xfrm>
                <a:off x="2591" y="1699"/>
                <a:ext cx="289" cy="43"/>
              </a:xfrm>
              <a:custGeom>
                <a:avLst/>
                <a:gdLst>
                  <a:gd name="T0" fmla="*/ 256 w 289"/>
                  <a:gd name="T1" fmla="*/ 1 h 43"/>
                  <a:gd name="T2" fmla="*/ 288 w 289"/>
                  <a:gd name="T3" fmla="*/ 33 h 43"/>
                  <a:gd name="T4" fmla="*/ 278 w 289"/>
                  <a:gd name="T5" fmla="*/ 42 h 43"/>
                  <a:gd name="T6" fmla="*/ 249 w 289"/>
                  <a:gd name="T7" fmla="*/ 15 h 43"/>
                  <a:gd name="T8" fmla="*/ 34 w 289"/>
                  <a:gd name="T9" fmla="*/ 15 h 43"/>
                  <a:gd name="T10" fmla="*/ 8 w 289"/>
                  <a:gd name="T11" fmla="*/ 34 h 43"/>
                  <a:gd name="T12" fmla="*/ 0 w 289"/>
                  <a:gd name="T13" fmla="*/ 22 h 43"/>
                  <a:gd name="T14" fmla="*/ 28 w 289"/>
                  <a:gd name="T15" fmla="*/ 0 h 43"/>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43"/>
                  <a:gd name="T26" fmla="*/ 289 w 289"/>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43">
                    <a:moveTo>
                      <a:pt x="256" y="1"/>
                    </a:moveTo>
                    <a:lnTo>
                      <a:pt x="288" y="33"/>
                    </a:lnTo>
                    <a:lnTo>
                      <a:pt x="278" y="42"/>
                    </a:lnTo>
                    <a:lnTo>
                      <a:pt x="249" y="15"/>
                    </a:lnTo>
                    <a:lnTo>
                      <a:pt x="34" y="15"/>
                    </a:lnTo>
                    <a:lnTo>
                      <a:pt x="8" y="34"/>
                    </a:lnTo>
                    <a:lnTo>
                      <a:pt x="0" y="22"/>
                    </a:lnTo>
                    <a:lnTo>
                      <a:pt x="28"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37" name="Rectangle 50"/>
              <p:cNvSpPr>
                <a:spLocks noChangeArrowheads="1"/>
              </p:cNvSpPr>
              <p:nvPr/>
            </p:nvSpPr>
            <p:spPr bwMode="auto">
              <a:xfrm>
                <a:off x="2581" y="1722"/>
                <a:ext cx="8" cy="91"/>
              </a:xfrm>
              <a:prstGeom prst="rect">
                <a:avLst/>
              </a:prstGeom>
              <a:solidFill>
                <a:srgbClr val="C0C0C0"/>
              </a:solidFill>
              <a:ln w="12700">
                <a:solidFill>
                  <a:srgbClr val="000000"/>
                </a:solidFill>
                <a:miter lim="800000"/>
                <a:headEnd/>
                <a:tailEnd/>
              </a:ln>
            </p:spPr>
            <p:txBody>
              <a:bodyPr wrap="none" anchor="ctr"/>
              <a:lstStyle/>
              <a:p>
                <a:endParaRPr lang="zh-CN" altLang="en-US"/>
              </a:p>
            </p:txBody>
          </p:sp>
          <p:sp>
            <p:nvSpPr>
              <p:cNvPr id="29738" name="Rectangle 51"/>
              <p:cNvSpPr>
                <a:spLocks noChangeArrowheads="1"/>
              </p:cNvSpPr>
              <p:nvPr/>
            </p:nvSpPr>
            <p:spPr bwMode="auto">
              <a:xfrm>
                <a:off x="2550" y="1736"/>
                <a:ext cx="20" cy="20"/>
              </a:xfrm>
              <a:prstGeom prst="rect">
                <a:avLst/>
              </a:prstGeom>
              <a:solidFill>
                <a:srgbClr val="C0C0C0"/>
              </a:solidFill>
              <a:ln w="12700">
                <a:solidFill>
                  <a:srgbClr val="000000"/>
                </a:solidFill>
                <a:miter lim="800000"/>
                <a:headEnd/>
                <a:tailEnd/>
              </a:ln>
            </p:spPr>
            <p:txBody>
              <a:bodyPr wrap="none" anchor="ctr"/>
              <a:lstStyle/>
              <a:p>
                <a:endParaRPr lang="zh-CN" altLang="en-US"/>
              </a:p>
            </p:txBody>
          </p:sp>
          <p:grpSp>
            <p:nvGrpSpPr>
              <p:cNvPr id="20" name="Group 52"/>
              <p:cNvGrpSpPr>
                <a:grpSpLocks/>
              </p:cNvGrpSpPr>
              <p:nvPr/>
            </p:nvGrpSpPr>
            <p:grpSpPr bwMode="auto">
              <a:xfrm>
                <a:off x="2727" y="1468"/>
                <a:ext cx="740" cy="20"/>
                <a:chOff x="2727" y="1468"/>
                <a:chExt cx="740" cy="20"/>
              </a:xfrm>
            </p:grpSpPr>
            <p:sp>
              <p:nvSpPr>
                <p:cNvPr id="29798" name="Freeform 53"/>
                <p:cNvSpPr>
                  <a:spLocks/>
                </p:cNvSpPr>
                <p:nvPr/>
              </p:nvSpPr>
              <p:spPr bwMode="auto">
                <a:xfrm>
                  <a:off x="3370" y="1468"/>
                  <a:ext cx="97" cy="20"/>
                </a:xfrm>
                <a:custGeom>
                  <a:avLst/>
                  <a:gdLst>
                    <a:gd name="T0" fmla="*/ 96 w 97"/>
                    <a:gd name="T1" fmla="*/ 0 h 20"/>
                    <a:gd name="T2" fmla="*/ 0 w 97"/>
                    <a:gd name="T3" fmla="*/ 0 h 20"/>
                    <a:gd name="T4" fmla="*/ 0 w 97"/>
                    <a:gd name="T5" fmla="*/ 18 h 20"/>
                    <a:gd name="T6" fmla="*/ 15 w 97"/>
                    <a:gd name="T7" fmla="*/ 18 h 20"/>
                    <a:gd name="T8" fmla="*/ 15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5" y="18"/>
                      </a:lnTo>
                      <a:lnTo>
                        <a:pt x="15" y="13"/>
                      </a:lnTo>
                      <a:lnTo>
                        <a:pt x="81" y="13"/>
                      </a:lnTo>
                      <a:lnTo>
                        <a:pt x="81" y="19"/>
                      </a:lnTo>
                      <a:lnTo>
                        <a:pt x="96" y="19"/>
                      </a:lnTo>
                      <a:lnTo>
                        <a:pt x="96" y="0"/>
                      </a:lnTo>
                    </a:path>
                  </a:pathLst>
                </a:custGeom>
                <a:solidFill>
                  <a:srgbClr val="A0A0A0"/>
                </a:solidFill>
                <a:ln w="12700" cap="rnd">
                  <a:solidFill>
                    <a:srgbClr val="000000"/>
                  </a:solidFill>
                  <a:round/>
                  <a:headEnd/>
                  <a:tailEnd/>
                </a:ln>
              </p:spPr>
              <p:txBody>
                <a:bodyPr/>
                <a:lstStyle/>
                <a:p>
                  <a:endParaRPr lang="en-US"/>
                </a:p>
              </p:txBody>
            </p:sp>
            <p:sp>
              <p:nvSpPr>
                <p:cNvPr id="29799" name="Freeform 54"/>
                <p:cNvSpPr>
                  <a:spLocks/>
                </p:cNvSpPr>
                <p:nvPr/>
              </p:nvSpPr>
              <p:spPr bwMode="auto">
                <a:xfrm>
                  <a:off x="2727"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a:solidFill>
                    <a:srgbClr val="000000"/>
                  </a:solidFill>
                  <a:round/>
                  <a:headEnd/>
                  <a:tailEnd/>
                </a:ln>
              </p:spPr>
              <p:txBody>
                <a:bodyPr/>
                <a:lstStyle/>
                <a:p>
                  <a:endParaRPr lang="en-US"/>
                </a:p>
              </p:txBody>
            </p:sp>
            <p:sp>
              <p:nvSpPr>
                <p:cNvPr id="29800" name="Freeform 55"/>
                <p:cNvSpPr>
                  <a:spLocks/>
                </p:cNvSpPr>
                <p:nvPr/>
              </p:nvSpPr>
              <p:spPr bwMode="auto">
                <a:xfrm>
                  <a:off x="3048"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a:solidFill>
                    <a:srgbClr val="000000"/>
                  </a:solidFill>
                  <a:round/>
                  <a:headEnd/>
                  <a:tailEnd/>
                </a:ln>
              </p:spPr>
              <p:txBody>
                <a:bodyPr/>
                <a:lstStyle/>
                <a:p>
                  <a:endParaRPr lang="en-US"/>
                </a:p>
              </p:txBody>
            </p:sp>
          </p:grpSp>
          <p:grpSp>
            <p:nvGrpSpPr>
              <p:cNvPr id="21" name="Group 56"/>
              <p:cNvGrpSpPr>
                <a:grpSpLocks/>
              </p:cNvGrpSpPr>
              <p:nvPr/>
            </p:nvGrpSpPr>
            <p:grpSpPr bwMode="auto">
              <a:xfrm>
                <a:off x="2600" y="1731"/>
                <a:ext cx="1470" cy="144"/>
                <a:chOff x="2600" y="1731"/>
                <a:chExt cx="1470" cy="144"/>
              </a:xfrm>
            </p:grpSpPr>
            <p:grpSp>
              <p:nvGrpSpPr>
                <p:cNvPr id="22" name="Group 57"/>
                <p:cNvGrpSpPr>
                  <a:grpSpLocks/>
                </p:cNvGrpSpPr>
                <p:nvPr/>
              </p:nvGrpSpPr>
              <p:grpSpPr bwMode="auto">
                <a:xfrm>
                  <a:off x="3457" y="1738"/>
                  <a:ext cx="134" cy="137"/>
                  <a:chOff x="3457" y="1738"/>
                  <a:chExt cx="134" cy="137"/>
                </a:xfrm>
              </p:grpSpPr>
              <p:sp>
                <p:nvSpPr>
                  <p:cNvPr id="29786" name="Oval 58"/>
                  <p:cNvSpPr>
                    <a:spLocks noChangeArrowheads="1"/>
                  </p:cNvSpPr>
                  <p:nvPr/>
                </p:nvSpPr>
                <p:spPr bwMode="auto">
                  <a:xfrm>
                    <a:off x="3457" y="1738"/>
                    <a:ext cx="134" cy="137"/>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23" name="Group 59"/>
                  <p:cNvGrpSpPr>
                    <a:grpSpLocks/>
                  </p:cNvGrpSpPr>
                  <p:nvPr/>
                </p:nvGrpSpPr>
                <p:grpSpPr bwMode="auto">
                  <a:xfrm>
                    <a:off x="3487" y="1768"/>
                    <a:ext cx="74" cy="76"/>
                    <a:chOff x="3487" y="1768"/>
                    <a:chExt cx="74" cy="76"/>
                  </a:xfrm>
                </p:grpSpPr>
                <p:grpSp>
                  <p:nvGrpSpPr>
                    <p:cNvPr id="24" name="Group 60"/>
                    <p:cNvGrpSpPr>
                      <a:grpSpLocks/>
                    </p:cNvGrpSpPr>
                    <p:nvPr/>
                  </p:nvGrpSpPr>
                  <p:grpSpPr bwMode="auto">
                    <a:xfrm>
                      <a:off x="3487" y="1768"/>
                      <a:ext cx="74" cy="76"/>
                      <a:chOff x="3487" y="1768"/>
                      <a:chExt cx="74" cy="76"/>
                    </a:xfrm>
                  </p:grpSpPr>
                  <p:sp>
                    <p:nvSpPr>
                      <p:cNvPr id="29796" name="Oval 61"/>
                      <p:cNvSpPr>
                        <a:spLocks noChangeArrowheads="1"/>
                      </p:cNvSpPr>
                      <p:nvPr/>
                    </p:nvSpPr>
                    <p:spPr bwMode="auto">
                      <a:xfrm>
                        <a:off x="3487" y="1768"/>
                        <a:ext cx="74" cy="76"/>
                      </a:xfrm>
                      <a:prstGeom prst="ellipse">
                        <a:avLst/>
                      </a:prstGeom>
                      <a:solidFill>
                        <a:srgbClr val="C0C0C0"/>
                      </a:solidFill>
                      <a:ln w="12700">
                        <a:solidFill>
                          <a:srgbClr val="000000"/>
                        </a:solidFill>
                        <a:round/>
                        <a:headEnd/>
                        <a:tailEnd/>
                      </a:ln>
                    </p:spPr>
                    <p:txBody>
                      <a:bodyPr wrap="none" anchor="ctr"/>
                      <a:lstStyle/>
                      <a:p>
                        <a:endParaRPr lang="zh-CN" altLang="en-US"/>
                      </a:p>
                    </p:txBody>
                  </p:sp>
                  <p:sp>
                    <p:nvSpPr>
                      <p:cNvPr id="29797" name="Oval 62"/>
                      <p:cNvSpPr>
                        <a:spLocks noChangeArrowheads="1"/>
                      </p:cNvSpPr>
                      <p:nvPr/>
                    </p:nvSpPr>
                    <p:spPr bwMode="auto">
                      <a:xfrm>
                        <a:off x="3496" y="1777"/>
                        <a:ext cx="56" cy="57"/>
                      </a:xfrm>
                      <a:prstGeom prst="ellipse">
                        <a:avLst/>
                      </a:prstGeom>
                      <a:solidFill>
                        <a:srgbClr val="C0C0C0"/>
                      </a:solidFill>
                      <a:ln w="12700">
                        <a:solidFill>
                          <a:srgbClr val="000000"/>
                        </a:solidFill>
                        <a:round/>
                        <a:headEnd/>
                        <a:tailEnd/>
                      </a:ln>
                    </p:spPr>
                    <p:txBody>
                      <a:bodyPr wrap="none" anchor="ctr"/>
                      <a:lstStyle/>
                      <a:p>
                        <a:endParaRPr lang="zh-CN" altLang="en-US"/>
                      </a:p>
                    </p:txBody>
                  </p:sp>
                </p:grpSp>
                <p:grpSp>
                  <p:nvGrpSpPr>
                    <p:cNvPr id="25" name="Group 63"/>
                    <p:cNvGrpSpPr>
                      <a:grpSpLocks/>
                    </p:cNvGrpSpPr>
                    <p:nvPr/>
                  </p:nvGrpSpPr>
                  <p:grpSpPr bwMode="auto">
                    <a:xfrm>
                      <a:off x="3495" y="1776"/>
                      <a:ext cx="65" cy="63"/>
                      <a:chOff x="3495" y="1776"/>
                      <a:chExt cx="65" cy="63"/>
                    </a:xfrm>
                  </p:grpSpPr>
                  <p:sp>
                    <p:nvSpPr>
                      <p:cNvPr id="29791" name="Freeform 64"/>
                      <p:cNvSpPr>
                        <a:spLocks/>
                      </p:cNvSpPr>
                      <p:nvPr/>
                    </p:nvSpPr>
                    <p:spPr bwMode="auto">
                      <a:xfrm>
                        <a:off x="3518" y="1776"/>
                        <a:ext cx="19" cy="17"/>
                      </a:xfrm>
                      <a:custGeom>
                        <a:avLst/>
                        <a:gdLst>
                          <a:gd name="T0" fmla="*/ 18 w 19"/>
                          <a:gd name="T1" fmla="*/ 4 h 17"/>
                          <a:gd name="T2" fmla="*/ 17 w 19"/>
                          <a:gd name="T3" fmla="*/ 7 h 17"/>
                          <a:gd name="T4" fmla="*/ 17 w 19"/>
                          <a:gd name="T5" fmla="*/ 10 h 17"/>
                          <a:gd name="T6" fmla="*/ 16 w 19"/>
                          <a:gd name="T7" fmla="*/ 11 h 17"/>
                          <a:gd name="T8" fmla="*/ 14 w 19"/>
                          <a:gd name="T9" fmla="*/ 14 h 17"/>
                          <a:gd name="T10" fmla="*/ 12 w 19"/>
                          <a:gd name="T11" fmla="*/ 14 h 17"/>
                          <a:gd name="T12" fmla="*/ 9 w 19"/>
                          <a:gd name="T13" fmla="*/ 16 h 17"/>
                          <a:gd name="T14" fmla="*/ 7 w 19"/>
                          <a:gd name="T15" fmla="*/ 16 h 17"/>
                          <a:gd name="T16" fmla="*/ 5 w 19"/>
                          <a:gd name="T17" fmla="*/ 14 h 17"/>
                          <a:gd name="T18" fmla="*/ 2 w 19"/>
                          <a:gd name="T19" fmla="*/ 11 h 17"/>
                          <a:gd name="T20" fmla="*/ 1 w 19"/>
                          <a:gd name="T21" fmla="*/ 8 h 17"/>
                          <a:gd name="T22" fmla="*/ 0 w 19"/>
                          <a:gd name="T23" fmla="*/ 4 h 17"/>
                          <a:gd name="T24" fmla="*/ 1 w 19"/>
                          <a:gd name="T25" fmla="*/ 1 h 17"/>
                          <a:gd name="T26" fmla="*/ 5 w 19"/>
                          <a:gd name="T27" fmla="*/ 0 h 17"/>
                          <a:gd name="T28" fmla="*/ 8 w 19"/>
                          <a:gd name="T29" fmla="*/ 0 h 17"/>
                          <a:gd name="T30" fmla="*/ 11 w 19"/>
                          <a:gd name="T31" fmla="*/ 1 h 17"/>
                          <a:gd name="T32" fmla="*/ 14 w 19"/>
                          <a:gd name="T33" fmla="*/ 1 h 17"/>
                          <a:gd name="T34" fmla="*/ 18 w 19"/>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17"/>
                          <a:gd name="T56" fmla="*/ 19 w 19"/>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17">
                            <a:moveTo>
                              <a:pt x="18" y="4"/>
                            </a:moveTo>
                            <a:lnTo>
                              <a:pt x="17" y="7"/>
                            </a:lnTo>
                            <a:lnTo>
                              <a:pt x="17" y="10"/>
                            </a:lnTo>
                            <a:lnTo>
                              <a:pt x="16" y="11"/>
                            </a:lnTo>
                            <a:lnTo>
                              <a:pt x="14" y="14"/>
                            </a:lnTo>
                            <a:lnTo>
                              <a:pt x="12" y="14"/>
                            </a:lnTo>
                            <a:lnTo>
                              <a:pt x="9" y="16"/>
                            </a:lnTo>
                            <a:lnTo>
                              <a:pt x="7" y="16"/>
                            </a:lnTo>
                            <a:lnTo>
                              <a:pt x="5" y="14"/>
                            </a:lnTo>
                            <a:lnTo>
                              <a:pt x="2" y="11"/>
                            </a:lnTo>
                            <a:lnTo>
                              <a:pt x="1" y="8"/>
                            </a:lnTo>
                            <a:lnTo>
                              <a:pt x="0" y="4"/>
                            </a:lnTo>
                            <a:lnTo>
                              <a:pt x="1" y="1"/>
                            </a:lnTo>
                            <a:lnTo>
                              <a:pt x="5" y="0"/>
                            </a:lnTo>
                            <a:lnTo>
                              <a:pt x="8" y="0"/>
                            </a:lnTo>
                            <a:lnTo>
                              <a:pt x="11" y="1"/>
                            </a:lnTo>
                            <a:lnTo>
                              <a:pt x="14" y="1"/>
                            </a:lnTo>
                            <a:lnTo>
                              <a:pt x="18"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92" name="Freeform 65"/>
                      <p:cNvSpPr>
                        <a:spLocks/>
                      </p:cNvSpPr>
                      <p:nvPr/>
                    </p:nvSpPr>
                    <p:spPr bwMode="auto">
                      <a:xfrm>
                        <a:off x="3543" y="1793"/>
                        <a:ext cx="17" cy="19"/>
                      </a:xfrm>
                      <a:custGeom>
                        <a:avLst/>
                        <a:gdLst>
                          <a:gd name="T0" fmla="*/ 11 w 17"/>
                          <a:gd name="T1" fmla="*/ 0 h 19"/>
                          <a:gd name="T2" fmla="*/ 8 w 17"/>
                          <a:gd name="T3" fmla="*/ 0 h 19"/>
                          <a:gd name="T4" fmla="*/ 5 w 17"/>
                          <a:gd name="T5" fmla="*/ 2 h 19"/>
                          <a:gd name="T6" fmla="*/ 2 w 17"/>
                          <a:gd name="T7" fmla="*/ 2 h 19"/>
                          <a:gd name="T8" fmla="*/ 1 w 17"/>
                          <a:gd name="T9" fmla="*/ 5 h 19"/>
                          <a:gd name="T10" fmla="*/ 0 w 17"/>
                          <a:gd name="T11" fmla="*/ 8 h 19"/>
                          <a:gd name="T12" fmla="*/ 0 w 17"/>
                          <a:gd name="T13" fmla="*/ 11 h 19"/>
                          <a:gd name="T14" fmla="*/ 1 w 17"/>
                          <a:gd name="T15" fmla="*/ 15 h 19"/>
                          <a:gd name="T16" fmla="*/ 7 w 17"/>
                          <a:gd name="T17" fmla="*/ 17 h 19"/>
                          <a:gd name="T18" fmla="*/ 10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11" y="0"/>
                            </a:moveTo>
                            <a:lnTo>
                              <a:pt x="8" y="0"/>
                            </a:lnTo>
                            <a:lnTo>
                              <a:pt x="5" y="2"/>
                            </a:lnTo>
                            <a:lnTo>
                              <a:pt x="2" y="2"/>
                            </a:lnTo>
                            <a:lnTo>
                              <a:pt x="1" y="5"/>
                            </a:lnTo>
                            <a:lnTo>
                              <a:pt x="0" y="8"/>
                            </a:lnTo>
                            <a:lnTo>
                              <a:pt x="0" y="11"/>
                            </a:lnTo>
                            <a:lnTo>
                              <a:pt x="1" y="15"/>
                            </a:lnTo>
                            <a:lnTo>
                              <a:pt x="7" y="17"/>
                            </a:lnTo>
                            <a:lnTo>
                              <a:pt x="10" y="18"/>
                            </a:lnTo>
                            <a:lnTo>
                              <a:pt x="14" y="17"/>
                            </a:lnTo>
                            <a:lnTo>
                              <a:pt x="16" y="14"/>
                            </a:lnTo>
                            <a:lnTo>
                              <a:pt x="16" y="11"/>
                            </a:lnTo>
                            <a:lnTo>
                              <a:pt x="14" y="7"/>
                            </a:lnTo>
                            <a:lnTo>
                              <a:pt x="14" y="3"/>
                            </a:lnTo>
                            <a:lnTo>
                              <a:pt x="1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93" name="Freeform 66"/>
                      <p:cNvSpPr>
                        <a:spLocks/>
                      </p:cNvSpPr>
                      <p:nvPr/>
                    </p:nvSpPr>
                    <p:spPr bwMode="auto">
                      <a:xfrm>
                        <a:off x="3495" y="1786"/>
                        <a:ext cx="17" cy="19"/>
                      </a:xfrm>
                      <a:custGeom>
                        <a:avLst/>
                        <a:gdLst>
                          <a:gd name="T0" fmla="*/ 6 w 17"/>
                          <a:gd name="T1" fmla="*/ 0 h 19"/>
                          <a:gd name="T2" fmla="*/ 12 w 17"/>
                          <a:gd name="T3" fmla="*/ 2 h 19"/>
                          <a:gd name="T4" fmla="*/ 14 w 17"/>
                          <a:gd name="T5" fmla="*/ 3 h 19"/>
                          <a:gd name="T6" fmla="*/ 14 w 17"/>
                          <a:gd name="T7" fmla="*/ 5 h 19"/>
                          <a:gd name="T8" fmla="*/ 16 w 17"/>
                          <a:gd name="T9" fmla="*/ 8 h 19"/>
                          <a:gd name="T10" fmla="*/ 16 w 17"/>
                          <a:gd name="T11" fmla="*/ 9 h 19"/>
                          <a:gd name="T12" fmla="*/ 14 w 17"/>
                          <a:gd name="T13" fmla="*/ 12 h 19"/>
                          <a:gd name="T14" fmla="*/ 13 w 17"/>
                          <a:gd name="T15" fmla="*/ 14 h 19"/>
                          <a:gd name="T16" fmla="*/ 12 w 17"/>
                          <a:gd name="T17" fmla="*/ 16 h 19"/>
                          <a:gd name="T18" fmla="*/ 9 w 17"/>
                          <a:gd name="T19" fmla="*/ 17 h 19"/>
                          <a:gd name="T20" fmla="*/ 6 w 17"/>
                          <a:gd name="T21" fmla="*/ 18 h 19"/>
                          <a:gd name="T22" fmla="*/ 2 w 17"/>
                          <a:gd name="T23" fmla="*/ 17 h 19"/>
                          <a:gd name="T24" fmla="*/ 0 w 17"/>
                          <a:gd name="T25" fmla="*/ 17 h 19"/>
                          <a:gd name="T26" fmla="*/ 1 w 17"/>
                          <a:gd name="T27" fmla="*/ 11 h 19"/>
                          <a:gd name="T28" fmla="*/ 1 w 17"/>
                          <a:gd name="T29" fmla="*/ 8 h 19"/>
                          <a:gd name="T30" fmla="*/ 4 w 17"/>
                          <a:gd name="T31" fmla="*/ 4 h 19"/>
                          <a:gd name="T32" fmla="*/ 6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6" y="0"/>
                            </a:moveTo>
                            <a:lnTo>
                              <a:pt x="12" y="2"/>
                            </a:lnTo>
                            <a:lnTo>
                              <a:pt x="14" y="3"/>
                            </a:lnTo>
                            <a:lnTo>
                              <a:pt x="14" y="5"/>
                            </a:lnTo>
                            <a:lnTo>
                              <a:pt x="16" y="8"/>
                            </a:lnTo>
                            <a:lnTo>
                              <a:pt x="16" y="9"/>
                            </a:lnTo>
                            <a:lnTo>
                              <a:pt x="14" y="12"/>
                            </a:lnTo>
                            <a:lnTo>
                              <a:pt x="13" y="14"/>
                            </a:lnTo>
                            <a:lnTo>
                              <a:pt x="12" y="16"/>
                            </a:lnTo>
                            <a:lnTo>
                              <a:pt x="9" y="17"/>
                            </a:lnTo>
                            <a:lnTo>
                              <a:pt x="6" y="18"/>
                            </a:lnTo>
                            <a:lnTo>
                              <a:pt x="2" y="17"/>
                            </a:lnTo>
                            <a:lnTo>
                              <a:pt x="0" y="17"/>
                            </a:lnTo>
                            <a:lnTo>
                              <a:pt x="1" y="11"/>
                            </a:lnTo>
                            <a:lnTo>
                              <a:pt x="1" y="8"/>
                            </a:lnTo>
                            <a:lnTo>
                              <a:pt x="4" y="4"/>
                            </a:lnTo>
                            <a:lnTo>
                              <a:pt x="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94" name="Freeform 67"/>
                      <p:cNvSpPr>
                        <a:spLocks/>
                      </p:cNvSpPr>
                      <p:nvPr/>
                    </p:nvSpPr>
                    <p:spPr bwMode="auto">
                      <a:xfrm>
                        <a:off x="3530" y="1822"/>
                        <a:ext cx="17" cy="17"/>
                      </a:xfrm>
                      <a:custGeom>
                        <a:avLst/>
                        <a:gdLst>
                          <a:gd name="T0" fmla="*/ 16 w 17"/>
                          <a:gd name="T1" fmla="*/ 6 h 17"/>
                          <a:gd name="T2" fmla="*/ 15 w 17"/>
                          <a:gd name="T3" fmla="*/ 4 h 17"/>
                          <a:gd name="T4" fmla="*/ 13 w 17"/>
                          <a:gd name="T5" fmla="*/ 2 h 17"/>
                          <a:gd name="T6" fmla="*/ 12 w 17"/>
                          <a:gd name="T7" fmla="*/ 1 h 17"/>
                          <a:gd name="T8" fmla="*/ 9 w 17"/>
                          <a:gd name="T9" fmla="*/ 0 h 17"/>
                          <a:gd name="T10" fmla="*/ 7 w 17"/>
                          <a:gd name="T11" fmla="*/ 0 h 17"/>
                          <a:gd name="T12" fmla="*/ 4 w 17"/>
                          <a:gd name="T13" fmla="*/ 1 h 17"/>
                          <a:gd name="T14" fmla="*/ 1 w 17"/>
                          <a:gd name="T15" fmla="*/ 2 h 17"/>
                          <a:gd name="T16" fmla="*/ 0 w 17"/>
                          <a:gd name="T17" fmla="*/ 5 h 17"/>
                          <a:gd name="T18" fmla="*/ 0 w 17"/>
                          <a:gd name="T19" fmla="*/ 9 h 17"/>
                          <a:gd name="T20" fmla="*/ 0 w 17"/>
                          <a:gd name="T21" fmla="*/ 12 h 17"/>
                          <a:gd name="T22" fmla="*/ 1 w 17"/>
                          <a:gd name="T23" fmla="*/ 16 h 17"/>
                          <a:gd name="T24" fmla="*/ 6 w 17"/>
                          <a:gd name="T25" fmla="*/ 14 h 17"/>
                          <a:gd name="T26" fmla="*/ 10 w 17"/>
                          <a:gd name="T27" fmla="*/ 12 h 17"/>
                          <a:gd name="T28" fmla="*/ 14 w 17"/>
                          <a:gd name="T29" fmla="*/ 9 h 17"/>
                          <a:gd name="T30" fmla="*/ 16 w 17"/>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16" y="6"/>
                            </a:moveTo>
                            <a:lnTo>
                              <a:pt x="15" y="4"/>
                            </a:lnTo>
                            <a:lnTo>
                              <a:pt x="13" y="2"/>
                            </a:lnTo>
                            <a:lnTo>
                              <a:pt x="12" y="1"/>
                            </a:lnTo>
                            <a:lnTo>
                              <a:pt x="9" y="0"/>
                            </a:lnTo>
                            <a:lnTo>
                              <a:pt x="7" y="0"/>
                            </a:lnTo>
                            <a:lnTo>
                              <a:pt x="4" y="1"/>
                            </a:lnTo>
                            <a:lnTo>
                              <a:pt x="1" y="2"/>
                            </a:lnTo>
                            <a:lnTo>
                              <a:pt x="0" y="5"/>
                            </a:lnTo>
                            <a:lnTo>
                              <a:pt x="0" y="9"/>
                            </a:lnTo>
                            <a:lnTo>
                              <a:pt x="0" y="12"/>
                            </a:lnTo>
                            <a:lnTo>
                              <a:pt x="1" y="16"/>
                            </a:lnTo>
                            <a:lnTo>
                              <a:pt x="6" y="14"/>
                            </a:lnTo>
                            <a:lnTo>
                              <a:pt x="10" y="12"/>
                            </a:lnTo>
                            <a:lnTo>
                              <a:pt x="14" y="9"/>
                            </a:lnTo>
                            <a:lnTo>
                              <a:pt x="16" y="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95" name="Freeform 68"/>
                      <p:cNvSpPr>
                        <a:spLocks/>
                      </p:cNvSpPr>
                      <p:nvPr/>
                    </p:nvSpPr>
                    <p:spPr bwMode="auto">
                      <a:xfrm>
                        <a:off x="3498" y="1817"/>
                        <a:ext cx="17" cy="17"/>
                      </a:xfrm>
                      <a:custGeom>
                        <a:avLst/>
                        <a:gdLst>
                          <a:gd name="T0" fmla="*/ 0 w 17"/>
                          <a:gd name="T1" fmla="*/ 4 h 17"/>
                          <a:gd name="T2" fmla="*/ 1 w 17"/>
                          <a:gd name="T3" fmla="*/ 2 h 17"/>
                          <a:gd name="T4" fmla="*/ 3 w 17"/>
                          <a:gd name="T5" fmla="*/ 1 h 17"/>
                          <a:gd name="T6" fmla="*/ 4 w 17"/>
                          <a:gd name="T7" fmla="*/ 1 h 17"/>
                          <a:gd name="T8" fmla="*/ 7 w 17"/>
                          <a:gd name="T9" fmla="*/ 0 h 17"/>
                          <a:gd name="T10" fmla="*/ 10 w 17"/>
                          <a:gd name="T11" fmla="*/ 1 h 17"/>
                          <a:gd name="T12" fmla="*/ 12 w 17"/>
                          <a:gd name="T13" fmla="*/ 2 h 17"/>
                          <a:gd name="T14" fmla="*/ 13 w 17"/>
                          <a:gd name="T15" fmla="*/ 3 h 17"/>
                          <a:gd name="T16" fmla="*/ 14 w 17"/>
                          <a:gd name="T17" fmla="*/ 5 h 17"/>
                          <a:gd name="T18" fmla="*/ 16 w 17"/>
                          <a:gd name="T19" fmla="*/ 8 h 17"/>
                          <a:gd name="T20" fmla="*/ 16 w 17"/>
                          <a:gd name="T21" fmla="*/ 10 h 17"/>
                          <a:gd name="T22" fmla="*/ 14 w 17"/>
                          <a:gd name="T23" fmla="*/ 13 h 17"/>
                          <a:gd name="T24" fmla="*/ 11 w 17"/>
                          <a:gd name="T25" fmla="*/ 16 h 17"/>
                          <a:gd name="T26" fmla="*/ 7 w 17"/>
                          <a:gd name="T27" fmla="*/ 13 h 17"/>
                          <a:gd name="T28" fmla="*/ 4 w 17"/>
                          <a:gd name="T29" fmla="*/ 11 h 17"/>
                          <a:gd name="T30" fmla="*/ 2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0" y="4"/>
                            </a:moveTo>
                            <a:lnTo>
                              <a:pt x="1" y="2"/>
                            </a:lnTo>
                            <a:lnTo>
                              <a:pt x="3" y="1"/>
                            </a:lnTo>
                            <a:lnTo>
                              <a:pt x="4" y="1"/>
                            </a:lnTo>
                            <a:lnTo>
                              <a:pt x="7" y="0"/>
                            </a:lnTo>
                            <a:lnTo>
                              <a:pt x="10" y="1"/>
                            </a:lnTo>
                            <a:lnTo>
                              <a:pt x="12" y="2"/>
                            </a:lnTo>
                            <a:lnTo>
                              <a:pt x="13" y="3"/>
                            </a:lnTo>
                            <a:lnTo>
                              <a:pt x="14" y="5"/>
                            </a:lnTo>
                            <a:lnTo>
                              <a:pt x="16" y="8"/>
                            </a:lnTo>
                            <a:lnTo>
                              <a:pt x="16" y="10"/>
                            </a:lnTo>
                            <a:lnTo>
                              <a:pt x="14" y="13"/>
                            </a:lnTo>
                            <a:lnTo>
                              <a:pt x="11" y="16"/>
                            </a:lnTo>
                            <a:lnTo>
                              <a:pt x="7" y="13"/>
                            </a:lnTo>
                            <a:lnTo>
                              <a:pt x="4" y="11"/>
                            </a:lnTo>
                            <a:lnTo>
                              <a:pt x="2" y="7"/>
                            </a:lnTo>
                            <a:lnTo>
                              <a:pt x="0"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29790" name="Oval 69"/>
                    <p:cNvSpPr>
                      <a:spLocks noChangeArrowheads="1"/>
                    </p:cNvSpPr>
                    <p:nvPr/>
                  </p:nvSpPr>
                  <p:spPr bwMode="auto">
                    <a:xfrm>
                      <a:off x="3519" y="1801"/>
                      <a:ext cx="11" cy="11"/>
                    </a:xfrm>
                    <a:prstGeom prst="ellipse">
                      <a:avLst/>
                    </a:prstGeom>
                    <a:solidFill>
                      <a:srgbClr val="808080"/>
                    </a:solidFill>
                    <a:ln w="12700">
                      <a:solidFill>
                        <a:srgbClr val="000000"/>
                      </a:solidFill>
                      <a:round/>
                      <a:headEnd/>
                      <a:tailEnd/>
                    </a:ln>
                  </p:spPr>
                  <p:txBody>
                    <a:bodyPr wrap="none" anchor="ctr"/>
                    <a:lstStyle/>
                    <a:p>
                      <a:endParaRPr lang="zh-CN" altLang="en-US"/>
                    </a:p>
                  </p:txBody>
                </p:sp>
              </p:grpSp>
            </p:grpSp>
            <p:grpSp>
              <p:nvGrpSpPr>
                <p:cNvPr id="26" name="Group 70"/>
                <p:cNvGrpSpPr>
                  <a:grpSpLocks/>
                </p:cNvGrpSpPr>
                <p:nvPr/>
              </p:nvGrpSpPr>
              <p:grpSpPr bwMode="auto">
                <a:xfrm>
                  <a:off x="2744" y="1731"/>
                  <a:ext cx="134" cy="137"/>
                  <a:chOff x="2744" y="1731"/>
                  <a:chExt cx="134" cy="137"/>
                </a:xfrm>
              </p:grpSpPr>
              <p:sp>
                <p:nvSpPr>
                  <p:cNvPr id="29773" name="Oval 71"/>
                  <p:cNvSpPr>
                    <a:spLocks noChangeArrowheads="1"/>
                  </p:cNvSpPr>
                  <p:nvPr/>
                </p:nvSpPr>
                <p:spPr bwMode="auto">
                  <a:xfrm>
                    <a:off x="2744" y="1731"/>
                    <a:ext cx="134" cy="137"/>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27" name="Group 72"/>
                  <p:cNvGrpSpPr>
                    <a:grpSpLocks/>
                  </p:cNvGrpSpPr>
                  <p:nvPr/>
                </p:nvGrpSpPr>
                <p:grpSpPr bwMode="auto">
                  <a:xfrm>
                    <a:off x="2774" y="1762"/>
                    <a:ext cx="74" cy="75"/>
                    <a:chOff x="2774" y="1762"/>
                    <a:chExt cx="74" cy="75"/>
                  </a:xfrm>
                </p:grpSpPr>
                <p:grpSp>
                  <p:nvGrpSpPr>
                    <p:cNvPr id="28" name="Group 73"/>
                    <p:cNvGrpSpPr>
                      <a:grpSpLocks/>
                    </p:cNvGrpSpPr>
                    <p:nvPr/>
                  </p:nvGrpSpPr>
                  <p:grpSpPr bwMode="auto">
                    <a:xfrm>
                      <a:off x="2774" y="1762"/>
                      <a:ext cx="74" cy="75"/>
                      <a:chOff x="2774" y="1762"/>
                      <a:chExt cx="74" cy="75"/>
                    </a:xfrm>
                  </p:grpSpPr>
                  <p:grpSp>
                    <p:nvGrpSpPr>
                      <p:cNvPr id="29" name="Group 74"/>
                      <p:cNvGrpSpPr>
                        <a:grpSpLocks/>
                      </p:cNvGrpSpPr>
                      <p:nvPr/>
                    </p:nvGrpSpPr>
                    <p:grpSpPr bwMode="auto">
                      <a:xfrm>
                        <a:off x="2774" y="1762"/>
                        <a:ext cx="74" cy="75"/>
                        <a:chOff x="2774" y="1762"/>
                        <a:chExt cx="74" cy="75"/>
                      </a:xfrm>
                    </p:grpSpPr>
                    <p:sp>
                      <p:nvSpPr>
                        <p:cNvPr id="29784" name="Oval 75"/>
                        <p:cNvSpPr>
                          <a:spLocks noChangeArrowheads="1"/>
                        </p:cNvSpPr>
                        <p:nvPr/>
                      </p:nvSpPr>
                      <p:spPr bwMode="auto">
                        <a:xfrm>
                          <a:off x="2774" y="1762"/>
                          <a:ext cx="74" cy="75"/>
                        </a:xfrm>
                        <a:prstGeom prst="ellipse">
                          <a:avLst/>
                        </a:prstGeom>
                        <a:solidFill>
                          <a:srgbClr val="C0C0C0"/>
                        </a:solidFill>
                        <a:ln w="12700">
                          <a:solidFill>
                            <a:srgbClr val="000000"/>
                          </a:solidFill>
                          <a:round/>
                          <a:headEnd/>
                          <a:tailEnd/>
                        </a:ln>
                      </p:spPr>
                      <p:txBody>
                        <a:bodyPr wrap="none" anchor="ctr"/>
                        <a:lstStyle/>
                        <a:p>
                          <a:endParaRPr lang="zh-CN" altLang="en-US"/>
                        </a:p>
                      </p:txBody>
                    </p:sp>
                    <p:sp>
                      <p:nvSpPr>
                        <p:cNvPr id="29785" name="Oval 76"/>
                        <p:cNvSpPr>
                          <a:spLocks noChangeArrowheads="1"/>
                        </p:cNvSpPr>
                        <p:nvPr/>
                      </p:nvSpPr>
                      <p:spPr bwMode="auto">
                        <a:xfrm>
                          <a:off x="2783" y="1771"/>
                          <a:ext cx="56" cy="56"/>
                        </a:xfrm>
                        <a:prstGeom prst="ellipse">
                          <a:avLst/>
                        </a:prstGeom>
                        <a:solidFill>
                          <a:srgbClr val="C0C0C0"/>
                        </a:solidFill>
                        <a:ln w="12700">
                          <a:solidFill>
                            <a:srgbClr val="000000"/>
                          </a:solidFill>
                          <a:round/>
                          <a:headEnd/>
                          <a:tailEnd/>
                        </a:ln>
                      </p:spPr>
                      <p:txBody>
                        <a:bodyPr wrap="none" anchor="ctr"/>
                        <a:lstStyle/>
                        <a:p>
                          <a:endParaRPr lang="zh-CN" altLang="en-US"/>
                        </a:p>
                      </p:txBody>
                    </p:sp>
                  </p:grpSp>
                  <p:grpSp>
                    <p:nvGrpSpPr>
                      <p:cNvPr id="30" name="Group 77"/>
                      <p:cNvGrpSpPr>
                        <a:grpSpLocks/>
                      </p:cNvGrpSpPr>
                      <p:nvPr/>
                    </p:nvGrpSpPr>
                    <p:grpSpPr bwMode="auto">
                      <a:xfrm>
                        <a:off x="2781" y="1770"/>
                        <a:ext cx="60" cy="60"/>
                        <a:chOff x="2781" y="1770"/>
                        <a:chExt cx="60" cy="60"/>
                      </a:xfrm>
                    </p:grpSpPr>
                    <p:sp>
                      <p:nvSpPr>
                        <p:cNvPr id="29779" name="Freeform 78"/>
                        <p:cNvSpPr>
                          <a:spLocks/>
                        </p:cNvSpPr>
                        <p:nvPr/>
                      </p:nvSpPr>
                      <p:spPr bwMode="auto">
                        <a:xfrm>
                          <a:off x="2820" y="1772"/>
                          <a:ext cx="18" cy="21"/>
                        </a:xfrm>
                        <a:custGeom>
                          <a:avLst/>
                          <a:gdLst>
                            <a:gd name="T0" fmla="*/ 7 w 18"/>
                            <a:gd name="T1" fmla="*/ 0 h 21"/>
                            <a:gd name="T2" fmla="*/ 0 w 18"/>
                            <a:gd name="T3" fmla="*/ 17 h 21"/>
                            <a:gd name="T4" fmla="*/ 3 w 18"/>
                            <a:gd name="T5" fmla="*/ 20 h 21"/>
                            <a:gd name="T6" fmla="*/ 17 w 18"/>
                            <a:gd name="T7" fmla="*/ 10 h 21"/>
                            <a:gd name="T8" fmla="*/ 14 w 18"/>
                            <a:gd name="T9" fmla="*/ 6 h 21"/>
                            <a:gd name="T10" fmla="*/ 11 w 18"/>
                            <a:gd name="T11" fmla="*/ 3 h 21"/>
                            <a:gd name="T12" fmla="*/ 7 w 18"/>
                            <a:gd name="T13" fmla="*/ 0 h 21"/>
                            <a:gd name="T14" fmla="*/ 0 60000 65536"/>
                            <a:gd name="T15" fmla="*/ 0 60000 65536"/>
                            <a:gd name="T16" fmla="*/ 0 60000 65536"/>
                            <a:gd name="T17" fmla="*/ 0 60000 65536"/>
                            <a:gd name="T18" fmla="*/ 0 60000 65536"/>
                            <a:gd name="T19" fmla="*/ 0 60000 65536"/>
                            <a:gd name="T20" fmla="*/ 0 60000 65536"/>
                            <a:gd name="T21" fmla="*/ 0 w 18"/>
                            <a:gd name="T22" fmla="*/ 0 h 21"/>
                            <a:gd name="T23" fmla="*/ 18 w 18"/>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1">
                              <a:moveTo>
                                <a:pt x="7" y="0"/>
                              </a:moveTo>
                              <a:lnTo>
                                <a:pt x="0" y="17"/>
                              </a:lnTo>
                              <a:lnTo>
                                <a:pt x="3" y="20"/>
                              </a:lnTo>
                              <a:lnTo>
                                <a:pt x="17" y="10"/>
                              </a:lnTo>
                              <a:lnTo>
                                <a:pt x="14" y="6"/>
                              </a:lnTo>
                              <a:lnTo>
                                <a:pt x="11" y="3"/>
                              </a:lnTo>
                              <a:lnTo>
                                <a:pt x="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80" name="Freeform 79"/>
                        <p:cNvSpPr>
                          <a:spLocks/>
                        </p:cNvSpPr>
                        <p:nvPr/>
                      </p:nvSpPr>
                      <p:spPr bwMode="auto">
                        <a:xfrm>
                          <a:off x="2791" y="1770"/>
                          <a:ext cx="17" cy="20"/>
                        </a:xfrm>
                        <a:custGeom>
                          <a:avLst/>
                          <a:gdLst>
                            <a:gd name="T0" fmla="*/ 11 w 17"/>
                            <a:gd name="T1" fmla="*/ 0 h 20"/>
                            <a:gd name="T2" fmla="*/ 16 w 17"/>
                            <a:gd name="T3" fmla="*/ 17 h 20"/>
                            <a:gd name="T4" fmla="*/ 12 w 17"/>
                            <a:gd name="T5" fmla="*/ 19 h 20"/>
                            <a:gd name="T6" fmla="*/ 0 w 17"/>
                            <a:gd name="T7" fmla="*/ 7 h 20"/>
                            <a:gd name="T8" fmla="*/ 2 w 17"/>
                            <a:gd name="T9" fmla="*/ 4 h 20"/>
                            <a:gd name="T10" fmla="*/ 5 w 17"/>
                            <a:gd name="T11" fmla="*/ 2 h 20"/>
                            <a:gd name="T12" fmla="*/ 11 w 17"/>
                            <a:gd name="T13" fmla="*/ 0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1" y="0"/>
                              </a:moveTo>
                              <a:lnTo>
                                <a:pt x="16" y="17"/>
                              </a:lnTo>
                              <a:lnTo>
                                <a:pt x="12" y="19"/>
                              </a:lnTo>
                              <a:lnTo>
                                <a:pt x="0" y="7"/>
                              </a:lnTo>
                              <a:lnTo>
                                <a:pt x="2" y="4"/>
                              </a:lnTo>
                              <a:lnTo>
                                <a:pt x="5" y="2"/>
                              </a:lnTo>
                              <a:lnTo>
                                <a:pt x="1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81" name="Freeform 80"/>
                        <p:cNvSpPr>
                          <a:spLocks/>
                        </p:cNvSpPr>
                        <p:nvPr/>
                      </p:nvSpPr>
                      <p:spPr bwMode="auto">
                        <a:xfrm>
                          <a:off x="2822" y="1804"/>
                          <a:ext cx="19" cy="17"/>
                        </a:xfrm>
                        <a:custGeom>
                          <a:avLst/>
                          <a:gdLst>
                            <a:gd name="T0" fmla="*/ 3 w 19"/>
                            <a:gd name="T1" fmla="*/ 0 h 17"/>
                            <a:gd name="T2" fmla="*/ 18 w 19"/>
                            <a:gd name="T3" fmla="*/ 3 h 17"/>
                            <a:gd name="T4" fmla="*/ 18 w 19"/>
                            <a:gd name="T5" fmla="*/ 7 h 17"/>
                            <a:gd name="T6" fmla="*/ 17 w 19"/>
                            <a:gd name="T7" fmla="*/ 11 h 17"/>
                            <a:gd name="T8" fmla="*/ 14 w 19"/>
                            <a:gd name="T9" fmla="*/ 16 h 17"/>
                            <a:gd name="T10" fmla="*/ 0 w 19"/>
                            <a:gd name="T11" fmla="*/ 4 h 17"/>
                            <a:gd name="T12" fmla="*/ 3 w 19"/>
                            <a:gd name="T13" fmla="*/ 0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3" y="0"/>
                              </a:moveTo>
                              <a:lnTo>
                                <a:pt x="18" y="3"/>
                              </a:lnTo>
                              <a:lnTo>
                                <a:pt x="18" y="7"/>
                              </a:lnTo>
                              <a:lnTo>
                                <a:pt x="17" y="11"/>
                              </a:lnTo>
                              <a:lnTo>
                                <a:pt x="14" y="16"/>
                              </a:lnTo>
                              <a:lnTo>
                                <a:pt x="0" y="4"/>
                              </a:lnTo>
                              <a:lnTo>
                                <a:pt x="3"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82" name="Freeform 81"/>
                        <p:cNvSpPr>
                          <a:spLocks/>
                        </p:cNvSpPr>
                        <p:nvPr/>
                      </p:nvSpPr>
                      <p:spPr bwMode="auto">
                        <a:xfrm>
                          <a:off x="2801" y="1813"/>
                          <a:ext cx="17" cy="17"/>
                        </a:xfrm>
                        <a:custGeom>
                          <a:avLst/>
                          <a:gdLst>
                            <a:gd name="T0" fmla="*/ 12 w 17"/>
                            <a:gd name="T1" fmla="*/ 0 h 17"/>
                            <a:gd name="T2" fmla="*/ 16 w 17"/>
                            <a:gd name="T3" fmla="*/ 16 h 17"/>
                            <a:gd name="T4" fmla="*/ 9 w 17"/>
                            <a:gd name="T5" fmla="*/ 16 h 17"/>
                            <a:gd name="T6" fmla="*/ 4 w 17"/>
                            <a:gd name="T7" fmla="*/ 15 h 17"/>
                            <a:gd name="T8" fmla="*/ 0 w 17"/>
                            <a:gd name="T9" fmla="*/ 15 h 17"/>
                            <a:gd name="T10" fmla="*/ 8 w 17"/>
                            <a:gd name="T11" fmla="*/ 0 h 17"/>
                            <a:gd name="T12" fmla="*/ 12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2" y="0"/>
                              </a:moveTo>
                              <a:lnTo>
                                <a:pt x="16" y="16"/>
                              </a:lnTo>
                              <a:lnTo>
                                <a:pt x="9" y="16"/>
                              </a:lnTo>
                              <a:lnTo>
                                <a:pt x="4" y="15"/>
                              </a:lnTo>
                              <a:lnTo>
                                <a:pt x="0" y="15"/>
                              </a:lnTo>
                              <a:lnTo>
                                <a:pt x="8" y="0"/>
                              </a:lnTo>
                              <a:lnTo>
                                <a:pt x="12"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83" name="Freeform 82"/>
                        <p:cNvSpPr>
                          <a:spLocks/>
                        </p:cNvSpPr>
                        <p:nvPr/>
                      </p:nvSpPr>
                      <p:spPr bwMode="auto">
                        <a:xfrm>
                          <a:off x="2781" y="1801"/>
                          <a:ext cx="18" cy="17"/>
                        </a:xfrm>
                        <a:custGeom>
                          <a:avLst/>
                          <a:gdLst>
                            <a:gd name="T0" fmla="*/ 17 w 18"/>
                            <a:gd name="T1" fmla="*/ 6 h 17"/>
                            <a:gd name="T2" fmla="*/ 2 w 18"/>
                            <a:gd name="T3" fmla="*/ 16 h 17"/>
                            <a:gd name="T4" fmla="*/ 1 w 18"/>
                            <a:gd name="T5" fmla="*/ 11 h 17"/>
                            <a:gd name="T6" fmla="*/ 1 w 18"/>
                            <a:gd name="T7" fmla="*/ 6 h 17"/>
                            <a:gd name="T8" fmla="*/ 0 w 18"/>
                            <a:gd name="T9" fmla="*/ 0 h 17"/>
                            <a:gd name="T10" fmla="*/ 16 w 18"/>
                            <a:gd name="T11" fmla="*/ 0 h 17"/>
                            <a:gd name="T12" fmla="*/ 17 w 18"/>
                            <a:gd name="T13" fmla="*/ 6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7" y="6"/>
                              </a:moveTo>
                              <a:lnTo>
                                <a:pt x="2" y="16"/>
                              </a:lnTo>
                              <a:lnTo>
                                <a:pt x="1" y="11"/>
                              </a:lnTo>
                              <a:lnTo>
                                <a:pt x="1" y="6"/>
                              </a:lnTo>
                              <a:lnTo>
                                <a:pt x="0" y="0"/>
                              </a:lnTo>
                              <a:lnTo>
                                <a:pt x="16" y="0"/>
                              </a:lnTo>
                              <a:lnTo>
                                <a:pt x="17" y="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29776" name="Oval 83"/>
                    <p:cNvSpPr>
                      <a:spLocks noChangeArrowheads="1"/>
                    </p:cNvSpPr>
                    <p:nvPr/>
                  </p:nvSpPr>
                  <p:spPr bwMode="auto">
                    <a:xfrm>
                      <a:off x="2806" y="1794"/>
                      <a:ext cx="11" cy="11"/>
                    </a:xfrm>
                    <a:prstGeom prst="ellipse">
                      <a:avLst/>
                    </a:prstGeom>
                    <a:solidFill>
                      <a:srgbClr val="808080"/>
                    </a:solidFill>
                    <a:ln w="12700">
                      <a:solidFill>
                        <a:srgbClr val="000000"/>
                      </a:solidFill>
                      <a:round/>
                      <a:headEnd/>
                      <a:tailEnd/>
                    </a:ln>
                  </p:spPr>
                  <p:txBody>
                    <a:bodyPr wrap="none" anchor="ctr"/>
                    <a:lstStyle/>
                    <a:p>
                      <a:endParaRPr lang="zh-CN" altLang="en-US"/>
                    </a:p>
                  </p:txBody>
                </p:sp>
              </p:grpSp>
            </p:grpSp>
            <p:grpSp>
              <p:nvGrpSpPr>
                <p:cNvPr id="31" name="Group 84"/>
                <p:cNvGrpSpPr>
                  <a:grpSpLocks/>
                </p:cNvGrpSpPr>
                <p:nvPr/>
              </p:nvGrpSpPr>
              <p:grpSpPr bwMode="auto">
                <a:xfrm>
                  <a:off x="2600" y="1731"/>
                  <a:ext cx="135" cy="136"/>
                  <a:chOff x="2600" y="1731"/>
                  <a:chExt cx="135" cy="136"/>
                </a:xfrm>
              </p:grpSpPr>
              <p:sp>
                <p:nvSpPr>
                  <p:cNvPr id="29760" name="Oval 85"/>
                  <p:cNvSpPr>
                    <a:spLocks noChangeArrowheads="1"/>
                  </p:cNvSpPr>
                  <p:nvPr/>
                </p:nvSpPr>
                <p:spPr bwMode="auto">
                  <a:xfrm>
                    <a:off x="2600" y="1731"/>
                    <a:ext cx="135" cy="136"/>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29801" name="Group 86"/>
                  <p:cNvGrpSpPr>
                    <a:grpSpLocks/>
                  </p:cNvGrpSpPr>
                  <p:nvPr/>
                </p:nvGrpSpPr>
                <p:grpSpPr bwMode="auto">
                  <a:xfrm>
                    <a:off x="2630" y="1761"/>
                    <a:ext cx="75" cy="76"/>
                    <a:chOff x="2630" y="1761"/>
                    <a:chExt cx="75" cy="76"/>
                  </a:xfrm>
                </p:grpSpPr>
                <p:grpSp>
                  <p:nvGrpSpPr>
                    <p:cNvPr id="29802" name="Group 87"/>
                    <p:cNvGrpSpPr>
                      <a:grpSpLocks/>
                    </p:cNvGrpSpPr>
                    <p:nvPr/>
                  </p:nvGrpSpPr>
                  <p:grpSpPr bwMode="auto">
                    <a:xfrm>
                      <a:off x="2630" y="1761"/>
                      <a:ext cx="75" cy="76"/>
                      <a:chOff x="2630" y="1761"/>
                      <a:chExt cx="75" cy="76"/>
                    </a:xfrm>
                  </p:grpSpPr>
                  <p:grpSp>
                    <p:nvGrpSpPr>
                      <p:cNvPr id="29809" name="Group 88"/>
                      <p:cNvGrpSpPr>
                        <a:grpSpLocks/>
                      </p:cNvGrpSpPr>
                      <p:nvPr/>
                    </p:nvGrpSpPr>
                    <p:grpSpPr bwMode="auto">
                      <a:xfrm>
                        <a:off x="2630" y="1761"/>
                        <a:ext cx="75" cy="76"/>
                        <a:chOff x="2630" y="1761"/>
                        <a:chExt cx="75" cy="76"/>
                      </a:xfrm>
                    </p:grpSpPr>
                    <p:sp>
                      <p:nvSpPr>
                        <p:cNvPr id="29771" name="Oval 89"/>
                        <p:cNvSpPr>
                          <a:spLocks noChangeArrowheads="1"/>
                        </p:cNvSpPr>
                        <p:nvPr/>
                      </p:nvSpPr>
                      <p:spPr bwMode="auto">
                        <a:xfrm>
                          <a:off x="2630" y="1761"/>
                          <a:ext cx="75" cy="76"/>
                        </a:xfrm>
                        <a:prstGeom prst="ellipse">
                          <a:avLst/>
                        </a:prstGeom>
                        <a:solidFill>
                          <a:srgbClr val="C0C0C0"/>
                        </a:solidFill>
                        <a:ln w="12700">
                          <a:solidFill>
                            <a:srgbClr val="000000"/>
                          </a:solidFill>
                          <a:round/>
                          <a:headEnd/>
                          <a:tailEnd/>
                        </a:ln>
                      </p:spPr>
                      <p:txBody>
                        <a:bodyPr wrap="none" anchor="ctr"/>
                        <a:lstStyle/>
                        <a:p>
                          <a:endParaRPr lang="zh-CN" altLang="en-US"/>
                        </a:p>
                      </p:txBody>
                    </p:sp>
                    <p:sp>
                      <p:nvSpPr>
                        <p:cNvPr id="29772" name="Oval 90"/>
                        <p:cNvSpPr>
                          <a:spLocks noChangeArrowheads="1"/>
                        </p:cNvSpPr>
                        <p:nvPr/>
                      </p:nvSpPr>
                      <p:spPr bwMode="auto">
                        <a:xfrm>
                          <a:off x="2639" y="1770"/>
                          <a:ext cx="56" cy="57"/>
                        </a:xfrm>
                        <a:prstGeom prst="ellipse">
                          <a:avLst/>
                        </a:prstGeom>
                        <a:solidFill>
                          <a:srgbClr val="C0C0C0"/>
                        </a:solidFill>
                        <a:ln w="12700">
                          <a:solidFill>
                            <a:srgbClr val="000000"/>
                          </a:solidFill>
                          <a:round/>
                          <a:headEnd/>
                          <a:tailEnd/>
                        </a:ln>
                      </p:spPr>
                      <p:txBody>
                        <a:bodyPr wrap="none" anchor="ctr"/>
                        <a:lstStyle/>
                        <a:p>
                          <a:endParaRPr lang="zh-CN" altLang="en-US"/>
                        </a:p>
                      </p:txBody>
                    </p:sp>
                  </p:grpSp>
                  <p:grpSp>
                    <p:nvGrpSpPr>
                      <p:cNvPr id="29810" name="Group 91"/>
                      <p:cNvGrpSpPr>
                        <a:grpSpLocks/>
                      </p:cNvGrpSpPr>
                      <p:nvPr/>
                    </p:nvGrpSpPr>
                    <p:grpSpPr bwMode="auto">
                      <a:xfrm>
                        <a:off x="2638" y="1769"/>
                        <a:ext cx="60" cy="61"/>
                        <a:chOff x="2638" y="1769"/>
                        <a:chExt cx="60" cy="61"/>
                      </a:xfrm>
                    </p:grpSpPr>
                    <p:sp>
                      <p:nvSpPr>
                        <p:cNvPr id="29766" name="Freeform 92"/>
                        <p:cNvSpPr>
                          <a:spLocks/>
                        </p:cNvSpPr>
                        <p:nvPr/>
                      </p:nvSpPr>
                      <p:spPr bwMode="auto">
                        <a:xfrm>
                          <a:off x="2676" y="1771"/>
                          <a:ext cx="18" cy="21"/>
                        </a:xfrm>
                        <a:custGeom>
                          <a:avLst/>
                          <a:gdLst>
                            <a:gd name="T0" fmla="*/ 8 w 18"/>
                            <a:gd name="T1" fmla="*/ 0 h 21"/>
                            <a:gd name="T2" fmla="*/ 0 w 18"/>
                            <a:gd name="T3" fmla="*/ 17 h 21"/>
                            <a:gd name="T4" fmla="*/ 3 w 18"/>
                            <a:gd name="T5" fmla="*/ 20 h 21"/>
                            <a:gd name="T6" fmla="*/ 17 w 18"/>
                            <a:gd name="T7" fmla="*/ 10 h 21"/>
                            <a:gd name="T8" fmla="*/ 14 w 18"/>
                            <a:gd name="T9" fmla="*/ 6 h 21"/>
                            <a:gd name="T10" fmla="*/ 12 w 18"/>
                            <a:gd name="T11" fmla="*/ 3 h 21"/>
                            <a:gd name="T12" fmla="*/ 8 w 18"/>
                            <a:gd name="T13" fmla="*/ 0 h 21"/>
                            <a:gd name="T14" fmla="*/ 0 60000 65536"/>
                            <a:gd name="T15" fmla="*/ 0 60000 65536"/>
                            <a:gd name="T16" fmla="*/ 0 60000 65536"/>
                            <a:gd name="T17" fmla="*/ 0 60000 65536"/>
                            <a:gd name="T18" fmla="*/ 0 60000 65536"/>
                            <a:gd name="T19" fmla="*/ 0 60000 65536"/>
                            <a:gd name="T20" fmla="*/ 0 60000 65536"/>
                            <a:gd name="T21" fmla="*/ 0 w 18"/>
                            <a:gd name="T22" fmla="*/ 0 h 21"/>
                            <a:gd name="T23" fmla="*/ 18 w 18"/>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1">
                              <a:moveTo>
                                <a:pt x="8" y="0"/>
                              </a:moveTo>
                              <a:lnTo>
                                <a:pt x="0" y="17"/>
                              </a:lnTo>
                              <a:lnTo>
                                <a:pt x="3" y="20"/>
                              </a:lnTo>
                              <a:lnTo>
                                <a:pt x="17" y="10"/>
                              </a:lnTo>
                              <a:lnTo>
                                <a:pt x="14" y="6"/>
                              </a:lnTo>
                              <a:lnTo>
                                <a:pt x="12" y="3"/>
                              </a:lnTo>
                              <a:lnTo>
                                <a:pt x="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67" name="Freeform 93"/>
                        <p:cNvSpPr>
                          <a:spLocks/>
                        </p:cNvSpPr>
                        <p:nvPr/>
                      </p:nvSpPr>
                      <p:spPr bwMode="auto">
                        <a:xfrm>
                          <a:off x="2647" y="1769"/>
                          <a:ext cx="17" cy="20"/>
                        </a:xfrm>
                        <a:custGeom>
                          <a:avLst/>
                          <a:gdLst>
                            <a:gd name="T0" fmla="*/ 12 w 17"/>
                            <a:gd name="T1" fmla="*/ 0 h 20"/>
                            <a:gd name="T2" fmla="*/ 16 w 17"/>
                            <a:gd name="T3" fmla="*/ 17 h 20"/>
                            <a:gd name="T4" fmla="*/ 12 w 17"/>
                            <a:gd name="T5" fmla="*/ 19 h 20"/>
                            <a:gd name="T6" fmla="*/ 0 w 17"/>
                            <a:gd name="T7" fmla="*/ 7 h 20"/>
                            <a:gd name="T8" fmla="*/ 3 w 17"/>
                            <a:gd name="T9" fmla="*/ 5 h 20"/>
                            <a:gd name="T10" fmla="*/ 5 w 17"/>
                            <a:gd name="T11" fmla="*/ 2 h 20"/>
                            <a:gd name="T12" fmla="*/ 12 w 17"/>
                            <a:gd name="T13" fmla="*/ 0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2" y="0"/>
                              </a:moveTo>
                              <a:lnTo>
                                <a:pt x="16" y="17"/>
                              </a:lnTo>
                              <a:lnTo>
                                <a:pt x="12" y="19"/>
                              </a:lnTo>
                              <a:lnTo>
                                <a:pt x="0" y="7"/>
                              </a:lnTo>
                              <a:lnTo>
                                <a:pt x="3" y="5"/>
                              </a:lnTo>
                              <a:lnTo>
                                <a:pt x="5" y="2"/>
                              </a:lnTo>
                              <a:lnTo>
                                <a:pt x="12"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68" name="Freeform 94"/>
                        <p:cNvSpPr>
                          <a:spLocks/>
                        </p:cNvSpPr>
                        <p:nvPr/>
                      </p:nvSpPr>
                      <p:spPr bwMode="auto">
                        <a:xfrm>
                          <a:off x="2679" y="1803"/>
                          <a:ext cx="19" cy="17"/>
                        </a:xfrm>
                        <a:custGeom>
                          <a:avLst/>
                          <a:gdLst>
                            <a:gd name="T0" fmla="*/ 2 w 19"/>
                            <a:gd name="T1" fmla="*/ 0 h 17"/>
                            <a:gd name="T2" fmla="*/ 18 w 19"/>
                            <a:gd name="T3" fmla="*/ 3 h 17"/>
                            <a:gd name="T4" fmla="*/ 17 w 19"/>
                            <a:gd name="T5" fmla="*/ 8 h 17"/>
                            <a:gd name="T6" fmla="*/ 16 w 19"/>
                            <a:gd name="T7" fmla="*/ 12 h 17"/>
                            <a:gd name="T8" fmla="*/ 14 w 19"/>
                            <a:gd name="T9" fmla="*/ 16 h 17"/>
                            <a:gd name="T10" fmla="*/ 0 w 19"/>
                            <a:gd name="T11" fmla="*/ 6 h 17"/>
                            <a:gd name="T12" fmla="*/ 2 w 19"/>
                            <a:gd name="T13" fmla="*/ 0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2" y="0"/>
                              </a:moveTo>
                              <a:lnTo>
                                <a:pt x="18" y="3"/>
                              </a:lnTo>
                              <a:lnTo>
                                <a:pt x="17" y="8"/>
                              </a:lnTo>
                              <a:lnTo>
                                <a:pt x="16" y="12"/>
                              </a:lnTo>
                              <a:lnTo>
                                <a:pt x="14" y="16"/>
                              </a:lnTo>
                              <a:lnTo>
                                <a:pt x="0" y="6"/>
                              </a:lnTo>
                              <a:lnTo>
                                <a:pt x="2"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69" name="Freeform 95"/>
                        <p:cNvSpPr>
                          <a:spLocks/>
                        </p:cNvSpPr>
                        <p:nvPr/>
                      </p:nvSpPr>
                      <p:spPr bwMode="auto">
                        <a:xfrm>
                          <a:off x="2658" y="1812"/>
                          <a:ext cx="17" cy="18"/>
                        </a:xfrm>
                        <a:custGeom>
                          <a:avLst/>
                          <a:gdLst>
                            <a:gd name="T0" fmla="*/ 13 w 17"/>
                            <a:gd name="T1" fmla="*/ 1 h 18"/>
                            <a:gd name="T2" fmla="*/ 16 w 17"/>
                            <a:gd name="T3" fmla="*/ 17 h 18"/>
                            <a:gd name="T4" fmla="*/ 10 w 17"/>
                            <a:gd name="T5" fmla="*/ 17 h 18"/>
                            <a:gd name="T6" fmla="*/ 5 w 17"/>
                            <a:gd name="T7" fmla="*/ 16 h 18"/>
                            <a:gd name="T8" fmla="*/ 0 w 17"/>
                            <a:gd name="T9" fmla="*/ 15 h 18"/>
                            <a:gd name="T10" fmla="*/ 9 w 17"/>
                            <a:gd name="T11" fmla="*/ 0 h 18"/>
                            <a:gd name="T12" fmla="*/ 13 w 17"/>
                            <a:gd name="T13" fmla="*/ 1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13" y="1"/>
                              </a:moveTo>
                              <a:lnTo>
                                <a:pt x="16" y="17"/>
                              </a:lnTo>
                              <a:lnTo>
                                <a:pt x="10" y="17"/>
                              </a:lnTo>
                              <a:lnTo>
                                <a:pt x="5" y="16"/>
                              </a:lnTo>
                              <a:lnTo>
                                <a:pt x="0" y="15"/>
                              </a:lnTo>
                              <a:lnTo>
                                <a:pt x="9" y="0"/>
                              </a:lnTo>
                              <a:lnTo>
                                <a:pt x="13"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70" name="Freeform 96"/>
                        <p:cNvSpPr>
                          <a:spLocks/>
                        </p:cNvSpPr>
                        <p:nvPr/>
                      </p:nvSpPr>
                      <p:spPr bwMode="auto">
                        <a:xfrm>
                          <a:off x="2638" y="1800"/>
                          <a:ext cx="18" cy="17"/>
                        </a:xfrm>
                        <a:custGeom>
                          <a:avLst/>
                          <a:gdLst>
                            <a:gd name="T0" fmla="*/ 17 w 18"/>
                            <a:gd name="T1" fmla="*/ 8 h 17"/>
                            <a:gd name="T2" fmla="*/ 2 w 18"/>
                            <a:gd name="T3" fmla="*/ 16 h 17"/>
                            <a:gd name="T4" fmla="*/ 1 w 18"/>
                            <a:gd name="T5" fmla="*/ 11 h 17"/>
                            <a:gd name="T6" fmla="*/ 0 w 18"/>
                            <a:gd name="T7" fmla="*/ 6 h 17"/>
                            <a:gd name="T8" fmla="*/ 0 w 18"/>
                            <a:gd name="T9" fmla="*/ 0 h 17"/>
                            <a:gd name="T10" fmla="*/ 16 w 18"/>
                            <a:gd name="T11" fmla="*/ 1 h 17"/>
                            <a:gd name="T12" fmla="*/ 17 w 18"/>
                            <a:gd name="T13" fmla="*/ 8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7" y="8"/>
                              </a:moveTo>
                              <a:lnTo>
                                <a:pt x="2" y="16"/>
                              </a:lnTo>
                              <a:lnTo>
                                <a:pt x="1" y="11"/>
                              </a:lnTo>
                              <a:lnTo>
                                <a:pt x="0" y="6"/>
                              </a:lnTo>
                              <a:lnTo>
                                <a:pt x="0" y="0"/>
                              </a:lnTo>
                              <a:lnTo>
                                <a:pt x="16" y="1"/>
                              </a:lnTo>
                              <a:lnTo>
                                <a:pt x="17"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29763" name="Oval 97"/>
                    <p:cNvSpPr>
                      <a:spLocks noChangeArrowheads="1"/>
                    </p:cNvSpPr>
                    <p:nvPr/>
                  </p:nvSpPr>
                  <p:spPr bwMode="auto">
                    <a:xfrm>
                      <a:off x="2662" y="1794"/>
                      <a:ext cx="11" cy="11"/>
                    </a:xfrm>
                    <a:prstGeom prst="ellipse">
                      <a:avLst/>
                    </a:prstGeom>
                    <a:solidFill>
                      <a:srgbClr val="808080"/>
                    </a:solidFill>
                    <a:ln w="12700">
                      <a:solidFill>
                        <a:srgbClr val="000000"/>
                      </a:solidFill>
                      <a:round/>
                      <a:headEnd/>
                      <a:tailEnd/>
                    </a:ln>
                  </p:spPr>
                  <p:txBody>
                    <a:bodyPr wrap="none" anchor="ctr"/>
                    <a:lstStyle/>
                    <a:p>
                      <a:endParaRPr lang="zh-CN" altLang="en-US"/>
                    </a:p>
                  </p:txBody>
                </p:sp>
              </p:grpSp>
            </p:grpSp>
            <p:grpSp>
              <p:nvGrpSpPr>
                <p:cNvPr id="29822" name="Group 98"/>
                <p:cNvGrpSpPr>
                  <a:grpSpLocks/>
                </p:cNvGrpSpPr>
                <p:nvPr/>
              </p:nvGrpSpPr>
              <p:grpSpPr bwMode="auto">
                <a:xfrm>
                  <a:off x="3935" y="1738"/>
                  <a:ext cx="135" cy="137"/>
                  <a:chOff x="3935" y="1738"/>
                  <a:chExt cx="135" cy="137"/>
                </a:xfrm>
              </p:grpSpPr>
              <p:sp>
                <p:nvSpPr>
                  <p:cNvPr id="29748" name="Oval 99"/>
                  <p:cNvSpPr>
                    <a:spLocks noChangeArrowheads="1"/>
                  </p:cNvSpPr>
                  <p:nvPr/>
                </p:nvSpPr>
                <p:spPr bwMode="auto">
                  <a:xfrm>
                    <a:off x="3935" y="1738"/>
                    <a:ext cx="135" cy="137"/>
                  </a:xfrm>
                  <a:prstGeom prst="ellipse">
                    <a:avLst/>
                  </a:pr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29823" name="Group 100"/>
                  <p:cNvGrpSpPr>
                    <a:grpSpLocks/>
                  </p:cNvGrpSpPr>
                  <p:nvPr/>
                </p:nvGrpSpPr>
                <p:grpSpPr bwMode="auto">
                  <a:xfrm>
                    <a:off x="3965" y="1768"/>
                    <a:ext cx="75" cy="76"/>
                    <a:chOff x="3965" y="1768"/>
                    <a:chExt cx="75" cy="76"/>
                  </a:xfrm>
                </p:grpSpPr>
                <p:grpSp>
                  <p:nvGrpSpPr>
                    <p:cNvPr id="35840" name="Group 101"/>
                    <p:cNvGrpSpPr>
                      <a:grpSpLocks/>
                    </p:cNvGrpSpPr>
                    <p:nvPr/>
                  </p:nvGrpSpPr>
                  <p:grpSpPr bwMode="auto">
                    <a:xfrm>
                      <a:off x="3965" y="1768"/>
                      <a:ext cx="75" cy="76"/>
                      <a:chOff x="3965" y="1768"/>
                      <a:chExt cx="75" cy="76"/>
                    </a:xfrm>
                  </p:grpSpPr>
                  <p:sp>
                    <p:nvSpPr>
                      <p:cNvPr id="29758" name="Oval 102"/>
                      <p:cNvSpPr>
                        <a:spLocks noChangeArrowheads="1"/>
                      </p:cNvSpPr>
                      <p:nvPr/>
                    </p:nvSpPr>
                    <p:spPr bwMode="auto">
                      <a:xfrm>
                        <a:off x="3965" y="1768"/>
                        <a:ext cx="75" cy="76"/>
                      </a:xfrm>
                      <a:prstGeom prst="ellipse">
                        <a:avLst/>
                      </a:prstGeom>
                      <a:solidFill>
                        <a:srgbClr val="C0C0C0"/>
                      </a:solidFill>
                      <a:ln w="12700">
                        <a:solidFill>
                          <a:srgbClr val="000000"/>
                        </a:solidFill>
                        <a:round/>
                        <a:headEnd/>
                        <a:tailEnd/>
                      </a:ln>
                    </p:spPr>
                    <p:txBody>
                      <a:bodyPr wrap="none" anchor="ctr"/>
                      <a:lstStyle/>
                      <a:p>
                        <a:endParaRPr lang="zh-CN" altLang="en-US"/>
                      </a:p>
                    </p:txBody>
                  </p:sp>
                  <p:sp>
                    <p:nvSpPr>
                      <p:cNvPr id="29759" name="Oval 103"/>
                      <p:cNvSpPr>
                        <a:spLocks noChangeArrowheads="1"/>
                      </p:cNvSpPr>
                      <p:nvPr/>
                    </p:nvSpPr>
                    <p:spPr bwMode="auto">
                      <a:xfrm>
                        <a:off x="3974" y="1777"/>
                        <a:ext cx="56" cy="57"/>
                      </a:xfrm>
                      <a:prstGeom prst="ellipse">
                        <a:avLst/>
                      </a:prstGeom>
                      <a:solidFill>
                        <a:srgbClr val="C0C0C0"/>
                      </a:solidFill>
                      <a:ln w="12700">
                        <a:solidFill>
                          <a:srgbClr val="000000"/>
                        </a:solidFill>
                        <a:round/>
                        <a:headEnd/>
                        <a:tailEnd/>
                      </a:ln>
                    </p:spPr>
                    <p:txBody>
                      <a:bodyPr wrap="none" anchor="ctr"/>
                      <a:lstStyle/>
                      <a:p>
                        <a:endParaRPr lang="zh-CN" altLang="en-US"/>
                      </a:p>
                    </p:txBody>
                  </p:sp>
                </p:grpSp>
                <p:grpSp>
                  <p:nvGrpSpPr>
                    <p:cNvPr id="35841" name="Group 104"/>
                    <p:cNvGrpSpPr>
                      <a:grpSpLocks/>
                    </p:cNvGrpSpPr>
                    <p:nvPr/>
                  </p:nvGrpSpPr>
                  <p:grpSpPr bwMode="auto">
                    <a:xfrm>
                      <a:off x="3973" y="1776"/>
                      <a:ext cx="65" cy="63"/>
                      <a:chOff x="3973" y="1776"/>
                      <a:chExt cx="65" cy="63"/>
                    </a:xfrm>
                  </p:grpSpPr>
                  <p:sp>
                    <p:nvSpPr>
                      <p:cNvPr id="29753" name="Freeform 105"/>
                      <p:cNvSpPr>
                        <a:spLocks/>
                      </p:cNvSpPr>
                      <p:nvPr/>
                    </p:nvSpPr>
                    <p:spPr bwMode="auto">
                      <a:xfrm>
                        <a:off x="3997" y="1776"/>
                        <a:ext cx="18" cy="17"/>
                      </a:xfrm>
                      <a:custGeom>
                        <a:avLst/>
                        <a:gdLst>
                          <a:gd name="T0" fmla="*/ 17 w 18"/>
                          <a:gd name="T1" fmla="*/ 4 h 17"/>
                          <a:gd name="T2" fmla="*/ 16 w 18"/>
                          <a:gd name="T3" fmla="*/ 7 h 17"/>
                          <a:gd name="T4" fmla="*/ 16 w 18"/>
                          <a:gd name="T5" fmla="*/ 10 h 17"/>
                          <a:gd name="T6" fmla="*/ 15 w 18"/>
                          <a:gd name="T7" fmla="*/ 11 h 17"/>
                          <a:gd name="T8" fmla="*/ 14 w 18"/>
                          <a:gd name="T9" fmla="*/ 14 h 17"/>
                          <a:gd name="T10" fmla="*/ 11 w 18"/>
                          <a:gd name="T11" fmla="*/ 14 h 17"/>
                          <a:gd name="T12" fmla="*/ 8 w 18"/>
                          <a:gd name="T13" fmla="*/ 16 h 17"/>
                          <a:gd name="T14" fmla="*/ 7 w 18"/>
                          <a:gd name="T15" fmla="*/ 16 h 17"/>
                          <a:gd name="T16" fmla="*/ 4 w 18"/>
                          <a:gd name="T17" fmla="*/ 14 h 17"/>
                          <a:gd name="T18" fmla="*/ 1 w 18"/>
                          <a:gd name="T19" fmla="*/ 11 h 17"/>
                          <a:gd name="T20" fmla="*/ 0 w 18"/>
                          <a:gd name="T21" fmla="*/ 8 h 17"/>
                          <a:gd name="T22" fmla="*/ 0 w 18"/>
                          <a:gd name="T23" fmla="*/ 4 h 17"/>
                          <a:gd name="T24" fmla="*/ 0 w 18"/>
                          <a:gd name="T25" fmla="*/ 1 h 17"/>
                          <a:gd name="T26" fmla="*/ 4 w 18"/>
                          <a:gd name="T27" fmla="*/ 0 h 17"/>
                          <a:gd name="T28" fmla="*/ 7 w 18"/>
                          <a:gd name="T29" fmla="*/ 0 h 17"/>
                          <a:gd name="T30" fmla="*/ 10 w 18"/>
                          <a:gd name="T31" fmla="*/ 1 h 17"/>
                          <a:gd name="T32" fmla="*/ 13 w 18"/>
                          <a:gd name="T33" fmla="*/ 1 h 17"/>
                          <a:gd name="T34" fmla="*/ 17 w 1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
                          <a:gd name="T55" fmla="*/ 0 h 17"/>
                          <a:gd name="T56" fmla="*/ 18 w 1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 h="17">
                            <a:moveTo>
                              <a:pt x="17" y="4"/>
                            </a:moveTo>
                            <a:lnTo>
                              <a:pt x="16" y="7"/>
                            </a:lnTo>
                            <a:lnTo>
                              <a:pt x="16" y="10"/>
                            </a:lnTo>
                            <a:lnTo>
                              <a:pt x="15" y="11"/>
                            </a:lnTo>
                            <a:lnTo>
                              <a:pt x="14" y="14"/>
                            </a:lnTo>
                            <a:lnTo>
                              <a:pt x="11" y="14"/>
                            </a:lnTo>
                            <a:lnTo>
                              <a:pt x="8" y="16"/>
                            </a:lnTo>
                            <a:lnTo>
                              <a:pt x="7" y="16"/>
                            </a:lnTo>
                            <a:lnTo>
                              <a:pt x="4" y="14"/>
                            </a:lnTo>
                            <a:lnTo>
                              <a:pt x="1" y="11"/>
                            </a:lnTo>
                            <a:lnTo>
                              <a:pt x="0" y="8"/>
                            </a:lnTo>
                            <a:lnTo>
                              <a:pt x="0" y="4"/>
                            </a:lnTo>
                            <a:lnTo>
                              <a:pt x="0" y="1"/>
                            </a:lnTo>
                            <a:lnTo>
                              <a:pt x="4" y="0"/>
                            </a:lnTo>
                            <a:lnTo>
                              <a:pt x="7" y="0"/>
                            </a:lnTo>
                            <a:lnTo>
                              <a:pt x="10" y="1"/>
                            </a:lnTo>
                            <a:lnTo>
                              <a:pt x="13" y="1"/>
                            </a:lnTo>
                            <a:lnTo>
                              <a:pt x="17"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54" name="Freeform 106"/>
                      <p:cNvSpPr>
                        <a:spLocks/>
                      </p:cNvSpPr>
                      <p:nvPr/>
                    </p:nvSpPr>
                    <p:spPr bwMode="auto">
                      <a:xfrm>
                        <a:off x="4021" y="1793"/>
                        <a:ext cx="17" cy="19"/>
                      </a:xfrm>
                      <a:custGeom>
                        <a:avLst/>
                        <a:gdLst>
                          <a:gd name="T0" fmla="*/ 11 w 17"/>
                          <a:gd name="T1" fmla="*/ 0 h 19"/>
                          <a:gd name="T2" fmla="*/ 8 w 17"/>
                          <a:gd name="T3" fmla="*/ 0 h 19"/>
                          <a:gd name="T4" fmla="*/ 5 w 17"/>
                          <a:gd name="T5" fmla="*/ 2 h 19"/>
                          <a:gd name="T6" fmla="*/ 4 w 17"/>
                          <a:gd name="T7" fmla="*/ 2 h 19"/>
                          <a:gd name="T8" fmla="*/ 1 w 17"/>
                          <a:gd name="T9" fmla="*/ 5 h 19"/>
                          <a:gd name="T10" fmla="*/ 0 w 17"/>
                          <a:gd name="T11" fmla="*/ 8 h 19"/>
                          <a:gd name="T12" fmla="*/ 0 w 17"/>
                          <a:gd name="T13" fmla="*/ 11 h 19"/>
                          <a:gd name="T14" fmla="*/ 2 w 17"/>
                          <a:gd name="T15" fmla="*/ 15 h 19"/>
                          <a:gd name="T16" fmla="*/ 7 w 17"/>
                          <a:gd name="T17" fmla="*/ 17 h 19"/>
                          <a:gd name="T18" fmla="*/ 11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11" y="0"/>
                            </a:moveTo>
                            <a:lnTo>
                              <a:pt x="8" y="0"/>
                            </a:lnTo>
                            <a:lnTo>
                              <a:pt x="5" y="2"/>
                            </a:lnTo>
                            <a:lnTo>
                              <a:pt x="4" y="2"/>
                            </a:lnTo>
                            <a:lnTo>
                              <a:pt x="1" y="5"/>
                            </a:lnTo>
                            <a:lnTo>
                              <a:pt x="0" y="8"/>
                            </a:lnTo>
                            <a:lnTo>
                              <a:pt x="0" y="11"/>
                            </a:lnTo>
                            <a:lnTo>
                              <a:pt x="2" y="15"/>
                            </a:lnTo>
                            <a:lnTo>
                              <a:pt x="7" y="17"/>
                            </a:lnTo>
                            <a:lnTo>
                              <a:pt x="11" y="18"/>
                            </a:lnTo>
                            <a:lnTo>
                              <a:pt x="14" y="17"/>
                            </a:lnTo>
                            <a:lnTo>
                              <a:pt x="16" y="14"/>
                            </a:lnTo>
                            <a:lnTo>
                              <a:pt x="16" y="11"/>
                            </a:lnTo>
                            <a:lnTo>
                              <a:pt x="14" y="7"/>
                            </a:lnTo>
                            <a:lnTo>
                              <a:pt x="14" y="3"/>
                            </a:lnTo>
                            <a:lnTo>
                              <a:pt x="1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55" name="Freeform 107"/>
                      <p:cNvSpPr>
                        <a:spLocks/>
                      </p:cNvSpPr>
                      <p:nvPr/>
                    </p:nvSpPr>
                    <p:spPr bwMode="auto">
                      <a:xfrm>
                        <a:off x="3973" y="1786"/>
                        <a:ext cx="17" cy="19"/>
                      </a:xfrm>
                      <a:custGeom>
                        <a:avLst/>
                        <a:gdLst>
                          <a:gd name="T0" fmla="*/ 7 w 17"/>
                          <a:gd name="T1" fmla="*/ 0 h 19"/>
                          <a:gd name="T2" fmla="*/ 11 w 17"/>
                          <a:gd name="T3" fmla="*/ 2 h 19"/>
                          <a:gd name="T4" fmla="*/ 13 w 17"/>
                          <a:gd name="T5" fmla="*/ 3 h 19"/>
                          <a:gd name="T6" fmla="*/ 14 w 17"/>
                          <a:gd name="T7" fmla="*/ 5 h 19"/>
                          <a:gd name="T8" fmla="*/ 16 w 17"/>
                          <a:gd name="T9" fmla="*/ 8 h 19"/>
                          <a:gd name="T10" fmla="*/ 14 w 17"/>
                          <a:gd name="T11" fmla="*/ 9 h 19"/>
                          <a:gd name="T12" fmla="*/ 14 w 17"/>
                          <a:gd name="T13" fmla="*/ 12 h 19"/>
                          <a:gd name="T14" fmla="*/ 13 w 17"/>
                          <a:gd name="T15" fmla="*/ 14 h 19"/>
                          <a:gd name="T16" fmla="*/ 12 w 17"/>
                          <a:gd name="T17" fmla="*/ 16 h 19"/>
                          <a:gd name="T18" fmla="*/ 8 w 17"/>
                          <a:gd name="T19" fmla="*/ 17 h 19"/>
                          <a:gd name="T20" fmla="*/ 6 w 17"/>
                          <a:gd name="T21" fmla="*/ 18 h 19"/>
                          <a:gd name="T22" fmla="*/ 2 w 17"/>
                          <a:gd name="T23" fmla="*/ 17 h 19"/>
                          <a:gd name="T24" fmla="*/ 0 w 17"/>
                          <a:gd name="T25" fmla="*/ 17 h 19"/>
                          <a:gd name="T26" fmla="*/ 1 w 17"/>
                          <a:gd name="T27" fmla="*/ 11 h 19"/>
                          <a:gd name="T28" fmla="*/ 2 w 17"/>
                          <a:gd name="T29" fmla="*/ 8 h 19"/>
                          <a:gd name="T30" fmla="*/ 4 w 17"/>
                          <a:gd name="T31" fmla="*/ 4 h 19"/>
                          <a:gd name="T32" fmla="*/ 7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7" y="0"/>
                            </a:moveTo>
                            <a:lnTo>
                              <a:pt x="11" y="2"/>
                            </a:lnTo>
                            <a:lnTo>
                              <a:pt x="13" y="3"/>
                            </a:lnTo>
                            <a:lnTo>
                              <a:pt x="14" y="5"/>
                            </a:lnTo>
                            <a:lnTo>
                              <a:pt x="16" y="8"/>
                            </a:lnTo>
                            <a:lnTo>
                              <a:pt x="14" y="9"/>
                            </a:lnTo>
                            <a:lnTo>
                              <a:pt x="14" y="12"/>
                            </a:lnTo>
                            <a:lnTo>
                              <a:pt x="13" y="14"/>
                            </a:lnTo>
                            <a:lnTo>
                              <a:pt x="12" y="16"/>
                            </a:lnTo>
                            <a:lnTo>
                              <a:pt x="8" y="17"/>
                            </a:lnTo>
                            <a:lnTo>
                              <a:pt x="6" y="18"/>
                            </a:lnTo>
                            <a:lnTo>
                              <a:pt x="2" y="17"/>
                            </a:lnTo>
                            <a:lnTo>
                              <a:pt x="0" y="17"/>
                            </a:lnTo>
                            <a:lnTo>
                              <a:pt x="1" y="11"/>
                            </a:lnTo>
                            <a:lnTo>
                              <a:pt x="2" y="8"/>
                            </a:lnTo>
                            <a:lnTo>
                              <a:pt x="4" y="4"/>
                            </a:lnTo>
                            <a:lnTo>
                              <a:pt x="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56" name="Freeform 108"/>
                      <p:cNvSpPr>
                        <a:spLocks/>
                      </p:cNvSpPr>
                      <p:nvPr/>
                    </p:nvSpPr>
                    <p:spPr bwMode="auto">
                      <a:xfrm>
                        <a:off x="4008" y="1822"/>
                        <a:ext cx="18" cy="17"/>
                      </a:xfrm>
                      <a:custGeom>
                        <a:avLst/>
                        <a:gdLst>
                          <a:gd name="T0" fmla="*/ 17 w 18"/>
                          <a:gd name="T1" fmla="*/ 6 h 17"/>
                          <a:gd name="T2" fmla="*/ 16 w 18"/>
                          <a:gd name="T3" fmla="*/ 4 h 17"/>
                          <a:gd name="T4" fmla="*/ 14 w 18"/>
                          <a:gd name="T5" fmla="*/ 2 h 17"/>
                          <a:gd name="T6" fmla="*/ 12 w 18"/>
                          <a:gd name="T7" fmla="*/ 1 h 17"/>
                          <a:gd name="T8" fmla="*/ 9 w 18"/>
                          <a:gd name="T9" fmla="*/ 0 h 17"/>
                          <a:gd name="T10" fmla="*/ 7 w 18"/>
                          <a:gd name="T11" fmla="*/ 0 h 17"/>
                          <a:gd name="T12" fmla="*/ 4 w 18"/>
                          <a:gd name="T13" fmla="*/ 1 h 17"/>
                          <a:gd name="T14" fmla="*/ 2 w 18"/>
                          <a:gd name="T15" fmla="*/ 2 h 17"/>
                          <a:gd name="T16" fmla="*/ 1 w 18"/>
                          <a:gd name="T17" fmla="*/ 5 h 17"/>
                          <a:gd name="T18" fmla="*/ 0 w 18"/>
                          <a:gd name="T19" fmla="*/ 9 h 17"/>
                          <a:gd name="T20" fmla="*/ 1 w 18"/>
                          <a:gd name="T21" fmla="*/ 12 h 17"/>
                          <a:gd name="T22" fmla="*/ 1 w 18"/>
                          <a:gd name="T23" fmla="*/ 16 h 17"/>
                          <a:gd name="T24" fmla="*/ 6 w 18"/>
                          <a:gd name="T25" fmla="*/ 14 h 17"/>
                          <a:gd name="T26" fmla="*/ 11 w 18"/>
                          <a:gd name="T27" fmla="*/ 12 h 17"/>
                          <a:gd name="T28" fmla="*/ 15 w 18"/>
                          <a:gd name="T29" fmla="*/ 9 h 17"/>
                          <a:gd name="T30" fmla="*/ 17 w 18"/>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17"/>
                          <a:gd name="T50" fmla="*/ 18 w 18"/>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17">
                            <a:moveTo>
                              <a:pt x="17" y="6"/>
                            </a:moveTo>
                            <a:lnTo>
                              <a:pt x="16" y="4"/>
                            </a:lnTo>
                            <a:lnTo>
                              <a:pt x="14" y="2"/>
                            </a:lnTo>
                            <a:lnTo>
                              <a:pt x="12" y="1"/>
                            </a:lnTo>
                            <a:lnTo>
                              <a:pt x="9" y="0"/>
                            </a:lnTo>
                            <a:lnTo>
                              <a:pt x="7" y="0"/>
                            </a:lnTo>
                            <a:lnTo>
                              <a:pt x="4" y="1"/>
                            </a:lnTo>
                            <a:lnTo>
                              <a:pt x="2" y="2"/>
                            </a:lnTo>
                            <a:lnTo>
                              <a:pt x="1" y="5"/>
                            </a:lnTo>
                            <a:lnTo>
                              <a:pt x="0" y="9"/>
                            </a:lnTo>
                            <a:lnTo>
                              <a:pt x="1" y="12"/>
                            </a:lnTo>
                            <a:lnTo>
                              <a:pt x="1" y="16"/>
                            </a:lnTo>
                            <a:lnTo>
                              <a:pt x="6" y="14"/>
                            </a:lnTo>
                            <a:lnTo>
                              <a:pt x="11" y="12"/>
                            </a:lnTo>
                            <a:lnTo>
                              <a:pt x="15" y="9"/>
                            </a:lnTo>
                            <a:lnTo>
                              <a:pt x="17" y="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757" name="Freeform 109"/>
                      <p:cNvSpPr>
                        <a:spLocks/>
                      </p:cNvSpPr>
                      <p:nvPr/>
                    </p:nvSpPr>
                    <p:spPr bwMode="auto">
                      <a:xfrm>
                        <a:off x="3977" y="1817"/>
                        <a:ext cx="17" cy="17"/>
                      </a:xfrm>
                      <a:custGeom>
                        <a:avLst/>
                        <a:gdLst>
                          <a:gd name="T0" fmla="*/ 0 w 17"/>
                          <a:gd name="T1" fmla="*/ 4 h 17"/>
                          <a:gd name="T2" fmla="*/ 1 w 17"/>
                          <a:gd name="T3" fmla="*/ 2 h 17"/>
                          <a:gd name="T4" fmla="*/ 2 w 17"/>
                          <a:gd name="T5" fmla="*/ 1 h 17"/>
                          <a:gd name="T6" fmla="*/ 4 w 17"/>
                          <a:gd name="T7" fmla="*/ 1 h 17"/>
                          <a:gd name="T8" fmla="*/ 8 w 17"/>
                          <a:gd name="T9" fmla="*/ 0 h 17"/>
                          <a:gd name="T10" fmla="*/ 11 w 17"/>
                          <a:gd name="T11" fmla="*/ 1 h 17"/>
                          <a:gd name="T12" fmla="*/ 13 w 17"/>
                          <a:gd name="T13" fmla="*/ 2 h 17"/>
                          <a:gd name="T14" fmla="*/ 14 w 17"/>
                          <a:gd name="T15" fmla="*/ 3 h 17"/>
                          <a:gd name="T16" fmla="*/ 16 w 17"/>
                          <a:gd name="T17" fmla="*/ 5 h 17"/>
                          <a:gd name="T18" fmla="*/ 16 w 17"/>
                          <a:gd name="T19" fmla="*/ 8 h 17"/>
                          <a:gd name="T20" fmla="*/ 16 w 17"/>
                          <a:gd name="T21" fmla="*/ 10 h 17"/>
                          <a:gd name="T22" fmla="*/ 14 w 17"/>
                          <a:gd name="T23" fmla="*/ 13 h 17"/>
                          <a:gd name="T24" fmla="*/ 12 w 17"/>
                          <a:gd name="T25" fmla="*/ 16 h 17"/>
                          <a:gd name="T26" fmla="*/ 8 w 17"/>
                          <a:gd name="T27" fmla="*/ 13 h 17"/>
                          <a:gd name="T28" fmla="*/ 4 w 17"/>
                          <a:gd name="T29" fmla="*/ 11 h 17"/>
                          <a:gd name="T30" fmla="*/ 1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0" y="4"/>
                            </a:moveTo>
                            <a:lnTo>
                              <a:pt x="1" y="2"/>
                            </a:lnTo>
                            <a:lnTo>
                              <a:pt x="2" y="1"/>
                            </a:lnTo>
                            <a:lnTo>
                              <a:pt x="4" y="1"/>
                            </a:lnTo>
                            <a:lnTo>
                              <a:pt x="8" y="0"/>
                            </a:lnTo>
                            <a:lnTo>
                              <a:pt x="11" y="1"/>
                            </a:lnTo>
                            <a:lnTo>
                              <a:pt x="13" y="2"/>
                            </a:lnTo>
                            <a:lnTo>
                              <a:pt x="14" y="3"/>
                            </a:lnTo>
                            <a:lnTo>
                              <a:pt x="16" y="5"/>
                            </a:lnTo>
                            <a:lnTo>
                              <a:pt x="16" y="8"/>
                            </a:lnTo>
                            <a:lnTo>
                              <a:pt x="16" y="10"/>
                            </a:lnTo>
                            <a:lnTo>
                              <a:pt x="14" y="13"/>
                            </a:lnTo>
                            <a:lnTo>
                              <a:pt x="12" y="16"/>
                            </a:lnTo>
                            <a:lnTo>
                              <a:pt x="8" y="13"/>
                            </a:lnTo>
                            <a:lnTo>
                              <a:pt x="4" y="11"/>
                            </a:lnTo>
                            <a:lnTo>
                              <a:pt x="1" y="7"/>
                            </a:lnTo>
                            <a:lnTo>
                              <a:pt x="0"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29752" name="Oval 110"/>
                    <p:cNvSpPr>
                      <a:spLocks noChangeArrowheads="1"/>
                    </p:cNvSpPr>
                    <p:nvPr/>
                  </p:nvSpPr>
                  <p:spPr bwMode="auto">
                    <a:xfrm>
                      <a:off x="3997" y="1801"/>
                      <a:ext cx="11" cy="11"/>
                    </a:xfrm>
                    <a:prstGeom prst="ellipse">
                      <a:avLst/>
                    </a:prstGeom>
                    <a:solidFill>
                      <a:srgbClr val="808080"/>
                    </a:solidFill>
                    <a:ln w="12700">
                      <a:solidFill>
                        <a:srgbClr val="000000"/>
                      </a:solidFill>
                      <a:round/>
                      <a:headEnd/>
                      <a:tailEnd/>
                    </a:ln>
                  </p:spPr>
                  <p:txBody>
                    <a:bodyPr wrap="none" anchor="ctr"/>
                    <a:lstStyle/>
                    <a:p>
                      <a:endParaRPr lang="zh-CN" altLang="en-US"/>
                    </a:p>
                  </p:txBody>
                </p:sp>
              </p:grpSp>
            </p:grpSp>
          </p:grpSp>
          <p:grpSp>
            <p:nvGrpSpPr>
              <p:cNvPr id="35842" name="Group 111"/>
              <p:cNvGrpSpPr>
                <a:grpSpLocks/>
              </p:cNvGrpSpPr>
              <p:nvPr/>
            </p:nvGrpSpPr>
            <p:grpSpPr bwMode="auto">
              <a:xfrm>
                <a:off x="2637" y="1481"/>
                <a:ext cx="281" cy="223"/>
                <a:chOff x="2637" y="1481"/>
                <a:chExt cx="281" cy="223"/>
              </a:xfrm>
            </p:grpSpPr>
            <p:sp>
              <p:nvSpPr>
                <p:cNvPr id="29742" name="Freeform 112"/>
                <p:cNvSpPr>
                  <a:spLocks/>
                </p:cNvSpPr>
                <p:nvPr/>
              </p:nvSpPr>
              <p:spPr bwMode="auto">
                <a:xfrm>
                  <a:off x="2637"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223"/>
                    <a:gd name="T29" fmla="*/ 281 w 281"/>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a:solidFill>
                    <a:srgbClr val="000000"/>
                  </a:solidFill>
                  <a:round/>
                  <a:headEnd/>
                  <a:tailEnd/>
                </a:ln>
              </p:spPr>
              <p:txBody>
                <a:bodyPr/>
                <a:lstStyle/>
                <a:p>
                  <a:endParaRPr lang="en-US"/>
                </a:p>
              </p:txBody>
            </p:sp>
            <p:sp>
              <p:nvSpPr>
                <p:cNvPr id="29743" name="Freeform 113"/>
                <p:cNvSpPr>
                  <a:spLocks/>
                </p:cNvSpPr>
                <p:nvPr/>
              </p:nvSpPr>
              <p:spPr bwMode="auto">
                <a:xfrm>
                  <a:off x="2637" y="1559"/>
                  <a:ext cx="281" cy="145"/>
                </a:xfrm>
                <a:custGeom>
                  <a:avLst/>
                  <a:gdLst>
                    <a:gd name="T0" fmla="*/ 280 w 281"/>
                    <a:gd name="T1" fmla="*/ 0 h 145"/>
                    <a:gd name="T2" fmla="*/ 280 w 281"/>
                    <a:gd name="T3" fmla="*/ 143 h 145"/>
                    <a:gd name="T4" fmla="*/ 0 w 281"/>
                    <a:gd name="T5" fmla="*/ 144 h 145"/>
                    <a:gd name="T6" fmla="*/ 0 w 281"/>
                    <a:gd name="T7" fmla="*/ 0 h 145"/>
                    <a:gd name="T8" fmla="*/ 280 w 281"/>
                    <a:gd name="T9" fmla="*/ 0 h 145"/>
                    <a:gd name="T10" fmla="*/ 0 60000 65536"/>
                    <a:gd name="T11" fmla="*/ 0 60000 65536"/>
                    <a:gd name="T12" fmla="*/ 0 60000 65536"/>
                    <a:gd name="T13" fmla="*/ 0 60000 65536"/>
                    <a:gd name="T14" fmla="*/ 0 60000 65536"/>
                    <a:gd name="T15" fmla="*/ 0 w 281"/>
                    <a:gd name="T16" fmla="*/ 0 h 145"/>
                    <a:gd name="T17" fmla="*/ 281 w 281"/>
                    <a:gd name="T18" fmla="*/ 145 h 145"/>
                  </a:gdLst>
                  <a:ahLst/>
                  <a:cxnLst>
                    <a:cxn ang="T10">
                      <a:pos x="T0" y="T1"/>
                    </a:cxn>
                    <a:cxn ang="T11">
                      <a:pos x="T2" y="T3"/>
                    </a:cxn>
                    <a:cxn ang="T12">
                      <a:pos x="T4" y="T5"/>
                    </a:cxn>
                    <a:cxn ang="T13">
                      <a:pos x="T6" y="T7"/>
                    </a:cxn>
                    <a:cxn ang="T14">
                      <a:pos x="T8" y="T9"/>
                    </a:cxn>
                  </a:cxnLst>
                  <a:rect l="T15" t="T16" r="T17" b="T18"/>
                  <a:pathLst>
                    <a:path w="281" h="145">
                      <a:moveTo>
                        <a:pt x="280" y="0"/>
                      </a:moveTo>
                      <a:lnTo>
                        <a:pt x="280" y="143"/>
                      </a:lnTo>
                      <a:lnTo>
                        <a:pt x="0" y="144"/>
                      </a:lnTo>
                      <a:lnTo>
                        <a:pt x="0" y="0"/>
                      </a:lnTo>
                      <a:lnTo>
                        <a:pt x="280" y="0"/>
                      </a:lnTo>
                    </a:path>
                  </a:pathLst>
                </a:custGeom>
                <a:solidFill>
                  <a:srgbClr val="60C000"/>
                </a:solidFill>
                <a:ln w="12700" cap="rnd">
                  <a:solidFill>
                    <a:srgbClr val="000000"/>
                  </a:solidFill>
                  <a:round/>
                  <a:headEnd/>
                  <a:tailEnd/>
                </a:ln>
              </p:spPr>
              <p:txBody>
                <a:bodyPr/>
                <a:lstStyle/>
                <a:p>
                  <a:endParaRPr lang="en-US"/>
                </a:p>
              </p:txBody>
            </p:sp>
          </p:grpSp>
        </p:grpSp>
        <p:sp>
          <p:nvSpPr>
            <p:cNvPr id="35876" name="Rectangle 114"/>
            <p:cNvSpPr>
              <a:spLocks noChangeArrowheads="1"/>
            </p:cNvSpPr>
            <p:nvPr/>
          </p:nvSpPr>
          <p:spPr bwMode="auto">
            <a:xfrm>
              <a:off x="2808" y="1860"/>
              <a:ext cx="660" cy="214"/>
            </a:xfrm>
            <a:prstGeom prst="rect">
              <a:avLst/>
            </a:prstGeom>
            <a:noFill/>
            <a:ln w="9525">
              <a:noFill/>
              <a:miter lim="800000"/>
              <a:headEnd/>
              <a:tailEnd/>
            </a:ln>
          </p:spPr>
          <p:txBody>
            <a:bodyPr lIns="92075" tIns="46038" rIns="92075" bIns="46038">
              <a:spAutoFit/>
            </a:bodyPr>
            <a:lstStyle/>
            <a:p>
              <a:pPr eaLnBrk="0" hangingPunct="0">
                <a:lnSpc>
                  <a:spcPct val="90000"/>
                </a:lnSpc>
                <a:spcBef>
                  <a:spcPct val="50000"/>
                </a:spcBef>
                <a:defRPr/>
              </a:pPr>
              <a:r>
                <a:rPr lang="en-US" altLang="zh-CN" sz="1800" dirty="0">
                  <a:solidFill>
                    <a:schemeClr val="tx2">
                      <a:lumMod val="40000"/>
                      <a:lumOff val="60000"/>
                    </a:schemeClr>
                  </a:solidFill>
                  <a:ea typeface="宋体" pitchFamily="2" charset="-122"/>
                </a:rPr>
                <a:t>Truck</a:t>
              </a:r>
            </a:p>
          </p:txBody>
        </p:sp>
      </p:grpSp>
      <p:grpSp>
        <p:nvGrpSpPr>
          <p:cNvPr id="35843" name="Group 115"/>
          <p:cNvGrpSpPr>
            <a:grpSpLocks/>
          </p:cNvGrpSpPr>
          <p:nvPr/>
        </p:nvGrpSpPr>
        <p:grpSpPr bwMode="auto">
          <a:xfrm>
            <a:off x="4210050" y="3489325"/>
            <a:ext cx="1447800" cy="1365250"/>
            <a:chOff x="2652" y="2198"/>
            <a:chExt cx="912" cy="860"/>
          </a:xfrm>
        </p:grpSpPr>
        <p:pic>
          <p:nvPicPr>
            <p:cNvPr id="29727"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3" y="2198"/>
              <a:ext cx="45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4" name="Rectangle 117"/>
            <p:cNvSpPr>
              <a:spLocks noChangeArrowheads="1"/>
            </p:cNvSpPr>
            <p:nvPr/>
          </p:nvSpPr>
          <p:spPr bwMode="auto">
            <a:xfrm>
              <a:off x="2652" y="2688"/>
              <a:ext cx="912" cy="370"/>
            </a:xfrm>
            <a:prstGeom prst="rect">
              <a:avLst/>
            </a:prstGeom>
            <a:noFill/>
            <a:ln w="9525">
              <a:noFill/>
              <a:miter lim="800000"/>
              <a:headEnd/>
              <a:tailEnd/>
            </a:ln>
          </p:spPr>
          <p:txBody>
            <a:bodyPr lIns="92075" tIns="46038" rIns="92075" bIns="46038">
              <a:spAutoFit/>
            </a:bodyPr>
            <a:lstStyle/>
            <a:p>
              <a:pPr eaLnBrk="0" hangingPunct="0">
                <a:lnSpc>
                  <a:spcPct val="90000"/>
                </a:lnSpc>
                <a:spcBef>
                  <a:spcPct val="50000"/>
                </a:spcBef>
                <a:defRPr/>
              </a:pPr>
              <a:r>
                <a:rPr lang="en-US" altLang="zh-CN" sz="1800" dirty="0">
                  <a:solidFill>
                    <a:schemeClr val="tx2">
                      <a:lumMod val="40000"/>
                      <a:lumOff val="60000"/>
                    </a:schemeClr>
                  </a:solidFill>
                  <a:ea typeface="宋体" pitchFamily="2" charset="-122"/>
                </a:rPr>
                <a:t>Chemical Process</a:t>
              </a:r>
            </a:p>
          </p:txBody>
        </p:sp>
      </p:grpSp>
      <p:grpSp>
        <p:nvGrpSpPr>
          <p:cNvPr id="35844" name="Group 118"/>
          <p:cNvGrpSpPr>
            <a:grpSpLocks/>
          </p:cNvGrpSpPr>
          <p:nvPr/>
        </p:nvGrpSpPr>
        <p:grpSpPr bwMode="auto">
          <a:xfrm>
            <a:off x="3724275" y="4895850"/>
            <a:ext cx="4565650" cy="906463"/>
            <a:chOff x="2346" y="3084"/>
            <a:chExt cx="2876" cy="571"/>
          </a:xfrm>
        </p:grpSpPr>
        <p:grpSp>
          <p:nvGrpSpPr>
            <p:cNvPr id="35845" name="Group 119"/>
            <p:cNvGrpSpPr>
              <a:grpSpLocks/>
            </p:cNvGrpSpPr>
            <p:nvPr/>
          </p:nvGrpSpPr>
          <p:grpSpPr bwMode="auto">
            <a:xfrm>
              <a:off x="2623" y="3154"/>
              <a:ext cx="704" cy="224"/>
              <a:chOff x="2623" y="3154"/>
              <a:chExt cx="704" cy="224"/>
            </a:xfrm>
          </p:grpSpPr>
          <p:grpSp>
            <p:nvGrpSpPr>
              <p:cNvPr id="35846" name="Group 120"/>
              <p:cNvGrpSpPr>
                <a:grpSpLocks/>
              </p:cNvGrpSpPr>
              <p:nvPr/>
            </p:nvGrpSpPr>
            <p:grpSpPr bwMode="auto">
              <a:xfrm>
                <a:off x="2623" y="3154"/>
                <a:ext cx="460" cy="224"/>
                <a:chOff x="2623" y="3154"/>
                <a:chExt cx="460" cy="224"/>
              </a:xfrm>
            </p:grpSpPr>
            <p:sp>
              <p:nvSpPr>
                <p:cNvPr id="29725" name="Rectangle 121"/>
                <p:cNvSpPr>
                  <a:spLocks noChangeArrowheads="1"/>
                </p:cNvSpPr>
                <p:nvPr/>
              </p:nvSpPr>
              <p:spPr bwMode="auto">
                <a:xfrm>
                  <a:off x="2623" y="3155"/>
                  <a:ext cx="460" cy="220"/>
                </a:xfrm>
                <a:prstGeom prst="rect">
                  <a:avLst/>
                </a:prstGeom>
                <a:noFill/>
                <a:ln w="1270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6" name="Line 122"/>
                <p:cNvSpPr>
                  <a:spLocks noChangeShapeType="1"/>
                </p:cNvSpPr>
                <p:nvPr/>
              </p:nvSpPr>
              <p:spPr bwMode="auto">
                <a:xfrm>
                  <a:off x="2848" y="3154"/>
                  <a:ext cx="0" cy="224"/>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9723" name="Line 123"/>
              <p:cNvSpPr>
                <a:spLocks noChangeShapeType="1"/>
              </p:cNvSpPr>
              <p:nvPr/>
            </p:nvSpPr>
            <p:spPr bwMode="auto">
              <a:xfrm>
                <a:off x="2958" y="3265"/>
                <a:ext cx="369" cy="0"/>
              </a:xfrm>
              <a:prstGeom prst="line">
                <a:avLst/>
              </a:prstGeom>
              <a:noFill/>
              <a:ln w="12700">
                <a:solidFill>
                  <a:srgbClr val="00CC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24" name="Oval 124"/>
              <p:cNvSpPr>
                <a:spLocks noChangeArrowheads="1"/>
              </p:cNvSpPr>
              <p:nvPr/>
            </p:nvSpPr>
            <p:spPr bwMode="auto">
              <a:xfrm>
                <a:off x="2945" y="3258"/>
                <a:ext cx="23" cy="17"/>
              </a:xfrm>
              <a:prstGeom prst="ellipse">
                <a:avLst/>
              </a:prstGeom>
              <a:solidFill>
                <a:schemeClr val="tx1"/>
              </a:solidFill>
              <a:ln w="25400">
                <a:solidFill>
                  <a:srgbClr val="00CCFF"/>
                </a:solidFill>
                <a:round/>
                <a:headEnd/>
                <a:tailEnd/>
              </a:ln>
            </p:spPr>
            <p:txBody>
              <a:bodyPr wrap="none" anchor="ctr"/>
              <a:lstStyle/>
              <a:p>
                <a:endParaRPr lang="zh-CN" altLang="en-US"/>
              </a:p>
            </p:txBody>
          </p:sp>
        </p:grpSp>
        <p:grpSp>
          <p:nvGrpSpPr>
            <p:cNvPr id="35847" name="Group 125"/>
            <p:cNvGrpSpPr>
              <a:grpSpLocks/>
            </p:cNvGrpSpPr>
            <p:nvPr/>
          </p:nvGrpSpPr>
          <p:grpSpPr bwMode="auto">
            <a:xfrm>
              <a:off x="3331" y="3154"/>
              <a:ext cx="704" cy="224"/>
              <a:chOff x="3331" y="3154"/>
              <a:chExt cx="704" cy="224"/>
            </a:xfrm>
          </p:grpSpPr>
          <p:grpSp>
            <p:nvGrpSpPr>
              <p:cNvPr id="35848" name="Group 126"/>
              <p:cNvGrpSpPr>
                <a:grpSpLocks/>
              </p:cNvGrpSpPr>
              <p:nvPr/>
            </p:nvGrpSpPr>
            <p:grpSpPr bwMode="auto">
              <a:xfrm>
                <a:off x="3331" y="3154"/>
                <a:ext cx="460" cy="224"/>
                <a:chOff x="3331" y="3154"/>
                <a:chExt cx="460" cy="224"/>
              </a:xfrm>
            </p:grpSpPr>
            <p:sp>
              <p:nvSpPr>
                <p:cNvPr id="29720" name="Rectangle 127"/>
                <p:cNvSpPr>
                  <a:spLocks noChangeArrowheads="1"/>
                </p:cNvSpPr>
                <p:nvPr/>
              </p:nvSpPr>
              <p:spPr bwMode="auto">
                <a:xfrm>
                  <a:off x="3331" y="3155"/>
                  <a:ext cx="460" cy="220"/>
                </a:xfrm>
                <a:prstGeom prst="rect">
                  <a:avLst/>
                </a:prstGeom>
                <a:noFill/>
                <a:ln w="1270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1" name="Line 128"/>
                <p:cNvSpPr>
                  <a:spLocks noChangeShapeType="1"/>
                </p:cNvSpPr>
                <p:nvPr/>
              </p:nvSpPr>
              <p:spPr bwMode="auto">
                <a:xfrm>
                  <a:off x="3556" y="3154"/>
                  <a:ext cx="0" cy="224"/>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9718" name="Line 129"/>
              <p:cNvSpPr>
                <a:spLocks noChangeShapeType="1"/>
              </p:cNvSpPr>
              <p:nvPr/>
            </p:nvSpPr>
            <p:spPr bwMode="auto">
              <a:xfrm>
                <a:off x="3666" y="3265"/>
                <a:ext cx="369" cy="0"/>
              </a:xfrm>
              <a:prstGeom prst="line">
                <a:avLst/>
              </a:prstGeom>
              <a:noFill/>
              <a:ln w="12700">
                <a:solidFill>
                  <a:srgbClr val="00CC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19" name="Oval 130"/>
              <p:cNvSpPr>
                <a:spLocks noChangeArrowheads="1"/>
              </p:cNvSpPr>
              <p:nvPr/>
            </p:nvSpPr>
            <p:spPr bwMode="auto">
              <a:xfrm>
                <a:off x="3653" y="3258"/>
                <a:ext cx="23" cy="17"/>
              </a:xfrm>
              <a:prstGeom prst="ellipse">
                <a:avLst/>
              </a:prstGeom>
              <a:solidFill>
                <a:schemeClr val="tx1"/>
              </a:solidFill>
              <a:ln w="25400">
                <a:solidFill>
                  <a:srgbClr val="00CCFF"/>
                </a:solidFill>
                <a:round/>
                <a:headEnd/>
                <a:tailEnd/>
              </a:ln>
            </p:spPr>
            <p:txBody>
              <a:bodyPr wrap="none" anchor="ctr"/>
              <a:lstStyle/>
              <a:p>
                <a:endParaRPr lang="zh-CN" altLang="en-US"/>
              </a:p>
            </p:txBody>
          </p:sp>
        </p:grpSp>
        <p:grpSp>
          <p:nvGrpSpPr>
            <p:cNvPr id="35849" name="Group 131"/>
            <p:cNvGrpSpPr>
              <a:grpSpLocks/>
            </p:cNvGrpSpPr>
            <p:nvPr/>
          </p:nvGrpSpPr>
          <p:grpSpPr bwMode="auto">
            <a:xfrm>
              <a:off x="4042" y="3154"/>
              <a:ext cx="704" cy="224"/>
              <a:chOff x="4042" y="3154"/>
              <a:chExt cx="704" cy="224"/>
            </a:xfrm>
          </p:grpSpPr>
          <p:grpSp>
            <p:nvGrpSpPr>
              <p:cNvPr id="35850" name="Group 132"/>
              <p:cNvGrpSpPr>
                <a:grpSpLocks/>
              </p:cNvGrpSpPr>
              <p:nvPr/>
            </p:nvGrpSpPr>
            <p:grpSpPr bwMode="auto">
              <a:xfrm>
                <a:off x="4042" y="3154"/>
                <a:ext cx="460" cy="224"/>
                <a:chOff x="4042" y="3154"/>
                <a:chExt cx="460" cy="224"/>
              </a:xfrm>
            </p:grpSpPr>
            <p:sp>
              <p:nvSpPr>
                <p:cNvPr id="29715" name="Rectangle 133"/>
                <p:cNvSpPr>
                  <a:spLocks noChangeArrowheads="1"/>
                </p:cNvSpPr>
                <p:nvPr/>
              </p:nvSpPr>
              <p:spPr bwMode="auto">
                <a:xfrm>
                  <a:off x="4042" y="3155"/>
                  <a:ext cx="460" cy="220"/>
                </a:xfrm>
                <a:prstGeom prst="rect">
                  <a:avLst/>
                </a:prstGeom>
                <a:noFill/>
                <a:ln w="1270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6" name="Line 134"/>
                <p:cNvSpPr>
                  <a:spLocks noChangeShapeType="1"/>
                </p:cNvSpPr>
                <p:nvPr/>
              </p:nvSpPr>
              <p:spPr bwMode="auto">
                <a:xfrm>
                  <a:off x="4267" y="3154"/>
                  <a:ext cx="0" cy="224"/>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9713" name="Line 135"/>
              <p:cNvSpPr>
                <a:spLocks noChangeShapeType="1"/>
              </p:cNvSpPr>
              <p:nvPr/>
            </p:nvSpPr>
            <p:spPr bwMode="auto">
              <a:xfrm>
                <a:off x="4377" y="3265"/>
                <a:ext cx="369" cy="0"/>
              </a:xfrm>
              <a:prstGeom prst="line">
                <a:avLst/>
              </a:prstGeom>
              <a:noFill/>
              <a:ln w="12700">
                <a:solidFill>
                  <a:srgbClr val="00CC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14" name="Oval 136"/>
              <p:cNvSpPr>
                <a:spLocks noChangeArrowheads="1"/>
              </p:cNvSpPr>
              <p:nvPr/>
            </p:nvSpPr>
            <p:spPr bwMode="auto">
              <a:xfrm>
                <a:off x="4364" y="3258"/>
                <a:ext cx="23" cy="17"/>
              </a:xfrm>
              <a:prstGeom prst="ellipse">
                <a:avLst/>
              </a:prstGeom>
              <a:solidFill>
                <a:schemeClr val="tx1"/>
              </a:solidFill>
              <a:ln w="25400">
                <a:solidFill>
                  <a:srgbClr val="00CCFF"/>
                </a:solidFill>
                <a:round/>
                <a:headEnd/>
                <a:tailEnd/>
              </a:ln>
            </p:spPr>
            <p:txBody>
              <a:bodyPr wrap="none" anchor="ctr"/>
              <a:lstStyle/>
              <a:p>
                <a:endParaRPr lang="zh-CN" altLang="en-US"/>
              </a:p>
            </p:txBody>
          </p:sp>
        </p:grpSp>
        <p:grpSp>
          <p:nvGrpSpPr>
            <p:cNvPr id="35851" name="Group 137"/>
            <p:cNvGrpSpPr>
              <a:grpSpLocks/>
            </p:cNvGrpSpPr>
            <p:nvPr/>
          </p:nvGrpSpPr>
          <p:grpSpPr bwMode="auto">
            <a:xfrm>
              <a:off x="4762" y="3154"/>
              <a:ext cx="460" cy="224"/>
              <a:chOff x="4762" y="3154"/>
              <a:chExt cx="460" cy="224"/>
            </a:xfrm>
          </p:grpSpPr>
          <p:sp>
            <p:nvSpPr>
              <p:cNvPr id="29710" name="Rectangle 138"/>
              <p:cNvSpPr>
                <a:spLocks noChangeArrowheads="1"/>
              </p:cNvSpPr>
              <p:nvPr/>
            </p:nvSpPr>
            <p:spPr bwMode="auto">
              <a:xfrm>
                <a:off x="4762" y="3155"/>
                <a:ext cx="460" cy="220"/>
              </a:xfrm>
              <a:prstGeom prst="rect">
                <a:avLst/>
              </a:prstGeom>
              <a:noFill/>
              <a:ln w="1270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1" name="Line 139"/>
              <p:cNvSpPr>
                <a:spLocks noChangeShapeType="1"/>
              </p:cNvSpPr>
              <p:nvPr/>
            </p:nvSpPr>
            <p:spPr bwMode="auto">
              <a:xfrm>
                <a:off x="4987" y="3154"/>
                <a:ext cx="0" cy="224"/>
              </a:xfrm>
              <a:prstGeom prst="line">
                <a:avLst/>
              </a:prstGeom>
              <a:noFill/>
              <a:ln w="127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5854" name="Rectangle 140"/>
            <p:cNvSpPr>
              <a:spLocks noChangeArrowheads="1"/>
            </p:cNvSpPr>
            <p:nvPr/>
          </p:nvSpPr>
          <p:spPr bwMode="auto">
            <a:xfrm>
              <a:off x="2889" y="3435"/>
              <a:ext cx="912" cy="220"/>
            </a:xfrm>
            <a:prstGeom prst="rect">
              <a:avLst/>
            </a:prstGeom>
            <a:noFill/>
            <a:ln w="9525">
              <a:solidFill>
                <a:srgbClr val="00CCFF"/>
              </a:solidFill>
              <a:miter lim="800000"/>
              <a:headEnd/>
              <a:tailEnd/>
            </a:ln>
          </p:spPr>
          <p:txBody>
            <a:bodyPr lIns="92075" tIns="46038" rIns="92075" bIns="46038">
              <a:spAutoFit/>
            </a:bodyPr>
            <a:lstStyle/>
            <a:p>
              <a:pPr eaLnBrk="0" hangingPunct="0">
                <a:lnSpc>
                  <a:spcPct val="90000"/>
                </a:lnSpc>
                <a:spcBef>
                  <a:spcPct val="50000"/>
                </a:spcBef>
                <a:defRPr/>
              </a:pPr>
              <a:r>
                <a:rPr lang="en-US" altLang="zh-CN" sz="1800" dirty="0">
                  <a:solidFill>
                    <a:schemeClr val="tx2">
                      <a:lumMod val="40000"/>
                      <a:lumOff val="60000"/>
                    </a:schemeClr>
                  </a:solidFill>
                  <a:ea typeface="宋体" pitchFamily="2" charset="-122"/>
                </a:rPr>
                <a:t>Linked List</a:t>
              </a:r>
            </a:p>
          </p:txBody>
        </p:sp>
        <p:sp>
          <p:nvSpPr>
            <p:cNvPr id="29709" name="Line 141"/>
            <p:cNvSpPr>
              <a:spLocks noChangeShapeType="1"/>
            </p:cNvSpPr>
            <p:nvPr/>
          </p:nvSpPr>
          <p:spPr bwMode="auto">
            <a:xfrm>
              <a:off x="2346" y="3084"/>
              <a:ext cx="270" cy="189"/>
            </a:xfrm>
            <a:prstGeom prst="line">
              <a:avLst/>
            </a:prstGeom>
            <a:noFill/>
            <a:ln w="12700">
              <a:solidFill>
                <a:srgbClr val="00CC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160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114800"/>
          </a:xfrm>
        </p:spPr>
        <p:txBody>
          <a:bodyPr>
            <a:normAutofit/>
          </a:bodyPr>
          <a:lstStyle/>
          <a:p>
            <a:pPr marL="0" indent="0">
              <a:buNone/>
            </a:pPr>
            <a:endParaRPr lang="en-US" sz="2800" dirty="0" smtClean="0"/>
          </a:p>
          <a:p>
            <a:pPr indent="-342900"/>
            <a:r>
              <a:rPr lang="en-US" sz="2800" dirty="0" smtClean="0"/>
              <a:t>Create a structure Rectangle where a rectangle is defined by Length &amp; Width. Each Rectangle has an area and perimeter. You can also compare two rectangles with respect to the area.</a:t>
            </a:r>
          </a:p>
          <a:p>
            <a:pPr marL="22860" indent="0">
              <a:buNone/>
            </a:pPr>
            <a:endParaRPr lang="en-US" sz="2800" dirty="0"/>
          </a:p>
        </p:txBody>
      </p:sp>
      <p:sp>
        <p:nvSpPr>
          <p:cNvPr id="2" name="Title 1"/>
          <p:cNvSpPr>
            <a:spLocks noGrp="1"/>
          </p:cNvSpPr>
          <p:nvPr>
            <p:ph type="title"/>
          </p:nvPr>
        </p:nvSpPr>
        <p:spPr>
          <a:xfrm>
            <a:off x="609600" y="381000"/>
            <a:ext cx="7772400" cy="1143000"/>
          </a:xfrm>
        </p:spPr>
        <p:txBody>
          <a:bodyPr/>
          <a:lstStyle/>
          <a:p>
            <a:r>
              <a:rPr lang="en-US" dirty="0" smtClean="0"/>
              <a:t>Tasks</a:t>
            </a:r>
            <a:endParaRPr lang="en-US" dirty="0"/>
          </a:p>
        </p:txBody>
      </p:sp>
    </p:spTree>
    <p:extLst>
      <p:ext uri="{BB962C8B-B14F-4D97-AF65-F5344CB8AC3E}">
        <p14:creationId xmlns:p14="http://schemas.microsoft.com/office/powerpoint/2010/main" val="3160575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t>Make a structure </a:t>
            </a:r>
            <a:r>
              <a:rPr lang="en-US" sz="2800" b="1" dirty="0" smtClean="0"/>
              <a:t>“Cube”</a:t>
            </a:r>
            <a:r>
              <a:rPr lang="en-US" sz="2800" dirty="0" smtClean="0"/>
              <a:t>. Choose appropriate </a:t>
            </a:r>
            <a:r>
              <a:rPr lang="en-US" sz="2800" b="1" dirty="0" smtClean="0"/>
              <a:t>data members. </a:t>
            </a:r>
            <a:r>
              <a:rPr lang="en-US" sz="2800" dirty="0" smtClean="0"/>
              <a:t>Your program should be able to calculate:</a:t>
            </a:r>
          </a:p>
          <a:p>
            <a:pPr algn="just"/>
            <a:endParaRPr lang="en-US" sz="2800" b="1" dirty="0" smtClean="0"/>
          </a:p>
          <a:p>
            <a:pPr marL="519938" lvl="1" indent="-273050"/>
            <a:r>
              <a:rPr lang="en-US" sz="2400" b="1" dirty="0" smtClean="0">
                <a:solidFill>
                  <a:schemeClr val="tx1"/>
                </a:solidFill>
              </a:rPr>
              <a:t>Surface Area of cube (formula area= 6a</a:t>
            </a:r>
            <a:r>
              <a:rPr lang="en-US" sz="2400" b="1" baseline="30000" dirty="0" smtClean="0">
                <a:solidFill>
                  <a:schemeClr val="tx1"/>
                </a:solidFill>
              </a:rPr>
              <a:t>2</a:t>
            </a:r>
            <a:r>
              <a:rPr lang="en-US" sz="2400" b="1" dirty="0" smtClean="0">
                <a:solidFill>
                  <a:schemeClr val="tx1"/>
                </a:solidFill>
              </a:rPr>
              <a:t>)</a:t>
            </a:r>
          </a:p>
          <a:p>
            <a:pPr marL="519938" lvl="1" indent="-273050"/>
            <a:endParaRPr lang="en-US" sz="2400" b="1" dirty="0" smtClean="0">
              <a:solidFill>
                <a:schemeClr val="tx1"/>
              </a:solidFill>
            </a:endParaRPr>
          </a:p>
          <a:p>
            <a:pPr marL="519938" lvl="1" indent="-273050"/>
            <a:r>
              <a:rPr lang="en-US" sz="2400" b="1" dirty="0" smtClean="0">
                <a:solidFill>
                  <a:schemeClr val="tx1"/>
                </a:solidFill>
              </a:rPr>
              <a:t>Volume of cube (volume = a</a:t>
            </a:r>
            <a:r>
              <a:rPr lang="en-US" sz="2400" b="1" baseline="30000" dirty="0" smtClean="0">
                <a:solidFill>
                  <a:schemeClr val="tx1"/>
                </a:solidFill>
              </a:rPr>
              <a:t>3</a:t>
            </a:r>
            <a:r>
              <a:rPr lang="en-US" sz="2400" b="1" dirty="0" smtClean="0">
                <a:solidFill>
                  <a:schemeClr val="tx1"/>
                </a:solidFill>
              </a:rPr>
              <a:t>)</a:t>
            </a:r>
          </a:p>
          <a:p>
            <a:endParaRPr lang="en-US" dirty="0"/>
          </a:p>
        </p:txBody>
      </p:sp>
      <p:pic>
        <p:nvPicPr>
          <p:cNvPr id="1026" name="Picture 2" descr="http://etc.usf.edu/clipart/20100/20176/cube_20176_lg.gif"/>
          <p:cNvPicPr>
            <a:picLocks noChangeAspect="1" noChangeArrowheads="1"/>
          </p:cNvPicPr>
          <p:nvPr/>
        </p:nvPicPr>
        <p:blipFill>
          <a:blip r:embed="rId2" cstate="print"/>
          <a:srcRect/>
          <a:stretch>
            <a:fillRect/>
          </a:stretch>
        </p:blipFill>
        <p:spPr bwMode="auto">
          <a:xfrm>
            <a:off x="6629400" y="4419600"/>
            <a:ext cx="1794969" cy="1689795"/>
          </a:xfrm>
          <a:prstGeom prst="rect">
            <a:avLst/>
          </a:prstGeom>
          <a:noFill/>
        </p:spPr>
      </p:pic>
      <p:sp>
        <p:nvSpPr>
          <p:cNvPr id="5" name="Title 3"/>
          <p:cNvSpPr txBox="1">
            <a:spLocks/>
          </p:cNvSpPr>
          <p:nvPr/>
        </p:nvSpPr>
        <p:spPr>
          <a:xfrm>
            <a:off x="762000" y="533400"/>
            <a:ext cx="7239000" cy="11430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 </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938601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 structure is a data type in </a:t>
            </a:r>
            <a:r>
              <a:rPr lang="en-US" b="1" dirty="0"/>
              <a:t>C/C++</a:t>
            </a:r>
            <a:r>
              <a:rPr lang="en-US" dirty="0"/>
              <a:t> that allows a group of related variables to be treated as a single unit instead of separate entities</a:t>
            </a:r>
            <a:r>
              <a:rPr lang="en-US" dirty="0" smtClean="0"/>
              <a:t>.</a:t>
            </a:r>
          </a:p>
          <a:p>
            <a:endParaRPr lang="en-US" dirty="0" smtClean="0"/>
          </a:p>
          <a:p>
            <a:r>
              <a:rPr lang="en-US" dirty="0" smtClean="0"/>
              <a:t>A </a:t>
            </a:r>
            <a:r>
              <a:rPr lang="en-US" dirty="0"/>
              <a:t>structure may contain elements of different data types – </a:t>
            </a:r>
            <a:r>
              <a:rPr lang="en-US" dirty="0" err="1"/>
              <a:t>int</a:t>
            </a:r>
            <a:r>
              <a:rPr lang="en-US" dirty="0"/>
              <a:t>, char, float, double, etc. </a:t>
            </a:r>
            <a:endParaRPr lang="en-US" dirty="0" smtClean="0"/>
          </a:p>
          <a:p>
            <a:endParaRPr lang="en-US" dirty="0" smtClean="0"/>
          </a:p>
          <a:p>
            <a:r>
              <a:rPr lang="en-US" dirty="0" smtClean="0"/>
              <a:t>It </a:t>
            </a:r>
            <a:r>
              <a:rPr lang="en-US" dirty="0"/>
              <a:t>may also contain an array as its member. </a:t>
            </a:r>
            <a:endParaRPr lang="en-US" dirty="0" smtClean="0"/>
          </a:p>
          <a:p>
            <a:endParaRPr lang="en-US" dirty="0" smtClean="0"/>
          </a:p>
          <a:p>
            <a:r>
              <a:rPr lang="en-US" dirty="0" smtClean="0"/>
              <a:t>Such </a:t>
            </a:r>
            <a:r>
              <a:rPr lang="en-US" dirty="0"/>
              <a:t>an </a:t>
            </a:r>
            <a:r>
              <a:rPr lang="en-US" u="sng" dirty="0">
                <a:hlinkClick r:id="rId2"/>
              </a:rPr>
              <a:t>array</a:t>
            </a:r>
            <a:r>
              <a:rPr lang="en-US" dirty="0"/>
              <a:t> is called an array within a structure. An array within a structure is a member of the structure and can be accessed just as we access other elements of the structure.</a:t>
            </a:r>
          </a:p>
        </p:txBody>
      </p:sp>
      <p:sp>
        <p:nvSpPr>
          <p:cNvPr id="3" name="Title 2"/>
          <p:cNvSpPr>
            <a:spLocks noGrp="1"/>
          </p:cNvSpPr>
          <p:nvPr>
            <p:ph type="title"/>
          </p:nvPr>
        </p:nvSpPr>
        <p:spPr/>
        <p:txBody>
          <a:bodyPr/>
          <a:lstStyle/>
          <a:p>
            <a:r>
              <a:rPr lang="en-US" dirty="0" smtClean="0"/>
              <a:t>Arrays within a Structure</a:t>
            </a:r>
            <a:endParaRPr lang="en-US" dirty="0"/>
          </a:p>
        </p:txBody>
      </p:sp>
    </p:spTree>
    <p:extLst>
      <p:ext uri="{BB962C8B-B14F-4D97-AF65-F5344CB8AC3E}">
        <p14:creationId xmlns:p14="http://schemas.microsoft.com/office/powerpoint/2010/main" val="68326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is a collection of data items of the same type</a:t>
            </a:r>
            <a:r>
              <a:rPr lang="en-US" dirty="0" smtClean="0"/>
              <a:t>.</a:t>
            </a:r>
          </a:p>
          <a:p>
            <a:endParaRPr lang="en-US" dirty="0" smtClean="0"/>
          </a:p>
          <a:p>
            <a:r>
              <a:rPr lang="en-US" dirty="0" smtClean="0"/>
              <a:t>We </a:t>
            </a:r>
            <a:r>
              <a:rPr lang="en-US" dirty="0"/>
              <a:t>have seen that a structure allows elements of different data types to be grouped together under a single name</a:t>
            </a:r>
            <a:r>
              <a:rPr lang="en-US" dirty="0" smtClean="0"/>
              <a:t>.</a:t>
            </a:r>
          </a:p>
          <a:p>
            <a:endParaRPr lang="en-US" dirty="0" smtClean="0"/>
          </a:p>
          <a:p>
            <a:r>
              <a:rPr lang="en-US" dirty="0" smtClean="0"/>
              <a:t>This </a:t>
            </a:r>
            <a:r>
              <a:rPr lang="en-US" dirty="0"/>
              <a:t>structure can then be thought of as a new data type in itself.</a:t>
            </a:r>
          </a:p>
        </p:txBody>
      </p:sp>
      <p:sp>
        <p:nvSpPr>
          <p:cNvPr id="3" name="Title 2"/>
          <p:cNvSpPr>
            <a:spLocks noGrp="1"/>
          </p:cNvSpPr>
          <p:nvPr>
            <p:ph type="title"/>
          </p:nvPr>
        </p:nvSpPr>
        <p:spPr/>
        <p:txBody>
          <a:bodyPr/>
          <a:lstStyle/>
          <a:p>
            <a:r>
              <a:rPr lang="en-US" dirty="0" smtClean="0"/>
              <a:t>Array of structure</a:t>
            </a:r>
            <a:endParaRPr lang="en-US" dirty="0"/>
          </a:p>
        </p:txBody>
      </p:sp>
    </p:spTree>
    <p:extLst>
      <p:ext uri="{BB962C8B-B14F-4D97-AF65-F5344CB8AC3E}">
        <p14:creationId xmlns:p14="http://schemas.microsoft.com/office/powerpoint/2010/main" val="2394005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Pre-Lab Tasks (Assignments)</a:t>
            </a:r>
          </a:p>
          <a:p>
            <a:r>
              <a:rPr lang="en-US" dirty="0" smtClean="0"/>
              <a:t>Lab Tasks</a:t>
            </a:r>
          </a:p>
          <a:p>
            <a:r>
              <a:rPr lang="en-US" dirty="0" smtClean="0"/>
              <a:t>Post Lab Tasks</a:t>
            </a:r>
          </a:p>
          <a:p>
            <a:r>
              <a:rPr lang="en-US" dirty="0" smtClean="0"/>
              <a:t>Quiz</a:t>
            </a:r>
          </a:p>
          <a:p>
            <a:r>
              <a:rPr lang="en-US" dirty="0" smtClean="0"/>
              <a:t>Lab Exam</a:t>
            </a:r>
          </a:p>
          <a:p>
            <a:r>
              <a:rPr lang="en-US" dirty="0" smtClean="0"/>
              <a:t>Project</a:t>
            </a:r>
          </a:p>
          <a:p>
            <a:r>
              <a:rPr lang="en-US" dirty="0" smtClean="0"/>
              <a:t>Mid Term</a:t>
            </a:r>
          </a:p>
          <a:p>
            <a:r>
              <a:rPr lang="en-US" dirty="0" smtClean="0"/>
              <a:t>Final Exam</a:t>
            </a:r>
          </a:p>
          <a:p>
            <a:endParaRPr lang="en-US" dirty="0"/>
          </a:p>
        </p:txBody>
      </p:sp>
      <p:sp>
        <p:nvSpPr>
          <p:cNvPr id="2" name="Title 1"/>
          <p:cNvSpPr>
            <a:spLocks noGrp="1"/>
          </p:cNvSpPr>
          <p:nvPr>
            <p:ph type="title"/>
          </p:nvPr>
        </p:nvSpPr>
        <p:spPr/>
        <p:txBody>
          <a:bodyPr/>
          <a:lstStyle/>
          <a:p>
            <a:r>
              <a:rPr lang="en-US" dirty="0" smtClean="0"/>
              <a:t>Course/ Lab Marking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 an array can comprise elements of this new data </a:t>
            </a:r>
            <a:r>
              <a:rPr lang="en-US" dirty="0" smtClean="0"/>
              <a:t>type.</a:t>
            </a:r>
          </a:p>
          <a:p>
            <a:endParaRPr lang="en-US" dirty="0"/>
          </a:p>
          <a:p>
            <a:r>
              <a:rPr lang="en-US" dirty="0"/>
              <a:t>An array of structures finds its applications in grouping the records together and provides for fast accessing.</a:t>
            </a:r>
          </a:p>
        </p:txBody>
      </p:sp>
      <p:sp>
        <p:nvSpPr>
          <p:cNvPr id="3" name="Title 2"/>
          <p:cNvSpPr>
            <a:spLocks noGrp="1"/>
          </p:cNvSpPr>
          <p:nvPr>
            <p:ph type="title"/>
          </p:nvPr>
        </p:nvSpPr>
        <p:spPr/>
        <p:txBody>
          <a:bodyPr/>
          <a:lstStyle/>
          <a:p>
            <a:r>
              <a:rPr lang="en-US" dirty="0"/>
              <a:t>Array of structure</a:t>
            </a:r>
          </a:p>
        </p:txBody>
      </p:sp>
    </p:spTree>
    <p:extLst>
      <p:ext uri="{BB962C8B-B14F-4D97-AF65-F5344CB8AC3E}">
        <p14:creationId xmlns:p14="http://schemas.microsoft.com/office/powerpoint/2010/main" val="4000554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7404" t="29569" r="42428" b="13188"/>
          <a:stretch/>
        </p:blipFill>
        <p:spPr>
          <a:xfrm>
            <a:off x="688064" y="1600200"/>
            <a:ext cx="7767871" cy="4983162"/>
          </a:xfrm>
          <a:prstGeom prst="rect">
            <a:avLst/>
          </a:prstGeom>
        </p:spPr>
      </p:pic>
      <p:sp>
        <p:nvSpPr>
          <p:cNvPr id="3" name="Title 2"/>
          <p:cNvSpPr>
            <a:spLocks noGrp="1"/>
          </p:cNvSpPr>
          <p:nvPr>
            <p:ph type="title"/>
          </p:nvPr>
        </p:nvSpPr>
        <p:spPr/>
        <p:txBody>
          <a:bodyPr>
            <a:noAutofit/>
          </a:bodyPr>
          <a:lstStyle/>
          <a:p>
            <a:pPr algn="ctr"/>
            <a:r>
              <a:rPr lang="en-US" sz="2800" dirty="0" smtClean="0">
                <a:solidFill>
                  <a:srgbClr val="FF0000"/>
                </a:solidFill>
              </a:rPr>
              <a:t>Array of structure </a:t>
            </a:r>
            <a:r>
              <a:rPr lang="en-US" sz="2800" dirty="0" smtClean="0"/>
              <a:t>vs </a:t>
            </a:r>
            <a:r>
              <a:rPr lang="en-US" sz="2800" dirty="0" smtClean="0">
                <a:solidFill>
                  <a:srgbClr val="FF0000"/>
                </a:solidFill>
              </a:rPr>
              <a:t>Array within structure</a:t>
            </a:r>
            <a:endParaRPr lang="en-US" sz="2800" dirty="0">
              <a:solidFill>
                <a:srgbClr val="FF0000"/>
              </a:solidFill>
            </a:endParaRPr>
          </a:p>
        </p:txBody>
      </p:sp>
    </p:spTree>
    <p:extLst>
      <p:ext uri="{BB962C8B-B14F-4D97-AF65-F5344CB8AC3E}">
        <p14:creationId xmlns:p14="http://schemas.microsoft.com/office/powerpoint/2010/main" val="462571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762000" y="533400"/>
            <a:ext cx="7239000" cy="11430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 </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Content Placeholder 7"/>
          <p:cNvSpPr>
            <a:spLocks noGrp="1"/>
          </p:cNvSpPr>
          <p:nvPr>
            <p:ph idx="1"/>
          </p:nvPr>
        </p:nvSpPr>
        <p:spPr>
          <a:xfrm>
            <a:off x="457200" y="533400"/>
            <a:ext cx="8229600" cy="5473891"/>
          </a:xfrm>
        </p:spPr>
        <p:txBody>
          <a:bodyPr>
            <a:normAutofit lnSpcReduction="10000"/>
          </a:bodyPr>
          <a:lstStyle/>
          <a:p>
            <a:pPr marL="109728" indent="0">
              <a:buNone/>
            </a:pPr>
            <a:r>
              <a:rPr lang="en-US" sz="3200" dirty="0" smtClean="0"/>
              <a:t>Task 3</a:t>
            </a:r>
          </a:p>
          <a:p>
            <a:pPr marL="109728" indent="0">
              <a:buNone/>
            </a:pPr>
            <a:endParaRPr lang="en-US" dirty="0" smtClean="0"/>
          </a:p>
          <a:p>
            <a:r>
              <a:rPr lang="en-US" dirty="0" smtClean="0"/>
              <a:t>Enter data of 5 students (name, </a:t>
            </a:r>
            <a:r>
              <a:rPr lang="en-US" dirty="0" err="1" smtClean="0"/>
              <a:t>roll_no</a:t>
            </a:r>
            <a:r>
              <a:rPr lang="en-US" dirty="0" smtClean="0"/>
              <a:t>, degree, marks of 5 subjects) take this data from user.</a:t>
            </a:r>
          </a:p>
          <a:p>
            <a:endParaRPr lang="en-US" dirty="0"/>
          </a:p>
          <a:p>
            <a:r>
              <a:rPr lang="en-US" dirty="0" smtClean="0"/>
              <a:t>Then print out in how many subject student is pass or fail. (Passing marks is 50) </a:t>
            </a:r>
          </a:p>
          <a:p>
            <a:endParaRPr lang="en-US" dirty="0"/>
          </a:p>
          <a:p>
            <a:r>
              <a:rPr lang="en-US" dirty="0" smtClean="0"/>
              <a:t>Also print if student is pass or fail overall. </a:t>
            </a:r>
            <a:r>
              <a:rPr lang="en-US" dirty="0"/>
              <a:t>(Passing marks is 50</a:t>
            </a:r>
            <a:r>
              <a:rPr lang="en-US" dirty="0" smtClean="0"/>
              <a:t>)</a:t>
            </a:r>
          </a:p>
          <a:p>
            <a:endParaRPr lang="en-US" dirty="0" smtClean="0"/>
          </a:p>
          <a:p>
            <a:r>
              <a:rPr lang="en-US" dirty="0" smtClean="0"/>
              <a:t>Use Functions and arrays where needed.   </a:t>
            </a:r>
            <a:endParaRPr lang="en-US" dirty="0"/>
          </a:p>
        </p:txBody>
      </p:sp>
    </p:spTree>
    <p:extLst>
      <p:ext uri="{BB962C8B-B14F-4D97-AF65-F5344CB8AC3E}">
        <p14:creationId xmlns:p14="http://schemas.microsoft.com/office/powerpoint/2010/main" val="3149093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marL="109728" indent="0">
              <a:buNone/>
            </a:pPr>
            <a:r>
              <a:rPr lang="en-US" sz="3600" dirty="0" smtClean="0"/>
              <a:t>Task 4</a:t>
            </a:r>
          </a:p>
          <a:p>
            <a:pPr marL="109728" indent="0">
              <a:buNone/>
            </a:pPr>
            <a:endParaRPr lang="en-US" dirty="0" smtClean="0"/>
          </a:p>
          <a:p>
            <a:r>
              <a:rPr lang="en-US" dirty="0" smtClean="0"/>
              <a:t>Write </a:t>
            </a:r>
            <a:r>
              <a:rPr lang="en-US" dirty="0"/>
              <a:t>functions to read in and print an Employee </a:t>
            </a:r>
            <a:r>
              <a:rPr lang="en-US" dirty="0" err="1" smtClean="0"/>
              <a:t>struct</a:t>
            </a:r>
            <a:r>
              <a:rPr lang="en-US" dirty="0" smtClean="0"/>
              <a:t>. (</a:t>
            </a:r>
            <a:r>
              <a:rPr lang="en-US" dirty="0" err="1" smtClean="0"/>
              <a:t>Name,ID,Salary,Status</a:t>
            </a:r>
            <a:r>
              <a:rPr lang="en-US" dirty="0" smtClean="0"/>
              <a:t>)</a:t>
            </a:r>
            <a:endParaRPr lang="en-US" dirty="0"/>
          </a:p>
          <a:p>
            <a:endParaRPr lang="en-US" dirty="0" smtClean="0"/>
          </a:p>
          <a:p>
            <a:r>
              <a:rPr lang="en-US" dirty="0" smtClean="0"/>
              <a:t>Write </a:t>
            </a:r>
            <a:r>
              <a:rPr lang="en-US" dirty="0"/>
              <a:t>an additional function that passes in an array of Employees and returns the index to a found id</a:t>
            </a:r>
            <a:r>
              <a:rPr lang="en-US" dirty="0" smtClean="0"/>
              <a:t>.</a:t>
            </a:r>
          </a:p>
          <a:p>
            <a:endParaRPr lang="en-US" dirty="0"/>
          </a:p>
          <a:p>
            <a:r>
              <a:rPr lang="en-US" dirty="0" smtClean="0"/>
              <a:t>Write another function that increases employee salary by 10% if their status is Permanent</a:t>
            </a:r>
          </a:p>
          <a:p>
            <a:endParaRPr lang="en-US" dirty="0"/>
          </a:p>
        </p:txBody>
      </p:sp>
    </p:spTree>
    <p:extLst>
      <p:ext uri="{BB962C8B-B14F-4D97-AF65-F5344CB8AC3E}">
        <p14:creationId xmlns:p14="http://schemas.microsoft.com/office/powerpoint/2010/main" val="42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1981200"/>
            <a:ext cx="8229600" cy="4114800"/>
          </a:xfrm>
        </p:spPr>
        <p:txBody>
          <a:bodyPr/>
          <a:lstStyle/>
          <a:p>
            <a:pPr algn="just"/>
            <a:r>
              <a:rPr lang="en-US" dirty="0" smtClean="0"/>
              <a:t>Introduce </a:t>
            </a:r>
            <a:r>
              <a:rPr lang="en-US" dirty="0" smtClean="0">
                <a:solidFill>
                  <a:srgbClr val="FF0000"/>
                </a:solidFill>
              </a:rPr>
              <a:t>methods for organizing data </a:t>
            </a:r>
            <a:r>
              <a:rPr lang="en-US" dirty="0" smtClean="0"/>
              <a:t>so that the data can be accessed and updated efficiently within a computer program. </a:t>
            </a:r>
          </a:p>
        </p:txBody>
      </p:sp>
      <p:sp>
        <p:nvSpPr>
          <p:cNvPr id="4098" name="Title 1"/>
          <p:cNvSpPr>
            <a:spLocks noGrp="1"/>
          </p:cNvSpPr>
          <p:nvPr>
            <p:ph type="title"/>
          </p:nvPr>
        </p:nvSpPr>
        <p:spPr/>
        <p:txBody>
          <a:bodyPr/>
          <a:lstStyle/>
          <a:p>
            <a:r>
              <a:rPr lang="en-US" dirty="0" smtClean="0"/>
              <a:t>Course objectives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Introduction to Data Structures</a:t>
            </a:r>
          </a:p>
        </p:txBody>
      </p:sp>
      <p:pic>
        <p:nvPicPr>
          <p:cNvPr id="5123" name="Picture 2"/>
          <p:cNvPicPr>
            <a:picLocks noChangeAspect="1" noChangeArrowheads="1"/>
          </p:cNvPicPr>
          <p:nvPr/>
        </p:nvPicPr>
        <p:blipFill>
          <a:blip r:embed="rId2"/>
          <a:srcRect/>
          <a:stretch>
            <a:fillRect/>
          </a:stretch>
        </p:blipFill>
        <p:spPr bwMode="auto">
          <a:xfrm>
            <a:off x="762000" y="1447800"/>
            <a:ext cx="7886700" cy="5014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Introduction to Data Structures</a:t>
            </a:r>
          </a:p>
        </p:txBody>
      </p:sp>
      <p:pic>
        <p:nvPicPr>
          <p:cNvPr id="7171" name="Picture 2"/>
          <p:cNvPicPr>
            <a:picLocks noChangeAspect="1" noChangeArrowheads="1"/>
          </p:cNvPicPr>
          <p:nvPr/>
        </p:nvPicPr>
        <p:blipFill>
          <a:blip r:embed="rId2"/>
          <a:srcRect/>
          <a:stretch>
            <a:fillRect/>
          </a:stretch>
        </p:blipFill>
        <p:spPr bwMode="auto">
          <a:xfrm>
            <a:off x="685800" y="2438400"/>
            <a:ext cx="7885113" cy="2319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4"/>
          <p:cNvSpPr>
            <a:spLocks noGrp="1"/>
          </p:cNvSpPr>
          <p:nvPr>
            <p:ph idx="1"/>
          </p:nvPr>
        </p:nvSpPr>
        <p:spPr>
          <a:xfrm>
            <a:off x="609600" y="1676400"/>
            <a:ext cx="8229600" cy="4114800"/>
          </a:xfrm>
        </p:spPr>
        <p:txBody>
          <a:bodyPr/>
          <a:lstStyle/>
          <a:p>
            <a:pPr algn="just"/>
            <a:r>
              <a:rPr lang="en-US" sz="2400" dirty="0" smtClean="0"/>
              <a:t>How does </a:t>
            </a:r>
            <a:r>
              <a:rPr lang="en-US" sz="2400" dirty="0" smtClean="0">
                <a:solidFill>
                  <a:srgbClr val="FF0000"/>
                </a:solidFill>
              </a:rPr>
              <a:t>Google</a:t>
            </a:r>
            <a:r>
              <a:rPr lang="en-US" sz="2400" dirty="0" smtClean="0"/>
              <a:t> quickly </a:t>
            </a:r>
            <a:r>
              <a:rPr lang="en-US" sz="2400" dirty="0" err="1" smtClean="0"/>
              <a:t>ﬁnd</a:t>
            </a:r>
            <a:r>
              <a:rPr lang="en-US" sz="2400" dirty="0" smtClean="0"/>
              <a:t> </a:t>
            </a:r>
            <a:r>
              <a:rPr lang="en-US" sz="2400" dirty="0" smtClean="0">
                <a:solidFill>
                  <a:srgbClr val="FF0000"/>
                </a:solidFill>
              </a:rPr>
              <a:t>web pages</a:t>
            </a:r>
            <a:r>
              <a:rPr lang="en-US" sz="2400" dirty="0" smtClean="0"/>
              <a:t> that contain a search term?</a:t>
            </a:r>
          </a:p>
          <a:p>
            <a:pPr algn="just"/>
            <a:r>
              <a:rPr lang="en-US" sz="2400" dirty="0" smtClean="0"/>
              <a:t>How does your </a:t>
            </a:r>
            <a:r>
              <a:rPr lang="en-US" sz="2400" dirty="0" smtClean="0">
                <a:solidFill>
                  <a:srgbClr val="FF0000"/>
                </a:solidFill>
              </a:rPr>
              <a:t>Operating System </a:t>
            </a:r>
            <a:r>
              <a:rPr lang="en-US" sz="2400" dirty="0" smtClean="0"/>
              <a:t>track which </a:t>
            </a:r>
            <a:r>
              <a:rPr lang="en-US" sz="2400" dirty="0" smtClean="0">
                <a:solidFill>
                  <a:srgbClr val="FF0000"/>
                </a:solidFill>
              </a:rPr>
              <a:t>memory</a:t>
            </a:r>
            <a:r>
              <a:rPr lang="en-US" sz="2400" dirty="0" smtClean="0"/>
              <a:t> (disk or RAM) is free?</a:t>
            </a:r>
          </a:p>
          <a:p>
            <a:pPr algn="just"/>
            <a:r>
              <a:rPr lang="en-US" sz="2400" dirty="0" smtClean="0"/>
              <a:t>How does the </a:t>
            </a:r>
            <a:r>
              <a:rPr lang="en-US" sz="2400" dirty="0" smtClean="0">
                <a:solidFill>
                  <a:srgbClr val="FF0000"/>
                </a:solidFill>
              </a:rPr>
              <a:t>processor </a:t>
            </a:r>
            <a:r>
              <a:rPr lang="en-US" sz="2400" dirty="0" smtClean="0"/>
              <a:t>handles</a:t>
            </a:r>
            <a:r>
              <a:rPr lang="en-US" sz="2400" dirty="0" smtClean="0">
                <a:solidFill>
                  <a:srgbClr val="FF0000"/>
                </a:solidFill>
              </a:rPr>
              <a:t> </a:t>
            </a:r>
            <a:r>
              <a:rPr lang="en-US" sz="2400" dirty="0" smtClean="0"/>
              <a:t>multitasking </a:t>
            </a:r>
          </a:p>
        </p:txBody>
      </p:sp>
      <p:sp>
        <p:nvSpPr>
          <p:cNvPr id="9218" name="Title 3"/>
          <p:cNvSpPr>
            <a:spLocks noGrp="1"/>
          </p:cNvSpPr>
          <p:nvPr>
            <p:ph type="title"/>
          </p:nvPr>
        </p:nvSpPr>
        <p:spPr>
          <a:xfrm>
            <a:off x="381000" y="609600"/>
            <a:ext cx="8458200" cy="1143000"/>
          </a:xfrm>
        </p:spPr>
        <p:txBody>
          <a:bodyPr>
            <a:normAutofit fontScale="90000"/>
          </a:bodyPr>
          <a:lstStyle/>
          <a:p>
            <a:r>
              <a:rPr lang="en-US" sz="3600" dirty="0" smtClean="0"/>
              <a:t>Data Structure Example Applications</a:t>
            </a:r>
            <a:br>
              <a:rPr lang="en-US" sz="3600" dirty="0" smtClean="0"/>
            </a:br>
            <a:endParaRPr lang="en-US" sz="3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685800" y="1600200"/>
            <a:ext cx="8077200" cy="4953000"/>
          </a:xfrm>
        </p:spPr>
        <p:txBody>
          <a:bodyPr/>
          <a:lstStyle/>
          <a:p>
            <a:pPr algn="just"/>
            <a:r>
              <a:rPr lang="en-US" sz="2400" dirty="0" smtClean="0"/>
              <a:t>It’s an agreement about:</a:t>
            </a:r>
          </a:p>
          <a:p>
            <a:pPr lvl="1" algn="just"/>
            <a:r>
              <a:rPr lang="en-US" sz="2400" dirty="0" smtClean="0">
                <a:solidFill>
                  <a:srgbClr val="FF0000"/>
                </a:solidFill>
              </a:rPr>
              <a:t>how to store </a:t>
            </a:r>
            <a:r>
              <a:rPr lang="en-US" sz="2400" dirty="0" smtClean="0"/>
              <a:t>a collection of objects in memory,</a:t>
            </a:r>
          </a:p>
          <a:p>
            <a:pPr lvl="1" algn="just"/>
            <a:r>
              <a:rPr lang="en-US" sz="2400" dirty="0" smtClean="0">
                <a:solidFill>
                  <a:srgbClr val="FF0000"/>
                </a:solidFill>
              </a:rPr>
              <a:t>what operations </a:t>
            </a:r>
            <a:r>
              <a:rPr lang="en-US" sz="2400" dirty="0" smtClean="0"/>
              <a:t>we can perform on that data,</a:t>
            </a:r>
          </a:p>
          <a:p>
            <a:pPr lvl="1" algn="just"/>
            <a:r>
              <a:rPr lang="en-US" sz="2400" dirty="0" smtClean="0">
                <a:solidFill>
                  <a:srgbClr val="FF0000"/>
                </a:solidFill>
              </a:rPr>
              <a:t>the algorithms </a:t>
            </a:r>
            <a:r>
              <a:rPr lang="en-US" sz="2400" dirty="0" smtClean="0"/>
              <a:t>for those operations, and</a:t>
            </a:r>
          </a:p>
          <a:p>
            <a:pPr lvl="1" algn="just"/>
            <a:r>
              <a:rPr lang="en-US" sz="2400" dirty="0" smtClean="0"/>
              <a:t>how </a:t>
            </a:r>
            <a:r>
              <a:rPr lang="en-US" sz="2400" dirty="0" smtClean="0">
                <a:solidFill>
                  <a:srgbClr val="FF0000"/>
                </a:solidFill>
              </a:rPr>
              <a:t>time and space </a:t>
            </a:r>
            <a:r>
              <a:rPr lang="en-US" sz="2400" dirty="0" smtClean="0"/>
              <a:t>efficient those algorithms are.</a:t>
            </a:r>
          </a:p>
        </p:txBody>
      </p:sp>
      <p:sp>
        <p:nvSpPr>
          <p:cNvPr id="10242" name="Title 1"/>
          <p:cNvSpPr>
            <a:spLocks noGrp="1"/>
          </p:cNvSpPr>
          <p:nvPr>
            <p:ph type="title"/>
          </p:nvPr>
        </p:nvSpPr>
        <p:spPr/>
        <p:txBody>
          <a:bodyPr>
            <a:normAutofit fontScale="90000"/>
          </a:bodyPr>
          <a:lstStyle/>
          <a:p>
            <a:r>
              <a:rPr lang="en-US" sz="3600" smtClean="0"/>
              <a:t>What is a Data Structure Anyway?</a:t>
            </a:r>
            <a:br>
              <a:rPr lang="en-US" sz="3600" smtClean="0"/>
            </a:br>
            <a:endParaRPr lang="en-US" sz="3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525963"/>
          </a:xfrm>
        </p:spPr>
        <p:txBody>
          <a:bodyPr/>
          <a:lstStyle/>
          <a:p>
            <a:pPr algn="just"/>
            <a:r>
              <a:rPr lang="en-US" sz="2400" dirty="0" smtClean="0"/>
              <a:t>Array in C/C++</a:t>
            </a:r>
          </a:p>
          <a:p>
            <a:pPr lvl="1" algn="just"/>
            <a:r>
              <a:rPr lang="en-US" sz="2400" dirty="0" smtClean="0"/>
              <a:t>Stores objects sequentially in memory</a:t>
            </a:r>
          </a:p>
          <a:p>
            <a:pPr lvl="1" algn="just"/>
            <a:r>
              <a:rPr lang="en-US" sz="2400" dirty="0" smtClean="0"/>
              <a:t>Can access, change, insert or delete objects</a:t>
            </a:r>
          </a:p>
          <a:p>
            <a:pPr lvl="1" algn="just"/>
            <a:r>
              <a:rPr lang="en-US" sz="2400" dirty="0" smtClean="0"/>
              <a:t>Algorithms for insert &amp; delete will shift items as needed</a:t>
            </a:r>
          </a:p>
          <a:p>
            <a:endParaRPr lang="en-US" dirty="0"/>
          </a:p>
        </p:txBody>
      </p:sp>
      <p:sp>
        <p:nvSpPr>
          <p:cNvPr id="2" name="Title 1"/>
          <p:cNvSpPr>
            <a:spLocks noGrp="1"/>
          </p:cNvSpPr>
          <p:nvPr>
            <p:ph type="title"/>
          </p:nvPr>
        </p:nvSpPr>
        <p:spPr>
          <a:xfrm>
            <a:off x="685800" y="533400"/>
            <a:ext cx="7772400" cy="1371600"/>
          </a:xfrm>
        </p:spPr>
        <p:txBody>
          <a:bodyPr>
            <a:normAutofit fontScale="90000"/>
          </a:bodyPr>
          <a:lstStyle/>
          <a:p>
            <a:r>
              <a:rPr lang="en-US" dirty="0" smtClean="0"/>
              <a:t>Have you ever used a data structure to store your data?</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Write a program in C++ capable of storing data of 100 student’s name, father name, degree, courses registered and registration number. The program should be capable of storing data, updating data of any student, deleting data of any student and display the data of any student.</a:t>
            </a:r>
          </a:p>
          <a:p>
            <a:r>
              <a:rPr lang="en-US" dirty="0" smtClean="0"/>
              <a:t>How can you save the data of students?</a:t>
            </a:r>
            <a:endParaRPr lang="en-US" dirty="0"/>
          </a:p>
        </p:txBody>
      </p:sp>
      <p:sp>
        <p:nvSpPr>
          <p:cNvPr id="2" name="Title 1"/>
          <p:cNvSpPr>
            <a:spLocks noGrp="1"/>
          </p:cNvSpPr>
          <p:nvPr>
            <p:ph type="title"/>
          </p:nvPr>
        </p:nvSpPr>
        <p:spPr/>
        <p:txBody>
          <a:bodyPr>
            <a:normAutofit/>
          </a:bodyPr>
          <a:lstStyle/>
          <a:p>
            <a:r>
              <a:rPr lang="en-US" dirty="0" smtClean="0"/>
              <a:t>Problem</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2974</TotalTime>
  <Words>767</Words>
  <Application>Microsoft Office PowerPoint</Application>
  <PresentationFormat>On-screen Show (4:3)</PresentationFormat>
  <Paragraphs>121</Paragraphs>
  <Slides>23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宋体</vt:lpstr>
      <vt:lpstr>Arial</vt:lpstr>
      <vt:lpstr>Calibri</vt:lpstr>
      <vt:lpstr>Lucida Sans Unicode</vt:lpstr>
      <vt:lpstr>黑体</vt:lpstr>
      <vt:lpstr>Times New Roman</vt:lpstr>
      <vt:lpstr>Verdana</vt:lpstr>
      <vt:lpstr>Wingdings 2</vt:lpstr>
      <vt:lpstr>Wingdings 3</vt:lpstr>
      <vt:lpstr>ZapfHumnst BT</vt:lpstr>
      <vt:lpstr>Concourse</vt:lpstr>
      <vt:lpstr>DATA STRUCTURES</vt:lpstr>
      <vt:lpstr>Course/ Lab Marking</vt:lpstr>
      <vt:lpstr>Course objectives</vt:lpstr>
      <vt:lpstr>Introduction to Data Structures</vt:lpstr>
      <vt:lpstr>Introduction to Data Structures</vt:lpstr>
      <vt:lpstr>Data Structure Example Applications </vt:lpstr>
      <vt:lpstr>What is a Data Structure Anyway? </vt:lpstr>
      <vt:lpstr>Have you ever used a data structure to store your data? </vt:lpstr>
      <vt:lpstr>Problem</vt:lpstr>
      <vt:lpstr>Structures</vt:lpstr>
      <vt:lpstr>Structure Syntax</vt:lpstr>
      <vt:lpstr>Objects</vt:lpstr>
      <vt:lpstr>Object Instantiation</vt:lpstr>
      <vt:lpstr>Objects ?</vt:lpstr>
      <vt:lpstr>Contd.</vt:lpstr>
      <vt:lpstr>Tasks</vt:lpstr>
      <vt:lpstr>PowerPoint Presentation</vt:lpstr>
      <vt:lpstr>Arrays within a Structure</vt:lpstr>
      <vt:lpstr>Array of structure</vt:lpstr>
      <vt:lpstr>Array of structure</vt:lpstr>
      <vt:lpstr>Array of structure vs Array within structure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Rana Kaleem</cp:lastModifiedBy>
  <cp:revision>134</cp:revision>
  <dcterms:created xsi:type="dcterms:W3CDTF">1601-01-01T00:00:00Z</dcterms:created>
  <dcterms:modified xsi:type="dcterms:W3CDTF">2022-09-27T03:40:49Z</dcterms:modified>
</cp:coreProperties>
</file>