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33" r:id="rId4"/>
    <p:sldId id="267" r:id="rId5"/>
    <p:sldId id="260" r:id="rId6"/>
    <p:sldId id="323" r:id="rId7"/>
    <p:sldId id="269" r:id="rId8"/>
    <p:sldId id="262" r:id="rId9"/>
    <p:sldId id="263" r:id="rId10"/>
    <p:sldId id="264" r:id="rId11"/>
    <p:sldId id="334" r:id="rId12"/>
    <p:sldId id="265" r:id="rId13"/>
    <p:sldId id="266" r:id="rId14"/>
    <p:sldId id="270" r:id="rId15"/>
    <p:sldId id="271" r:id="rId16"/>
    <p:sldId id="272" r:id="rId17"/>
    <p:sldId id="342" r:id="rId18"/>
    <p:sldId id="343" r:id="rId19"/>
    <p:sldId id="344" r:id="rId20"/>
    <p:sldId id="345" r:id="rId21"/>
    <p:sldId id="273" r:id="rId22"/>
    <p:sldId id="274" r:id="rId23"/>
    <p:sldId id="275" r:id="rId24"/>
    <p:sldId id="276" r:id="rId25"/>
    <p:sldId id="335" r:id="rId26"/>
    <p:sldId id="336" r:id="rId27"/>
    <p:sldId id="324" r:id="rId28"/>
    <p:sldId id="325" r:id="rId29"/>
    <p:sldId id="326" r:id="rId30"/>
    <p:sldId id="331" r:id="rId31"/>
    <p:sldId id="328" r:id="rId32"/>
    <p:sldId id="332" r:id="rId33"/>
    <p:sldId id="330" r:id="rId34"/>
    <p:sldId id="338" r:id="rId35"/>
    <p:sldId id="339" r:id="rId36"/>
    <p:sldId id="340" r:id="rId37"/>
    <p:sldId id="341" r:id="rId38"/>
    <p:sldId id="346" r:id="rId39"/>
    <p:sldId id="348" r:id="rId40"/>
    <p:sldId id="349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9D20E55-8299-489F-8583-BBF9E11071F7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CAC700-D233-4D18-BA40-E71928248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48A166-2496-43A5-BE27-232A38BFDF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117EC0-5519-4FB1-9E66-BB853772CE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30BFD-FDCF-47CA-A763-ACDB553B14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30BFD-FDCF-47CA-A763-ACDB553B14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22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30BFD-FDCF-47CA-A763-ACDB553B14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2256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30BFD-FDCF-47CA-A763-ACDB553B14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69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30BFD-FDCF-47CA-A763-ACDB553B14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256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F51A51-673A-438B-A0C2-B7FA3292B9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D2AC00-3918-4F94-973A-59805EEB1E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41BA95-3A45-4E4A-8A74-356756E2EF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DBC3A-44BD-4008-AAE9-26606DB577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C230D8-6D85-4762-9F40-4C21716C06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16273E-8A5E-467A-8B75-8680A0890C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E586D-68CF-4969-B699-FE5B20ADF5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2C698C-579F-4FC8-B9DD-D5FCC60A6C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D371C1-5D49-43D2-B583-66CBC305EB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D6BCCB-C0DF-4221-B963-62A9C13E51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387E7F-CF34-406B-A239-6EC04F111E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FD7CA-1FF5-467F-BFA8-63C1CE7775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1253F-DFAF-4D7E-9B00-05BFD0FCE7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A64193-47B4-42E0-9F57-86A73CEC2C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9839-8749-4C32-BB9D-E0AF0B154C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B10B19-560B-4853-AB1A-71BC9B632A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329F3C-A2FB-4DFF-9BD9-E07C21A022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1DC01E-B8E8-453E-A01E-B32552142F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44B759-263D-476A-B848-6DA32A2161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BA94A-3F1F-4989-831A-AAFE60B57183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01671-1971-401C-B0A6-3FBB238D7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8A6B8-E94E-44BD-B34D-A60892F21C23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A4C7C-624E-4A1F-8703-A0049A853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464E1-7557-46FE-B397-585EF0E5F220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C306D-A6CF-4199-8279-E556FFFFC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A06F-127B-45F5-B2EC-49C140FCD606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64B59-F62F-476A-A4B0-5A3C05E0D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A20A3-74FF-4599-ABD8-3EF320724958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4F448-0564-43FF-AF00-2E3FDC78A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9932-4650-4C9D-A7D5-103A39D9C32D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EED00-C7B2-4FCC-8F5F-6598790DD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D0347-ADF2-43BE-BE26-BD0853905FBA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54600-DC0F-4255-81B0-7EB65D773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30ABF-7775-402B-9A0E-90AAF493A5CD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2FA3A-BE3F-4973-9CD4-7178B16C2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8F47-B60B-4012-8EB6-2BCB106A7436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A251A-B96C-4BD1-A803-0BC94DD80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18A47-A8F5-42DB-B288-72EE4A71ACF2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DDE6A-F60F-4B6C-9F63-383A3A87B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E9CA0-B4F3-49FA-822F-6E3D52FDBD6C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81B8E-2B51-48B6-A5C3-850CAE63D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20BE5A-2B82-4877-B1EB-F700C9D1DDE2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CBFC38-BF02-4C20-938E-74B14B964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LECTURE </a:t>
            </a:r>
            <a:r>
              <a:rPr lang="en-US" dirty="0" smtClean="0"/>
              <a:t>11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670C3813-2CD1-4542-9599-443C3E1099A4}" type="slidenum">
              <a:rPr lang="en-US"/>
              <a:pPr algn="l"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7" name="Group 12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1280" name="Group 18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11288" name="Line 19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0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21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Rectangle 22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82" name="Rectangle 23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  <p:grpSp>
        <p:nvGrpSpPr>
          <p:cNvPr id="11283" name="Group 24"/>
          <p:cNvGrpSpPr>
            <a:grpSpLocks/>
          </p:cNvGrpSpPr>
          <p:nvPr/>
        </p:nvGrpSpPr>
        <p:grpSpPr bwMode="auto">
          <a:xfrm>
            <a:off x="346075" y="285750"/>
            <a:ext cx="8169275" cy="5565775"/>
            <a:chOff x="218" y="180"/>
            <a:chExt cx="5146" cy="3506"/>
          </a:xfrm>
        </p:grpSpPr>
        <p:sp>
          <p:nvSpPr>
            <p:cNvPr id="11284" name="Rectangle 25"/>
            <p:cNvSpPr>
              <a:spLocks noChangeArrowheads="1"/>
            </p:cNvSpPr>
            <p:nvPr/>
          </p:nvSpPr>
          <p:spPr bwMode="auto">
            <a:xfrm>
              <a:off x="420" y="180"/>
              <a:ext cx="4944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altLang="en-US" sz="4000" b="1">
                  <a:solidFill>
                    <a:schemeClr val="tx2"/>
                  </a:solidFill>
                  <a:latin typeface="Calibri" pitchFamily="34" charset="0"/>
                </a:rPr>
                <a:t>Leaf nodes have no children</a:t>
              </a:r>
            </a:p>
          </p:txBody>
        </p:sp>
        <p:grpSp>
          <p:nvGrpSpPr>
            <p:cNvPr id="11285" name="Group 26"/>
            <p:cNvGrpSpPr>
              <a:grpSpLocks/>
            </p:cNvGrpSpPr>
            <p:nvPr/>
          </p:nvGrpSpPr>
          <p:grpSpPr bwMode="auto">
            <a:xfrm>
              <a:off x="218" y="2420"/>
              <a:ext cx="5126" cy="1266"/>
              <a:chOff x="218" y="2420"/>
              <a:chExt cx="5126" cy="1266"/>
            </a:xfrm>
          </p:grpSpPr>
          <p:sp>
            <p:nvSpPr>
              <p:cNvPr id="11286" name="Rectangle 27"/>
              <p:cNvSpPr>
                <a:spLocks noChangeArrowheads="1"/>
              </p:cNvSpPr>
              <p:nvPr/>
            </p:nvSpPr>
            <p:spPr bwMode="auto">
              <a:xfrm>
                <a:off x="218" y="3398"/>
                <a:ext cx="13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 b="1">
                    <a:solidFill>
                      <a:srgbClr val="CC0000"/>
                    </a:solidFill>
                  </a:rPr>
                  <a:t>LEAF NODES</a:t>
                </a:r>
              </a:p>
            </p:txBody>
          </p:sp>
          <p:sp>
            <p:nvSpPr>
              <p:cNvPr id="11287" name="Oval 28"/>
              <p:cNvSpPr>
                <a:spLocks noChangeArrowheads="1"/>
              </p:cNvSpPr>
              <p:nvPr/>
            </p:nvSpPr>
            <p:spPr bwMode="auto">
              <a:xfrm>
                <a:off x="392" y="2420"/>
                <a:ext cx="4952" cy="1052"/>
              </a:xfrm>
              <a:prstGeom prst="ellips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Subtrees and Forests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/>
              <a:t> rooted at u is the tree formed from u and all its descendants.</a:t>
            </a:r>
          </a:p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forest</a:t>
            </a:r>
            <a:r>
              <a:rPr lang="en-US" dirty="0" smtClean="0"/>
              <a:t> is a (possibly empty) set of trees. </a:t>
            </a:r>
          </a:p>
          <a:p>
            <a:pPr lvl="1" algn="just"/>
            <a:r>
              <a:rPr lang="en-US" dirty="0" smtClean="0"/>
              <a:t>The set of </a:t>
            </a:r>
            <a:r>
              <a:rPr lang="en-US" dirty="0" err="1" smtClean="0"/>
              <a:t>subtrees</a:t>
            </a:r>
            <a:r>
              <a:rPr lang="en-US" dirty="0" smtClean="0"/>
              <a:t> rooted at the children of r form a forest.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AB62FE6-AE3D-4BA0-988A-3B3D79E1B365}" type="slidenum">
              <a:rPr lang="en-US"/>
              <a:pPr algn="l"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5" name="Group 12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13337" name="Line 13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14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15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6" name="Line 16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3328" name="Group 18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20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21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666750" y="285750"/>
            <a:ext cx="7867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000" b="1">
                <a:solidFill>
                  <a:schemeClr val="tx2"/>
                </a:solidFill>
                <a:latin typeface="Calibri" pitchFamily="34" charset="0"/>
              </a:rPr>
              <a:t>A Subtree</a:t>
            </a: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68325" y="2857500"/>
            <a:ext cx="4584700" cy="2486025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330200" y="5407025"/>
            <a:ext cx="492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rgbClr val="CC0000"/>
                </a:solidFill>
              </a:rPr>
              <a:t>LEFT SUBTREE OF ROOT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DFB5B388-CC0F-4904-9885-ED0B5E9F53EF}" type="slidenum">
              <a:rPr lang="en-US"/>
              <a:pPr algn="l"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9" name="Group 12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14361" name="Line 13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14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15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4352" name="Group 18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14358" name="Line 19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0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3" name="Rectangle 22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54" name="Rectangle 23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  <p:sp>
        <p:nvSpPr>
          <p:cNvPr id="14355" name="Rectangle 24"/>
          <p:cNvSpPr>
            <a:spLocks noChangeArrowheads="1"/>
          </p:cNvSpPr>
          <p:nvPr/>
        </p:nvSpPr>
        <p:spPr bwMode="auto">
          <a:xfrm>
            <a:off x="666750" y="285750"/>
            <a:ext cx="7848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3600" b="1">
                <a:solidFill>
                  <a:srgbClr val="FF3300"/>
                </a:solidFill>
              </a:rPr>
              <a:t>Terminology</a:t>
            </a:r>
            <a:endParaRPr lang="en-US" altLang="en-US" sz="4000" b="1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356" name="Rectangle 25"/>
          <p:cNvSpPr>
            <a:spLocks noChangeArrowheads="1"/>
          </p:cNvSpPr>
          <p:nvPr/>
        </p:nvSpPr>
        <p:spPr bwMode="auto">
          <a:xfrm>
            <a:off x="5661025" y="5508625"/>
            <a:ext cx="2673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rgbClr val="CC0000"/>
                </a:solidFill>
              </a:rPr>
              <a:t>RIGHT SUBTREE</a:t>
            </a:r>
          </a:p>
          <a:p>
            <a:r>
              <a:rPr lang="en-US" altLang="en-US" sz="2400" b="1">
                <a:solidFill>
                  <a:srgbClr val="CC0000"/>
                </a:solidFill>
              </a:rPr>
              <a:t> OF ROOT NODE</a:t>
            </a:r>
          </a:p>
        </p:txBody>
      </p:sp>
      <p:sp>
        <p:nvSpPr>
          <p:cNvPr id="14357" name="Oval 26"/>
          <p:cNvSpPr>
            <a:spLocks noChangeArrowheads="1"/>
          </p:cNvSpPr>
          <p:nvPr/>
        </p:nvSpPr>
        <p:spPr bwMode="auto">
          <a:xfrm>
            <a:off x="4946650" y="2584450"/>
            <a:ext cx="3670300" cy="281305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AB2C216-C624-4B4C-B462-7893BE856489}" type="slidenum">
              <a:rPr lang="en-US"/>
              <a:pPr algn="l">
                <a:defRPr/>
              </a:pPr>
              <a:t>14</a:t>
            </a:fld>
            <a:endParaRPr lang="en-US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mtClean="0"/>
              <a:t>Example: How many leaf nodes?</a:t>
            </a:r>
          </a:p>
        </p:txBody>
      </p:sp>
      <p:grpSp>
        <p:nvGrpSpPr>
          <p:cNvPr id="15365" name="Group 1028"/>
          <p:cNvGrpSpPr>
            <a:grpSpLocks/>
          </p:cNvGrpSpPr>
          <p:nvPr/>
        </p:nvGrpSpPr>
        <p:grpSpPr bwMode="auto">
          <a:xfrm>
            <a:off x="2006600" y="1770063"/>
            <a:ext cx="5548313" cy="3678237"/>
            <a:chOff x="1264" y="1115"/>
            <a:chExt cx="3495" cy="2317"/>
          </a:xfrm>
        </p:grpSpPr>
        <p:sp>
          <p:nvSpPr>
            <p:cNvPr id="15381" name="Rectangle 1029"/>
            <p:cNvSpPr>
              <a:spLocks noChangeArrowheads="1"/>
            </p:cNvSpPr>
            <p:nvPr/>
          </p:nvSpPr>
          <p:spPr bwMode="auto">
            <a:xfrm>
              <a:off x="2518" y="1115"/>
              <a:ext cx="499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82" name="Rectangle 1030"/>
            <p:cNvSpPr>
              <a:spLocks noChangeArrowheads="1"/>
            </p:cNvSpPr>
            <p:nvPr/>
          </p:nvSpPr>
          <p:spPr bwMode="auto">
            <a:xfrm>
              <a:off x="1860" y="1781"/>
              <a:ext cx="454" cy="30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83" name="Rectangle 1031"/>
            <p:cNvSpPr>
              <a:spLocks noChangeArrowheads="1"/>
            </p:cNvSpPr>
            <p:nvPr/>
          </p:nvSpPr>
          <p:spPr bwMode="auto">
            <a:xfrm>
              <a:off x="3256" y="1776"/>
              <a:ext cx="499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84" name="Rectangle 1032"/>
            <p:cNvSpPr>
              <a:spLocks noChangeArrowheads="1"/>
            </p:cNvSpPr>
            <p:nvPr/>
          </p:nvSpPr>
          <p:spPr bwMode="auto">
            <a:xfrm>
              <a:off x="3816" y="2428"/>
              <a:ext cx="499" cy="30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85" name="Rectangle 1033"/>
            <p:cNvSpPr>
              <a:spLocks noChangeArrowheads="1"/>
            </p:cNvSpPr>
            <p:nvPr/>
          </p:nvSpPr>
          <p:spPr bwMode="auto">
            <a:xfrm>
              <a:off x="4261" y="3130"/>
              <a:ext cx="498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86" name="Rectangle 1034"/>
            <p:cNvSpPr>
              <a:spLocks noChangeArrowheads="1"/>
            </p:cNvSpPr>
            <p:nvPr/>
          </p:nvSpPr>
          <p:spPr bwMode="auto">
            <a:xfrm>
              <a:off x="1264" y="2442"/>
              <a:ext cx="454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87" name="Rectangle 1035"/>
            <p:cNvSpPr>
              <a:spLocks noChangeArrowheads="1"/>
            </p:cNvSpPr>
            <p:nvPr/>
          </p:nvSpPr>
          <p:spPr bwMode="auto">
            <a:xfrm>
              <a:off x="2322" y="2401"/>
              <a:ext cx="455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88" name="Rectangle 1036"/>
            <p:cNvSpPr>
              <a:spLocks noChangeArrowheads="1"/>
            </p:cNvSpPr>
            <p:nvPr/>
          </p:nvSpPr>
          <p:spPr bwMode="auto">
            <a:xfrm>
              <a:off x="2020" y="3073"/>
              <a:ext cx="454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5366" name="Line 1037"/>
          <p:cNvSpPr>
            <a:spLocks noChangeShapeType="1"/>
          </p:cNvSpPr>
          <p:nvPr/>
        </p:nvSpPr>
        <p:spPr bwMode="auto">
          <a:xfrm flipH="1" flipV="1">
            <a:off x="4795838" y="2176463"/>
            <a:ext cx="704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1038"/>
          <p:cNvSpPr>
            <a:spLocks noChangeShapeType="1"/>
          </p:cNvSpPr>
          <p:nvPr/>
        </p:nvSpPr>
        <p:spPr bwMode="auto">
          <a:xfrm flipH="1" flipV="1">
            <a:off x="5940425" y="3227388"/>
            <a:ext cx="576263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039"/>
          <p:cNvSpPr>
            <a:spLocks noChangeShapeType="1"/>
          </p:cNvSpPr>
          <p:nvPr/>
        </p:nvSpPr>
        <p:spPr bwMode="auto">
          <a:xfrm flipH="1" flipV="1">
            <a:off x="6827838" y="4276725"/>
            <a:ext cx="50800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040"/>
          <p:cNvSpPr>
            <a:spLocks noChangeShapeType="1"/>
          </p:cNvSpPr>
          <p:nvPr/>
        </p:nvSpPr>
        <p:spPr bwMode="auto">
          <a:xfrm flipH="1" flipV="1">
            <a:off x="3624263" y="3195638"/>
            <a:ext cx="55086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41"/>
          <p:cNvSpPr>
            <a:spLocks noChangeShapeType="1"/>
          </p:cNvSpPr>
          <p:nvPr/>
        </p:nvSpPr>
        <p:spPr bwMode="auto">
          <a:xfrm flipV="1">
            <a:off x="2524125" y="3211513"/>
            <a:ext cx="577850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042"/>
          <p:cNvSpPr>
            <a:spLocks noChangeShapeType="1"/>
          </p:cNvSpPr>
          <p:nvPr/>
        </p:nvSpPr>
        <p:spPr bwMode="auto">
          <a:xfrm flipV="1">
            <a:off x="3513138" y="4260850"/>
            <a:ext cx="379412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043"/>
          <p:cNvSpPr>
            <a:spLocks noChangeShapeType="1"/>
          </p:cNvSpPr>
          <p:nvPr/>
        </p:nvSpPr>
        <p:spPr bwMode="auto">
          <a:xfrm flipV="1">
            <a:off x="3484563" y="2128838"/>
            <a:ext cx="635000" cy="69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044"/>
          <p:cNvSpPr>
            <a:spLocks noChangeArrowheads="1"/>
          </p:cNvSpPr>
          <p:nvPr/>
        </p:nvSpPr>
        <p:spPr bwMode="auto">
          <a:xfrm>
            <a:off x="2835275" y="2789238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Q</a:t>
            </a:r>
            <a:r>
              <a:rPr lang="en-US" altLang="en-US" sz="2400" b="1"/>
              <a:t>   </a:t>
            </a:r>
          </a:p>
        </p:txBody>
      </p:sp>
      <p:sp>
        <p:nvSpPr>
          <p:cNvPr id="15374" name="Rectangle 1045"/>
          <p:cNvSpPr>
            <a:spLocks noChangeArrowheads="1"/>
          </p:cNvSpPr>
          <p:nvPr/>
        </p:nvSpPr>
        <p:spPr bwMode="auto">
          <a:xfrm>
            <a:off x="3959225" y="1755775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V</a:t>
            </a:r>
            <a:r>
              <a:rPr lang="en-US" altLang="en-US" sz="2400" b="1"/>
              <a:t>   </a:t>
            </a:r>
          </a:p>
        </p:txBody>
      </p:sp>
      <p:sp>
        <p:nvSpPr>
          <p:cNvPr id="15375" name="Rectangle 1046"/>
          <p:cNvSpPr>
            <a:spLocks noChangeArrowheads="1"/>
          </p:cNvSpPr>
          <p:nvPr/>
        </p:nvSpPr>
        <p:spPr bwMode="auto">
          <a:xfrm>
            <a:off x="3590925" y="3790950"/>
            <a:ext cx="93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T</a:t>
            </a:r>
            <a:r>
              <a:rPr lang="en-US" altLang="en-US" sz="2400" b="1"/>
              <a:t>   </a:t>
            </a:r>
          </a:p>
        </p:txBody>
      </p:sp>
      <p:sp>
        <p:nvSpPr>
          <p:cNvPr id="15376" name="Rectangle 1047"/>
          <p:cNvSpPr>
            <a:spLocks noChangeArrowheads="1"/>
          </p:cNvSpPr>
          <p:nvPr/>
        </p:nvSpPr>
        <p:spPr bwMode="auto">
          <a:xfrm>
            <a:off x="3130550" y="4862513"/>
            <a:ext cx="101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K </a:t>
            </a:r>
            <a:r>
              <a:rPr lang="en-US" altLang="en-US" sz="2400" b="1"/>
              <a:t>  </a:t>
            </a:r>
          </a:p>
        </p:txBody>
      </p:sp>
      <p:sp>
        <p:nvSpPr>
          <p:cNvPr id="15377" name="Rectangle 1048"/>
          <p:cNvSpPr>
            <a:spLocks noChangeArrowheads="1"/>
          </p:cNvSpPr>
          <p:nvPr/>
        </p:nvSpPr>
        <p:spPr bwMode="auto">
          <a:xfrm>
            <a:off x="6745288" y="4975225"/>
            <a:ext cx="963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S</a:t>
            </a:r>
            <a:r>
              <a:rPr lang="en-US" altLang="en-US" sz="2400" b="1"/>
              <a:t>   </a:t>
            </a:r>
          </a:p>
        </p:txBody>
      </p:sp>
      <p:sp>
        <p:nvSpPr>
          <p:cNvPr id="15378" name="Rectangle 1049"/>
          <p:cNvSpPr>
            <a:spLocks noChangeArrowheads="1"/>
          </p:cNvSpPr>
          <p:nvPr/>
        </p:nvSpPr>
        <p:spPr bwMode="auto">
          <a:xfrm>
            <a:off x="6057900" y="3844925"/>
            <a:ext cx="901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</a:t>
            </a:r>
            <a:r>
              <a:rPr lang="en-US" altLang="en-US" sz="3200" b="1"/>
              <a:t>A</a:t>
            </a:r>
            <a:r>
              <a:rPr lang="en-US" altLang="en-US" sz="2400" b="1"/>
              <a:t>   </a:t>
            </a:r>
          </a:p>
        </p:txBody>
      </p:sp>
      <p:sp>
        <p:nvSpPr>
          <p:cNvPr id="15379" name="Rectangle 1050"/>
          <p:cNvSpPr>
            <a:spLocks noChangeArrowheads="1"/>
          </p:cNvSpPr>
          <p:nvPr/>
        </p:nvSpPr>
        <p:spPr bwMode="auto">
          <a:xfrm>
            <a:off x="1870075" y="3860800"/>
            <a:ext cx="99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E </a:t>
            </a:r>
            <a:r>
              <a:rPr lang="en-US" altLang="en-US" sz="2400" b="1"/>
              <a:t>  </a:t>
            </a:r>
          </a:p>
        </p:txBody>
      </p:sp>
      <p:sp>
        <p:nvSpPr>
          <p:cNvPr id="15380" name="Rectangle 1051"/>
          <p:cNvSpPr>
            <a:spLocks noChangeArrowheads="1"/>
          </p:cNvSpPr>
          <p:nvPr/>
        </p:nvSpPr>
        <p:spPr bwMode="auto">
          <a:xfrm>
            <a:off x="5102225" y="2805113"/>
            <a:ext cx="93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L</a:t>
            </a:r>
            <a:r>
              <a:rPr lang="en-US" altLang="en-US" sz="2400" b="1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E8FE3A6-28E7-418C-A698-2A6A912611D5}" type="slidenum">
              <a:rPr lang="en-US"/>
              <a:pPr algn="l"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09550"/>
            <a:ext cx="8458200" cy="1143000"/>
          </a:xfrm>
        </p:spPr>
        <p:txBody>
          <a:bodyPr lIns="92075" tIns="46038" rIns="92075" bIns="46038"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Example: How </a:t>
            </a:r>
            <a:r>
              <a:rPr lang="en-US" altLang="en-US" dirty="0"/>
              <a:t>many descendants of Q?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006600" y="1770063"/>
            <a:ext cx="5548313" cy="3678237"/>
            <a:chOff x="1264" y="1115"/>
            <a:chExt cx="3495" cy="2317"/>
          </a:xfrm>
        </p:grpSpPr>
        <p:sp>
          <p:nvSpPr>
            <p:cNvPr id="16405" name="Rectangle 5"/>
            <p:cNvSpPr>
              <a:spLocks noChangeArrowheads="1"/>
            </p:cNvSpPr>
            <p:nvPr/>
          </p:nvSpPr>
          <p:spPr bwMode="auto">
            <a:xfrm>
              <a:off x="2518" y="1115"/>
              <a:ext cx="499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6"/>
            <p:cNvSpPr>
              <a:spLocks noChangeArrowheads="1"/>
            </p:cNvSpPr>
            <p:nvPr/>
          </p:nvSpPr>
          <p:spPr bwMode="auto">
            <a:xfrm>
              <a:off x="1860" y="1781"/>
              <a:ext cx="454" cy="30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7"/>
            <p:cNvSpPr>
              <a:spLocks noChangeArrowheads="1"/>
            </p:cNvSpPr>
            <p:nvPr/>
          </p:nvSpPr>
          <p:spPr bwMode="auto">
            <a:xfrm>
              <a:off x="3256" y="1776"/>
              <a:ext cx="499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Rectangle 8"/>
            <p:cNvSpPr>
              <a:spLocks noChangeArrowheads="1"/>
            </p:cNvSpPr>
            <p:nvPr/>
          </p:nvSpPr>
          <p:spPr bwMode="auto">
            <a:xfrm>
              <a:off x="3816" y="2428"/>
              <a:ext cx="499" cy="30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9" name="Rectangle 9"/>
            <p:cNvSpPr>
              <a:spLocks noChangeArrowheads="1"/>
            </p:cNvSpPr>
            <p:nvPr/>
          </p:nvSpPr>
          <p:spPr bwMode="auto">
            <a:xfrm>
              <a:off x="4261" y="3130"/>
              <a:ext cx="498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0" name="Rectangle 10"/>
            <p:cNvSpPr>
              <a:spLocks noChangeArrowheads="1"/>
            </p:cNvSpPr>
            <p:nvPr/>
          </p:nvSpPr>
          <p:spPr bwMode="auto">
            <a:xfrm>
              <a:off x="1264" y="2442"/>
              <a:ext cx="454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1" name="Rectangle 11"/>
            <p:cNvSpPr>
              <a:spLocks noChangeArrowheads="1"/>
            </p:cNvSpPr>
            <p:nvPr/>
          </p:nvSpPr>
          <p:spPr bwMode="auto">
            <a:xfrm>
              <a:off x="2322" y="2401"/>
              <a:ext cx="455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2" name="Rectangle 12"/>
            <p:cNvSpPr>
              <a:spLocks noChangeArrowheads="1"/>
            </p:cNvSpPr>
            <p:nvPr/>
          </p:nvSpPr>
          <p:spPr bwMode="auto">
            <a:xfrm>
              <a:off x="2020" y="3073"/>
              <a:ext cx="454" cy="3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6390" name="Line 13"/>
          <p:cNvSpPr>
            <a:spLocks noChangeShapeType="1"/>
          </p:cNvSpPr>
          <p:nvPr/>
        </p:nvSpPr>
        <p:spPr bwMode="auto">
          <a:xfrm flipH="1" flipV="1">
            <a:off x="4795838" y="2176463"/>
            <a:ext cx="7048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14"/>
          <p:cNvSpPr>
            <a:spLocks noChangeShapeType="1"/>
          </p:cNvSpPr>
          <p:nvPr/>
        </p:nvSpPr>
        <p:spPr bwMode="auto">
          <a:xfrm flipH="1" flipV="1">
            <a:off x="5940425" y="3227388"/>
            <a:ext cx="576263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15"/>
          <p:cNvSpPr>
            <a:spLocks noChangeShapeType="1"/>
          </p:cNvSpPr>
          <p:nvPr/>
        </p:nvSpPr>
        <p:spPr bwMode="auto">
          <a:xfrm flipH="1" flipV="1">
            <a:off x="6827838" y="4276725"/>
            <a:ext cx="50800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6"/>
          <p:cNvSpPr>
            <a:spLocks noChangeShapeType="1"/>
          </p:cNvSpPr>
          <p:nvPr/>
        </p:nvSpPr>
        <p:spPr bwMode="auto">
          <a:xfrm flipH="1" flipV="1">
            <a:off x="3624263" y="3195638"/>
            <a:ext cx="55086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7"/>
          <p:cNvSpPr>
            <a:spLocks noChangeShapeType="1"/>
          </p:cNvSpPr>
          <p:nvPr/>
        </p:nvSpPr>
        <p:spPr bwMode="auto">
          <a:xfrm flipV="1">
            <a:off x="2524125" y="3211513"/>
            <a:ext cx="577850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8"/>
          <p:cNvSpPr>
            <a:spLocks noChangeShapeType="1"/>
          </p:cNvSpPr>
          <p:nvPr/>
        </p:nvSpPr>
        <p:spPr bwMode="auto">
          <a:xfrm flipV="1">
            <a:off x="3513138" y="4260850"/>
            <a:ext cx="379412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9"/>
          <p:cNvSpPr>
            <a:spLocks noChangeShapeType="1"/>
          </p:cNvSpPr>
          <p:nvPr/>
        </p:nvSpPr>
        <p:spPr bwMode="auto">
          <a:xfrm flipV="1">
            <a:off x="3484563" y="2128838"/>
            <a:ext cx="635000" cy="69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20"/>
          <p:cNvSpPr>
            <a:spLocks noChangeArrowheads="1"/>
          </p:cNvSpPr>
          <p:nvPr/>
        </p:nvSpPr>
        <p:spPr bwMode="auto">
          <a:xfrm>
            <a:off x="2835275" y="2789238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Q</a:t>
            </a:r>
            <a:r>
              <a:rPr lang="en-US" altLang="en-US" sz="2400" b="1"/>
              <a:t>   </a:t>
            </a:r>
          </a:p>
        </p:txBody>
      </p:sp>
      <p:sp>
        <p:nvSpPr>
          <p:cNvPr id="16398" name="Rectangle 21"/>
          <p:cNvSpPr>
            <a:spLocks noChangeArrowheads="1"/>
          </p:cNvSpPr>
          <p:nvPr/>
        </p:nvSpPr>
        <p:spPr bwMode="auto">
          <a:xfrm>
            <a:off x="3959225" y="1755775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V</a:t>
            </a:r>
            <a:r>
              <a:rPr lang="en-US" altLang="en-US" sz="2400" b="1"/>
              <a:t>   </a:t>
            </a:r>
          </a:p>
        </p:txBody>
      </p:sp>
      <p:sp>
        <p:nvSpPr>
          <p:cNvPr id="16399" name="Rectangle 22"/>
          <p:cNvSpPr>
            <a:spLocks noChangeArrowheads="1"/>
          </p:cNvSpPr>
          <p:nvPr/>
        </p:nvSpPr>
        <p:spPr bwMode="auto">
          <a:xfrm>
            <a:off x="3590925" y="3790950"/>
            <a:ext cx="93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T</a:t>
            </a:r>
            <a:r>
              <a:rPr lang="en-US" altLang="en-US" sz="2400" b="1"/>
              <a:t>   </a:t>
            </a:r>
          </a:p>
        </p:txBody>
      </p:sp>
      <p:sp>
        <p:nvSpPr>
          <p:cNvPr id="16400" name="Rectangle 23"/>
          <p:cNvSpPr>
            <a:spLocks noChangeArrowheads="1"/>
          </p:cNvSpPr>
          <p:nvPr/>
        </p:nvSpPr>
        <p:spPr bwMode="auto">
          <a:xfrm>
            <a:off x="3130550" y="4862513"/>
            <a:ext cx="101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K </a:t>
            </a:r>
            <a:r>
              <a:rPr lang="en-US" altLang="en-US" sz="2400" b="1"/>
              <a:t>  </a:t>
            </a:r>
          </a:p>
        </p:txBody>
      </p:sp>
      <p:sp>
        <p:nvSpPr>
          <p:cNvPr id="16401" name="Rectangle 24"/>
          <p:cNvSpPr>
            <a:spLocks noChangeArrowheads="1"/>
          </p:cNvSpPr>
          <p:nvPr/>
        </p:nvSpPr>
        <p:spPr bwMode="auto">
          <a:xfrm>
            <a:off x="6745288" y="4975225"/>
            <a:ext cx="963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S</a:t>
            </a:r>
            <a:r>
              <a:rPr lang="en-US" altLang="en-US" sz="2400" b="1"/>
              <a:t>   </a:t>
            </a:r>
          </a:p>
        </p:txBody>
      </p:sp>
      <p:sp>
        <p:nvSpPr>
          <p:cNvPr id="16402" name="Rectangle 25"/>
          <p:cNvSpPr>
            <a:spLocks noChangeArrowheads="1"/>
          </p:cNvSpPr>
          <p:nvPr/>
        </p:nvSpPr>
        <p:spPr bwMode="auto">
          <a:xfrm>
            <a:off x="6057900" y="3844925"/>
            <a:ext cx="901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</a:t>
            </a:r>
            <a:r>
              <a:rPr lang="en-US" altLang="en-US" sz="3200" b="1"/>
              <a:t>A</a:t>
            </a:r>
            <a:r>
              <a:rPr lang="en-US" altLang="en-US" sz="2400" b="1"/>
              <a:t>   </a:t>
            </a:r>
          </a:p>
        </p:txBody>
      </p:sp>
      <p:sp>
        <p:nvSpPr>
          <p:cNvPr id="16403" name="Rectangle 26"/>
          <p:cNvSpPr>
            <a:spLocks noChangeArrowheads="1"/>
          </p:cNvSpPr>
          <p:nvPr/>
        </p:nvSpPr>
        <p:spPr bwMode="auto">
          <a:xfrm>
            <a:off x="1870075" y="3860800"/>
            <a:ext cx="99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E </a:t>
            </a:r>
            <a:r>
              <a:rPr lang="en-US" altLang="en-US" sz="2400" b="1"/>
              <a:t>  </a:t>
            </a:r>
          </a:p>
        </p:txBody>
      </p:sp>
      <p:sp>
        <p:nvSpPr>
          <p:cNvPr id="16404" name="Rectangle 27"/>
          <p:cNvSpPr>
            <a:spLocks noChangeArrowheads="1"/>
          </p:cNvSpPr>
          <p:nvPr/>
        </p:nvSpPr>
        <p:spPr bwMode="auto">
          <a:xfrm>
            <a:off x="5102225" y="2805113"/>
            <a:ext cx="93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L</a:t>
            </a:r>
            <a:r>
              <a:rPr lang="en-US" altLang="en-US" sz="2400" b="1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CE68EEE-5283-4C61-A030-C13681DCD132}" type="slidenum">
              <a:rPr lang="en-US"/>
              <a:pPr algn="l"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</p:spPr>
        <p:txBody>
          <a:bodyPr lIns="92075" tIns="46038" rIns="92075" bIns="46038"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Example: How </a:t>
            </a:r>
            <a:r>
              <a:rPr lang="en-US" altLang="en-US" dirty="0"/>
              <a:t>many ancestors of K?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1870075" y="1755775"/>
            <a:ext cx="5838825" cy="3798888"/>
            <a:chOff x="1178" y="1106"/>
            <a:chExt cx="3678" cy="2393"/>
          </a:xfrm>
        </p:grpSpPr>
        <p:grpSp>
          <p:nvGrpSpPr>
            <p:cNvPr id="17414" name="Group 5"/>
            <p:cNvGrpSpPr>
              <a:grpSpLocks/>
            </p:cNvGrpSpPr>
            <p:nvPr/>
          </p:nvGrpSpPr>
          <p:grpSpPr bwMode="auto">
            <a:xfrm>
              <a:off x="1264" y="1115"/>
              <a:ext cx="3495" cy="2317"/>
              <a:chOff x="1264" y="1115"/>
              <a:chExt cx="3495" cy="2317"/>
            </a:xfrm>
          </p:grpSpPr>
          <p:sp>
            <p:nvSpPr>
              <p:cNvPr id="17430" name="Rectangle 6"/>
              <p:cNvSpPr>
                <a:spLocks noChangeArrowheads="1"/>
              </p:cNvSpPr>
              <p:nvPr/>
            </p:nvSpPr>
            <p:spPr bwMode="auto">
              <a:xfrm>
                <a:off x="2518" y="1115"/>
                <a:ext cx="499" cy="30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1" name="Rectangle 7"/>
              <p:cNvSpPr>
                <a:spLocks noChangeArrowheads="1"/>
              </p:cNvSpPr>
              <p:nvPr/>
            </p:nvSpPr>
            <p:spPr bwMode="auto">
              <a:xfrm>
                <a:off x="1860" y="1781"/>
                <a:ext cx="454" cy="30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2" name="Rectangle 8"/>
              <p:cNvSpPr>
                <a:spLocks noChangeArrowheads="1"/>
              </p:cNvSpPr>
              <p:nvPr/>
            </p:nvSpPr>
            <p:spPr bwMode="auto">
              <a:xfrm>
                <a:off x="3256" y="1776"/>
                <a:ext cx="499" cy="30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3" name="Rectangle 9"/>
              <p:cNvSpPr>
                <a:spLocks noChangeArrowheads="1"/>
              </p:cNvSpPr>
              <p:nvPr/>
            </p:nvSpPr>
            <p:spPr bwMode="auto">
              <a:xfrm>
                <a:off x="3816" y="2428"/>
                <a:ext cx="499" cy="30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4" name="Rectangle 10"/>
              <p:cNvSpPr>
                <a:spLocks noChangeArrowheads="1"/>
              </p:cNvSpPr>
              <p:nvPr/>
            </p:nvSpPr>
            <p:spPr bwMode="auto">
              <a:xfrm>
                <a:off x="4261" y="3130"/>
                <a:ext cx="498" cy="30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5" name="Rectangle 11"/>
              <p:cNvSpPr>
                <a:spLocks noChangeArrowheads="1"/>
              </p:cNvSpPr>
              <p:nvPr/>
            </p:nvSpPr>
            <p:spPr bwMode="auto">
              <a:xfrm>
                <a:off x="1264" y="2442"/>
                <a:ext cx="454" cy="30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6" name="Rectangle 12"/>
              <p:cNvSpPr>
                <a:spLocks noChangeArrowheads="1"/>
              </p:cNvSpPr>
              <p:nvPr/>
            </p:nvSpPr>
            <p:spPr bwMode="auto">
              <a:xfrm>
                <a:off x="2322" y="2401"/>
                <a:ext cx="455" cy="30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7" name="Rectangle 13"/>
              <p:cNvSpPr>
                <a:spLocks noChangeArrowheads="1"/>
              </p:cNvSpPr>
              <p:nvPr/>
            </p:nvSpPr>
            <p:spPr bwMode="auto">
              <a:xfrm>
                <a:off x="2020" y="3073"/>
                <a:ext cx="454" cy="30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7415" name="Line 14"/>
            <p:cNvSpPr>
              <a:spLocks noChangeShapeType="1"/>
            </p:cNvSpPr>
            <p:nvPr/>
          </p:nvSpPr>
          <p:spPr bwMode="auto">
            <a:xfrm flipH="1" flipV="1">
              <a:off x="3021" y="1371"/>
              <a:ext cx="444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15"/>
            <p:cNvSpPr>
              <a:spLocks noChangeShapeType="1"/>
            </p:cNvSpPr>
            <p:nvPr/>
          </p:nvSpPr>
          <p:spPr bwMode="auto">
            <a:xfrm flipH="1" flipV="1">
              <a:off x="3742" y="2033"/>
              <a:ext cx="363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16"/>
            <p:cNvSpPr>
              <a:spLocks noChangeShapeType="1"/>
            </p:cNvSpPr>
            <p:nvPr/>
          </p:nvSpPr>
          <p:spPr bwMode="auto">
            <a:xfrm flipH="1" flipV="1">
              <a:off x="4301" y="2694"/>
              <a:ext cx="320" cy="4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7"/>
            <p:cNvSpPr>
              <a:spLocks noChangeShapeType="1"/>
            </p:cNvSpPr>
            <p:nvPr/>
          </p:nvSpPr>
          <p:spPr bwMode="auto">
            <a:xfrm flipH="1" flipV="1">
              <a:off x="2283" y="2013"/>
              <a:ext cx="347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8"/>
            <p:cNvSpPr>
              <a:spLocks noChangeShapeType="1"/>
            </p:cNvSpPr>
            <p:nvPr/>
          </p:nvSpPr>
          <p:spPr bwMode="auto">
            <a:xfrm flipV="1">
              <a:off x="1590" y="2023"/>
              <a:ext cx="36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9"/>
            <p:cNvSpPr>
              <a:spLocks noChangeShapeType="1"/>
            </p:cNvSpPr>
            <p:nvPr/>
          </p:nvSpPr>
          <p:spPr bwMode="auto">
            <a:xfrm flipV="1">
              <a:off x="2213" y="2684"/>
              <a:ext cx="239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20"/>
            <p:cNvSpPr>
              <a:spLocks noChangeShapeType="1"/>
            </p:cNvSpPr>
            <p:nvPr/>
          </p:nvSpPr>
          <p:spPr bwMode="auto">
            <a:xfrm flipV="1">
              <a:off x="2195" y="1341"/>
              <a:ext cx="40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21"/>
            <p:cNvSpPr>
              <a:spLocks noChangeArrowheads="1"/>
            </p:cNvSpPr>
            <p:nvPr/>
          </p:nvSpPr>
          <p:spPr bwMode="auto">
            <a:xfrm>
              <a:off x="1786" y="1757"/>
              <a:ext cx="6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 </a:t>
              </a:r>
              <a:r>
                <a:rPr lang="en-US" altLang="en-US" sz="3200" b="1"/>
                <a:t>Q</a:t>
              </a:r>
              <a:r>
                <a:rPr lang="en-US" altLang="en-US" sz="2400" b="1"/>
                <a:t>   </a:t>
              </a:r>
            </a:p>
          </p:txBody>
        </p:sp>
        <p:sp>
          <p:nvSpPr>
            <p:cNvPr id="17423" name="Rectangle 22"/>
            <p:cNvSpPr>
              <a:spLocks noChangeArrowheads="1"/>
            </p:cNvSpPr>
            <p:nvPr/>
          </p:nvSpPr>
          <p:spPr bwMode="auto">
            <a:xfrm>
              <a:off x="2494" y="1106"/>
              <a:ext cx="6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 </a:t>
              </a:r>
              <a:r>
                <a:rPr lang="en-US" altLang="en-US" sz="3200" b="1"/>
                <a:t>V</a:t>
              </a:r>
              <a:r>
                <a:rPr lang="en-US" altLang="en-US" sz="2400" b="1"/>
                <a:t>   </a:t>
              </a:r>
            </a:p>
          </p:txBody>
        </p:sp>
        <p:sp>
          <p:nvSpPr>
            <p:cNvPr id="17424" name="Rectangle 23"/>
            <p:cNvSpPr>
              <a:spLocks noChangeArrowheads="1"/>
            </p:cNvSpPr>
            <p:nvPr/>
          </p:nvSpPr>
          <p:spPr bwMode="auto">
            <a:xfrm>
              <a:off x="2262" y="2388"/>
              <a:ext cx="5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 </a:t>
              </a:r>
              <a:r>
                <a:rPr lang="en-US" altLang="en-US" sz="3200" b="1"/>
                <a:t>T</a:t>
              </a:r>
              <a:r>
                <a:rPr lang="en-US" altLang="en-US" sz="2400" b="1"/>
                <a:t>   </a:t>
              </a:r>
            </a:p>
          </p:txBody>
        </p:sp>
        <p:sp>
          <p:nvSpPr>
            <p:cNvPr id="17425" name="Rectangle 24"/>
            <p:cNvSpPr>
              <a:spLocks noChangeArrowheads="1"/>
            </p:cNvSpPr>
            <p:nvPr/>
          </p:nvSpPr>
          <p:spPr bwMode="auto">
            <a:xfrm>
              <a:off x="1972" y="3063"/>
              <a:ext cx="6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 </a:t>
              </a:r>
              <a:r>
                <a:rPr lang="en-US" altLang="en-US" sz="3200" b="1"/>
                <a:t>K </a:t>
              </a:r>
              <a:r>
                <a:rPr lang="en-US" altLang="en-US" sz="2400" b="1"/>
                <a:t>  </a:t>
              </a:r>
            </a:p>
          </p:txBody>
        </p:sp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4249" y="3134"/>
              <a:ext cx="6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 </a:t>
              </a:r>
              <a:r>
                <a:rPr lang="en-US" altLang="en-US" sz="3200" b="1"/>
                <a:t>S</a:t>
              </a:r>
              <a:r>
                <a:rPr lang="en-US" altLang="en-US" sz="2400" b="1"/>
                <a:t>   </a:t>
              </a:r>
            </a:p>
          </p:txBody>
        </p:sp>
        <p:sp>
          <p:nvSpPr>
            <p:cNvPr id="17427" name="Rectangle 26"/>
            <p:cNvSpPr>
              <a:spLocks noChangeArrowheads="1"/>
            </p:cNvSpPr>
            <p:nvPr/>
          </p:nvSpPr>
          <p:spPr bwMode="auto">
            <a:xfrm>
              <a:off x="3816" y="2422"/>
              <a:ext cx="5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</a:t>
              </a:r>
              <a:r>
                <a:rPr lang="en-US" altLang="en-US" sz="3200" b="1"/>
                <a:t>A</a:t>
              </a:r>
              <a:r>
                <a:rPr lang="en-US" altLang="en-US" sz="2400" b="1"/>
                <a:t>   </a:t>
              </a:r>
            </a:p>
          </p:txBody>
        </p:sp>
        <p:sp>
          <p:nvSpPr>
            <p:cNvPr id="17428" name="Rectangle 27"/>
            <p:cNvSpPr>
              <a:spLocks noChangeArrowheads="1"/>
            </p:cNvSpPr>
            <p:nvPr/>
          </p:nvSpPr>
          <p:spPr bwMode="auto">
            <a:xfrm>
              <a:off x="1178" y="2432"/>
              <a:ext cx="6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 </a:t>
              </a:r>
              <a:r>
                <a:rPr lang="en-US" altLang="en-US" sz="3200" b="1"/>
                <a:t>E </a:t>
              </a:r>
              <a:r>
                <a:rPr lang="en-US" altLang="en-US" sz="2400" b="1"/>
                <a:t>  </a:t>
              </a:r>
            </a:p>
          </p:txBody>
        </p:sp>
        <p:sp>
          <p:nvSpPr>
            <p:cNvPr id="17429" name="Rectangle 28"/>
            <p:cNvSpPr>
              <a:spLocks noChangeArrowheads="1"/>
            </p:cNvSpPr>
            <p:nvPr/>
          </p:nvSpPr>
          <p:spPr bwMode="auto">
            <a:xfrm>
              <a:off x="3214" y="1767"/>
              <a:ext cx="5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   </a:t>
              </a:r>
              <a:r>
                <a:rPr lang="en-US" altLang="en-US" sz="3200" b="1"/>
                <a:t>L</a:t>
              </a:r>
              <a:r>
                <a:rPr lang="en-US" altLang="en-US" sz="2400" b="1"/>
                <a:t>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CE68EEE-5283-4C61-A030-C13681DCD132}" type="slidenum">
              <a:rPr lang="en-US"/>
              <a:pPr algn="l">
                <a:defRPr/>
              </a:pPr>
              <a:t>17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</p:spPr>
        <p:txBody>
          <a:bodyPr lIns="92075" tIns="46038" rIns="92075" bIns="46038"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Example: How </a:t>
            </a:r>
            <a:r>
              <a:rPr lang="en-US" altLang="en-US" dirty="0"/>
              <a:t>many ancestors of </a:t>
            </a:r>
            <a:r>
              <a:rPr lang="en-US" altLang="en-US" dirty="0" smtClean="0"/>
              <a:t>D?</a:t>
            </a:r>
            <a:endParaRPr lang="en-US" altLang="en-US" dirty="0"/>
          </a:p>
        </p:txBody>
      </p:sp>
      <p:pic>
        <p:nvPicPr>
          <p:cNvPr id="2050" name="Picture 2" descr="Trees – A Primer – Math ∩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6930"/>
            <a:ext cx="6172200" cy="44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CE68EEE-5283-4C61-A030-C13681DCD132}" type="slidenum">
              <a:rPr lang="en-US"/>
              <a:pPr algn="l">
                <a:defRPr/>
              </a:pPr>
              <a:t>18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9550"/>
            <a:ext cx="8077200" cy="1143000"/>
          </a:xfrm>
        </p:spPr>
        <p:txBody>
          <a:bodyPr lIns="92075" tIns="46038" rIns="92075" bIns="46038" rtlCol="0"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How </a:t>
            </a:r>
            <a:r>
              <a:rPr lang="en-US" altLang="en-US" dirty="0"/>
              <a:t>many </a:t>
            </a:r>
            <a:r>
              <a:rPr lang="en-US" altLang="en-US" dirty="0" smtClean="0"/>
              <a:t>descendants </a:t>
            </a:r>
            <a:r>
              <a:rPr lang="en-US" altLang="en-US" dirty="0"/>
              <a:t>of </a:t>
            </a:r>
            <a:r>
              <a:rPr lang="en-US" altLang="en-US" dirty="0" smtClean="0"/>
              <a:t>B?</a:t>
            </a:r>
            <a:endParaRPr lang="en-US" altLang="en-US" dirty="0"/>
          </a:p>
        </p:txBody>
      </p:sp>
      <p:pic>
        <p:nvPicPr>
          <p:cNvPr id="2050" name="Picture 2" descr="Trees – A Primer – Math ∩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6930"/>
            <a:ext cx="6172200" cy="44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9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CE68EEE-5283-4C61-A030-C13681DCD132}" type="slidenum">
              <a:rPr lang="en-US"/>
              <a:pPr algn="l">
                <a:defRPr/>
              </a:pPr>
              <a:t>19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</p:spPr>
        <p:txBody>
          <a:bodyPr lIns="92075" tIns="46038" rIns="92075" bIns="46038" rtlCol="0"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Example: How </a:t>
            </a:r>
            <a:r>
              <a:rPr lang="en-US" altLang="en-US" dirty="0"/>
              <a:t>many </a:t>
            </a:r>
            <a:r>
              <a:rPr lang="en-US" altLang="en-US" dirty="0" smtClean="0"/>
              <a:t>Leaf nodes?</a:t>
            </a:r>
            <a:endParaRPr lang="en-US" altLang="en-US" dirty="0"/>
          </a:p>
        </p:txBody>
      </p:sp>
      <p:pic>
        <p:nvPicPr>
          <p:cNvPr id="2050" name="Picture 2" descr="Trees – A Primer – Math ∩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6930"/>
            <a:ext cx="6172200" cy="44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F24449B-EED9-4C63-88FF-DB720A69EE8A}" type="slidenum">
              <a:rPr lang="en-US"/>
              <a:pPr algn="l">
                <a:defRPr/>
              </a:pPr>
              <a:t>2</a:t>
            </a:fld>
            <a:endParaRPr lang="en-US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Data Structure 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800" b="1" smtClean="0">
                <a:solidFill>
                  <a:srgbClr val="FF0000"/>
                </a:solidFill>
                <a:latin typeface="Arial" charset="0"/>
              </a:rPr>
              <a:t>Introduction</a:t>
            </a:r>
          </a:p>
          <a:p>
            <a:pPr lvl="1" algn="just" eaLnBrk="1" hangingPunct="1"/>
            <a:r>
              <a:rPr lang="en-US" b="1" smtClean="0">
                <a:latin typeface="Arial" charset="0"/>
              </a:rPr>
              <a:t>The Data Organizations Presented Earlier are Linear in That Items are One After Another</a:t>
            </a:r>
          </a:p>
          <a:p>
            <a:pPr lvl="1" algn="just" eaLnBrk="1" hangingPunct="1"/>
            <a:r>
              <a:rPr lang="en-US" b="1" smtClean="0">
                <a:latin typeface="Arial" charset="0"/>
              </a:rPr>
              <a:t>ADTs in This Lecture Organize Data in a </a:t>
            </a:r>
            <a:r>
              <a:rPr lang="en-US" b="1" smtClean="0">
                <a:solidFill>
                  <a:srgbClr val="FF0000"/>
                </a:solidFill>
                <a:latin typeface="Arial" charset="0"/>
              </a:rPr>
              <a:t>Non-Linear, Hierarchical Form</a:t>
            </a:r>
            <a:r>
              <a:rPr lang="en-US" b="1" smtClean="0">
                <a:latin typeface="Arial" charset="0"/>
              </a:rPr>
              <a:t>, Whereby an Item can Have More Than one Immediate Successor</a:t>
            </a:r>
          </a:p>
          <a:p>
            <a:pPr algn="just" eaLnBrk="1" hangingPunct="1"/>
            <a:endParaRPr lang="en-US" sz="2800" b="1" smtClean="0">
              <a:latin typeface="Arial" charset="0"/>
            </a:endParaRPr>
          </a:p>
          <a:p>
            <a:pPr algn="just" eaLnBrk="1" hangingPunct="1">
              <a:buFont typeface="Arial" charset="0"/>
              <a:buNone/>
            </a:pPr>
            <a:endParaRPr lang="en-US" sz="2800" b="1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CE68EEE-5283-4C61-A030-C13681DCD132}" type="slidenum">
              <a:rPr lang="en-US"/>
              <a:pPr algn="l">
                <a:defRPr/>
              </a:pPr>
              <a:t>20</a:t>
            </a:fld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</p:spPr>
        <p:txBody>
          <a:bodyPr lIns="92075" tIns="46038" rIns="92075" bIns="46038"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Example: How </a:t>
            </a:r>
            <a:r>
              <a:rPr lang="en-US" altLang="en-US" dirty="0"/>
              <a:t>many </a:t>
            </a:r>
            <a:r>
              <a:rPr lang="en-US" altLang="en-US" dirty="0" smtClean="0"/>
              <a:t>internal nodes?</a:t>
            </a:r>
            <a:endParaRPr lang="en-US" altLang="en-US" dirty="0"/>
          </a:p>
        </p:txBody>
      </p:sp>
      <p:pic>
        <p:nvPicPr>
          <p:cNvPr id="2050" name="Picture 2" descr="Trees – A Primer – Math ∩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14500"/>
            <a:ext cx="6172200" cy="44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B8F96456-E575-4613-8740-7B069D14FBC0}" type="slidenum">
              <a:rPr lang="en-US"/>
              <a:pPr algn="l">
                <a:defRPr/>
              </a:pPr>
              <a:t>21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4102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latin typeface="Arial" charset="0"/>
              </a:rPr>
              <a:t>Trees come in Many Shapes.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Level of a Node 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b="1" dirty="0" smtClean="0">
                <a:latin typeface="Arial" charset="0"/>
              </a:rPr>
              <a:t>If n is the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Root</a:t>
            </a:r>
            <a:r>
              <a:rPr lang="en-US" sz="1800" b="1" dirty="0" smtClean="0">
                <a:latin typeface="Arial" charset="0"/>
              </a:rPr>
              <a:t>, it is at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level 0</a:t>
            </a:r>
            <a:r>
              <a:rPr lang="en-US" sz="1800" b="1" dirty="0" smtClean="0">
                <a:latin typeface="Arial" charset="0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b="1" dirty="0" smtClean="0">
                <a:latin typeface="Arial" charset="0"/>
              </a:rPr>
              <a:t>If n is not the Root, its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Level is 1 Greater Than the Level of its Parent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Depth (also called Height) of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Tree </a:t>
            </a:r>
            <a:endParaRPr lang="en-US" sz="2000" b="1" dirty="0" smtClean="0">
              <a:solidFill>
                <a:srgbClr val="FF0000"/>
              </a:solidFill>
              <a:latin typeface="Arial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b="1" dirty="0" smtClean="0">
                <a:latin typeface="Arial" charset="0"/>
              </a:rPr>
              <a:t>Length of the </a:t>
            </a:r>
            <a:r>
              <a:rPr lang="en-US" sz="1600" b="1" dirty="0">
                <a:latin typeface="Arial" charset="0"/>
              </a:rPr>
              <a:t>Longest Path </a:t>
            </a:r>
            <a:r>
              <a:rPr lang="en-US" sz="1600" b="1" dirty="0" smtClean="0">
                <a:latin typeface="Arial" charset="0"/>
              </a:rPr>
              <a:t>(in terms of number of edges) From </a:t>
            </a:r>
            <a:r>
              <a:rPr lang="en-US" sz="1600" b="1" dirty="0">
                <a:latin typeface="Arial" charset="0"/>
              </a:rPr>
              <a:t>the Root to a </a:t>
            </a:r>
            <a:r>
              <a:rPr lang="en-US" sz="1600" b="1" dirty="0" smtClean="0">
                <a:latin typeface="Arial" charset="0"/>
              </a:rPr>
              <a:t>Leaf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b="1" dirty="0" smtClean="0">
                <a:latin typeface="Arial" charset="0"/>
              </a:rPr>
              <a:t>Maximum level of any leaf in the tree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H="1">
            <a:off x="1066800" y="16764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1981200" y="16764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>
            <a:off x="609600" y="2438400"/>
            <a:ext cx="533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1143000" y="24384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222500" y="1295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A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1219200" y="34131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E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152400" y="34131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D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2679700" y="2133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C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762000" y="21177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B</a:t>
            </a:r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 flipH="1">
            <a:off x="2057400" y="23622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2590800" y="2362200"/>
            <a:ext cx="423863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667000" y="34131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G</a:t>
            </a: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2022475" y="3429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F</a:t>
            </a:r>
          </a:p>
        </p:txBody>
      </p:sp>
      <p:sp>
        <p:nvSpPr>
          <p:cNvPr id="18450" name="Oval 19"/>
          <p:cNvSpPr>
            <a:spLocks noChangeArrowheads="1"/>
          </p:cNvSpPr>
          <p:nvPr/>
        </p:nvSpPr>
        <p:spPr bwMode="auto">
          <a:xfrm>
            <a:off x="2514600" y="236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1" name="Oval 20"/>
          <p:cNvSpPr>
            <a:spLocks noChangeArrowheads="1"/>
          </p:cNvSpPr>
          <p:nvPr/>
        </p:nvSpPr>
        <p:spPr bwMode="auto">
          <a:xfrm>
            <a:off x="48768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2" name="Oval 21"/>
          <p:cNvSpPr>
            <a:spLocks noChangeArrowheads="1"/>
          </p:cNvSpPr>
          <p:nvPr/>
        </p:nvSpPr>
        <p:spPr bwMode="auto">
          <a:xfrm>
            <a:off x="3810000" y="3657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3" name="Oval 22"/>
          <p:cNvSpPr>
            <a:spLocks noChangeArrowheads="1"/>
          </p:cNvSpPr>
          <p:nvPr/>
        </p:nvSpPr>
        <p:spPr bwMode="auto">
          <a:xfrm>
            <a:off x="190500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4" name="Oval 23"/>
          <p:cNvSpPr>
            <a:spLocks noChangeArrowheads="1"/>
          </p:cNvSpPr>
          <p:nvPr/>
        </p:nvSpPr>
        <p:spPr bwMode="auto">
          <a:xfrm>
            <a:off x="10668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5" name="Oval 24"/>
          <p:cNvSpPr>
            <a:spLocks noChangeArrowheads="1"/>
          </p:cNvSpPr>
          <p:nvPr/>
        </p:nvSpPr>
        <p:spPr bwMode="auto">
          <a:xfrm>
            <a:off x="5334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6" name="Oval 25"/>
          <p:cNvSpPr>
            <a:spLocks noChangeArrowheads="1"/>
          </p:cNvSpPr>
          <p:nvPr/>
        </p:nvSpPr>
        <p:spPr bwMode="auto">
          <a:xfrm>
            <a:off x="14478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7" name="Oval 26"/>
          <p:cNvSpPr>
            <a:spLocks noChangeArrowheads="1"/>
          </p:cNvSpPr>
          <p:nvPr/>
        </p:nvSpPr>
        <p:spPr bwMode="auto">
          <a:xfrm>
            <a:off x="19812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8" name="Oval 27"/>
          <p:cNvSpPr>
            <a:spLocks noChangeArrowheads="1"/>
          </p:cNvSpPr>
          <p:nvPr/>
        </p:nvSpPr>
        <p:spPr bwMode="auto">
          <a:xfrm>
            <a:off x="29718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 flipV="1">
            <a:off x="3886200" y="1143000"/>
            <a:ext cx="205740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>
            <a:off x="5943600" y="114300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>
            <a:off x="5486400" y="16764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>
            <a:off x="7467600" y="838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 flipH="1">
            <a:off x="7467600" y="1295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4" name="Line 33"/>
          <p:cNvSpPr>
            <a:spLocks noChangeShapeType="1"/>
          </p:cNvSpPr>
          <p:nvPr/>
        </p:nvSpPr>
        <p:spPr bwMode="auto">
          <a:xfrm>
            <a:off x="7620000" y="2667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5" name="Line 34"/>
          <p:cNvSpPr>
            <a:spLocks noChangeShapeType="1"/>
          </p:cNvSpPr>
          <p:nvPr/>
        </p:nvSpPr>
        <p:spPr bwMode="auto">
          <a:xfrm flipH="1">
            <a:off x="7620000" y="3124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6" name="Line 35"/>
          <p:cNvSpPr>
            <a:spLocks noChangeShapeType="1"/>
          </p:cNvSpPr>
          <p:nvPr/>
        </p:nvSpPr>
        <p:spPr bwMode="auto">
          <a:xfrm>
            <a:off x="7543800" y="17526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7" name="Line 36"/>
          <p:cNvSpPr>
            <a:spLocks noChangeShapeType="1"/>
          </p:cNvSpPr>
          <p:nvPr/>
        </p:nvSpPr>
        <p:spPr bwMode="auto">
          <a:xfrm flipH="1">
            <a:off x="7543800" y="22098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8" name="Oval 37"/>
          <p:cNvSpPr>
            <a:spLocks noChangeArrowheads="1"/>
          </p:cNvSpPr>
          <p:nvPr/>
        </p:nvSpPr>
        <p:spPr bwMode="auto">
          <a:xfrm>
            <a:off x="8077200" y="1219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69" name="Oval 38"/>
          <p:cNvSpPr>
            <a:spLocks noChangeArrowheads="1"/>
          </p:cNvSpPr>
          <p:nvPr/>
        </p:nvSpPr>
        <p:spPr bwMode="auto">
          <a:xfrm>
            <a:off x="7391400" y="762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0" name="Oval 39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1" name="Oval 40"/>
          <p:cNvSpPr>
            <a:spLocks noChangeArrowheads="1"/>
          </p:cNvSpPr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2" name="Oval 41"/>
          <p:cNvSpPr>
            <a:spLocks noChangeArrowheads="1"/>
          </p:cNvSpPr>
          <p:nvPr/>
        </p:nvSpPr>
        <p:spPr bwMode="auto">
          <a:xfrm>
            <a:off x="5867400" y="1066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3" name="Oval 42"/>
          <p:cNvSpPr>
            <a:spLocks noChangeArrowheads="1"/>
          </p:cNvSpPr>
          <p:nvPr/>
        </p:nvSpPr>
        <p:spPr bwMode="auto">
          <a:xfrm>
            <a:off x="5410200" y="1676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4" name="Text Box 43"/>
          <p:cNvSpPr txBox="1">
            <a:spLocks noChangeArrowheads="1"/>
          </p:cNvSpPr>
          <p:nvPr/>
        </p:nvSpPr>
        <p:spPr bwMode="auto">
          <a:xfrm>
            <a:off x="5791200" y="685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A</a:t>
            </a:r>
          </a:p>
        </p:txBody>
      </p:sp>
      <p:sp>
        <p:nvSpPr>
          <p:cNvPr id="18475" name="Text Box 44"/>
          <p:cNvSpPr txBox="1">
            <a:spLocks noChangeArrowheads="1"/>
          </p:cNvSpPr>
          <p:nvPr/>
        </p:nvSpPr>
        <p:spPr bwMode="auto">
          <a:xfrm>
            <a:off x="7010400" y="609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A</a:t>
            </a:r>
          </a:p>
        </p:txBody>
      </p:sp>
      <p:sp>
        <p:nvSpPr>
          <p:cNvPr id="18476" name="Oval 45"/>
          <p:cNvSpPr>
            <a:spLocks noChangeArrowheads="1"/>
          </p:cNvSpPr>
          <p:nvPr/>
        </p:nvSpPr>
        <p:spPr bwMode="auto">
          <a:xfrm>
            <a:off x="7467600" y="1676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7" name="Oval 46"/>
          <p:cNvSpPr>
            <a:spLocks noChangeArrowheads="1"/>
          </p:cNvSpPr>
          <p:nvPr/>
        </p:nvSpPr>
        <p:spPr bwMode="auto">
          <a:xfrm>
            <a:off x="8153400" y="2133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8" name="Oval 47"/>
          <p:cNvSpPr>
            <a:spLocks noChangeArrowheads="1"/>
          </p:cNvSpPr>
          <p:nvPr/>
        </p:nvSpPr>
        <p:spPr bwMode="auto">
          <a:xfrm>
            <a:off x="7543800" y="2590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79" name="Oval 48"/>
          <p:cNvSpPr>
            <a:spLocks noChangeArrowheads="1"/>
          </p:cNvSpPr>
          <p:nvPr/>
        </p:nvSpPr>
        <p:spPr bwMode="auto">
          <a:xfrm>
            <a:off x="8153400" y="3048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80" name="Oval 49"/>
          <p:cNvSpPr>
            <a:spLocks noChangeArrowheads="1"/>
          </p:cNvSpPr>
          <p:nvPr/>
        </p:nvSpPr>
        <p:spPr bwMode="auto">
          <a:xfrm>
            <a:off x="4343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81" name="Oval 50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82" name="Text Box 51"/>
          <p:cNvSpPr txBox="1">
            <a:spLocks noChangeArrowheads="1"/>
          </p:cNvSpPr>
          <p:nvPr/>
        </p:nvSpPr>
        <p:spPr bwMode="auto">
          <a:xfrm>
            <a:off x="8229600" y="11430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B</a:t>
            </a:r>
          </a:p>
        </p:txBody>
      </p:sp>
      <p:sp>
        <p:nvSpPr>
          <p:cNvPr id="18483" name="Text Box 52"/>
          <p:cNvSpPr txBox="1">
            <a:spLocks noChangeArrowheads="1"/>
          </p:cNvSpPr>
          <p:nvPr/>
        </p:nvSpPr>
        <p:spPr bwMode="auto">
          <a:xfrm>
            <a:off x="5118100" y="1447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B</a:t>
            </a:r>
          </a:p>
        </p:txBody>
      </p:sp>
      <p:sp>
        <p:nvSpPr>
          <p:cNvPr id="18484" name="Text Box 53"/>
          <p:cNvSpPr txBox="1">
            <a:spLocks noChangeArrowheads="1"/>
          </p:cNvSpPr>
          <p:nvPr/>
        </p:nvSpPr>
        <p:spPr bwMode="auto">
          <a:xfrm>
            <a:off x="7086600" y="1447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C</a:t>
            </a:r>
          </a:p>
        </p:txBody>
      </p:sp>
      <p:sp>
        <p:nvSpPr>
          <p:cNvPr id="18485" name="Text Box 54"/>
          <p:cNvSpPr txBox="1">
            <a:spLocks noChangeArrowheads="1"/>
          </p:cNvSpPr>
          <p:nvPr/>
        </p:nvSpPr>
        <p:spPr bwMode="auto">
          <a:xfrm>
            <a:off x="6337300" y="1447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C</a:t>
            </a:r>
          </a:p>
        </p:txBody>
      </p:sp>
      <p:sp>
        <p:nvSpPr>
          <p:cNvPr id="18486" name="Text Box 55"/>
          <p:cNvSpPr txBox="1">
            <a:spLocks noChangeArrowheads="1"/>
          </p:cNvSpPr>
          <p:nvPr/>
        </p:nvSpPr>
        <p:spPr bwMode="auto">
          <a:xfrm>
            <a:off x="8229600" y="1752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D</a:t>
            </a:r>
          </a:p>
        </p:txBody>
      </p:sp>
      <p:sp>
        <p:nvSpPr>
          <p:cNvPr id="18487" name="Text Box 56"/>
          <p:cNvSpPr txBox="1">
            <a:spLocks noChangeArrowheads="1"/>
          </p:cNvSpPr>
          <p:nvPr/>
        </p:nvSpPr>
        <p:spPr bwMode="auto">
          <a:xfrm>
            <a:off x="4584700" y="2057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D</a:t>
            </a:r>
          </a:p>
        </p:txBody>
      </p:sp>
      <p:sp>
        <p:nvSpPr>
          <p:cNvPr id="18488" name="Text Box 57"/>
          <p:cNvSpPr txBox="1">
            <a:spLocks noChangeArrowheads="1"/>
          </p:cNvSpPr>
          <p:nvPr/>
        </p:nvSpPr>
        <p:spPr bwMode="auto">
          <a:xfrm>
            <a:off x="5894388" y="20574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E</a:t>
            </a:r>
          </a:p>
        </p:txBody>
      </p:sp>
      <p:sp>
        <p:nvSpPr>
          <p:cNvPr id="18489" name="Text Box 58"/>
          <p:cNvSpPr txBox="1">
            <a:spLocks noChangeArrowheads="1"/>
          </p:cNvSpPr>
          <p:nvPr/>
        </p:nvSpPr>
        <p:spPr bwMode="auto">
          <a:xfrm>
            <a:off x="7239000" y="2209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E</a:t>
            </a:r>
          </a:p>
        </p:txBody>
      </p:sp>
      <p:sp>
        <p:nvSpPr>
          <p:cNvPr id="18490" name="Text Box 59"/>
          <p:cNvSpPr txBox="1">
            <a:spLocks noChangeArrowheads="1"/>
          </p:cNvSpPr>
          <p:nvPr/>
        </p:nvSpPr>
        <p:spPr bwMode="auto">
          <a:xfrm>
            <a:off x="4079875" y="2651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F</a:t>
            </a:r>
          </a:p>
        </p:txBody>
      </p:sp>
      <p:sp>
        <p:nvSpPr>
          <p:cNvPr id="18491" name="Text Box 60"/>
          <p:cNvSpPr txBox="1">
            <a:spLocks noChangeArrowheads="1"/>
          </p:cNvSpPr>
          <p:nvPr/>
        </p:nvSpPr>
        <p:spPr bwMode="auto">
          <a:xfrm>
            <a:off x="8382000" y="2895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F</a:t>
            </a:r>
          </a:p>
        </p:txBody>
      </p:sp>
      <p:sp>
        <p:nvSpPr>
          <p:cNvPr id="18492" name="Text Box 61"/>
          <p:cNvSpPr txBox="1">
            <a:spLocks noChangeArrowheads="1"/>
          </p:cNvSpPr>
          <p:nvPr/>
        </p:nvSpPr>
        <p:spPr bwMode="auto">
          <a:xfrm>
            <a:off x="3657600" y="3276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G</a:t>
            </a:r>
          </a:p>
        </p:txBody>
      </p:sp>
      <p:sp>
        <p:nvSpPr>
          <p:cNvPr id="18493" name="Text Box 62"/>
          <p:cNvSpPr txBox="1">
            <a:spLocks noChangeArrowheads="1"/>
          </p:cNvSpPr>
          <p:nvPr/>
        </p:nvSpPr>
        <p:spPr bwMode="auto">
          <a:xfrm>
            <a:off x="7239000" y="3048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7FB1E4E3-7BB4-4826-95BA-CBBAA28B1EC2}" type="slidenum">
              <a:rPr lang="en-US"/>
              <a:pPr algn="l">
                <a:defRPr/>
              </a:pPr>
              <a:t>22</a:t>
            </a:fld>
            <a:endParaRPr lang="en-US"/>
          </a:p>
        </p:txBody>
      </p:sp>
      <p:sp>
        <p:nvSpPr>
          <p:cNvPr id="19459" name="Rectangle 1026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0" name="Rectangle 1027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1" name="Rectangle 1028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2" name="Line 1029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1030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031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1032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33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7" name="Rectangle 1034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8" name="Line 1035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9" name="Group 1036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19481" name="Line 1037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1038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1039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0" name="Line 1040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041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9472" name="Group 1042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19478" name="Line 1043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1044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1045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Rectangle 1046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4" name="Rectangle 1047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  <p:sp>
        <p:nvSpPr>
          <p:cNvPr id="19475" name="Rectangle 1048"/>
          <p:cNvSpPr>
            <a:spLocks noChangeArrowheads="1"/>
          </p:cNvSpPr>
          <p:nvPr/>
        </p:nvSpPr>
        <p:spPr bwMode="auto">
          <a:xfrm>
            <a:off x="666750" y="285750"/>
            <a:ext cx="7848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000" b="1">
                <a:solidFill>
                  <a:schemeClr val="tx2"/>
                </a:solidFill>
                <a:latin typeface="Calibri" pitchFamily="34" charset="0"/>
              </a:rPr>
              <a:t>A Tree Has Levels</a:t>
            </a:r>
          </a:p>
        </p:txBody>
      </p:sp>
      <p:sp>
        <p:nvSpPr>
          <p:cNvPr id="19476" name="Rectangle 1049"/>
          <p:cNvSpPr>
            <a:spLocks noChangeArrowheads="1"/>
          </p:cNvSpPr>
          <p:nvPr/>
        </p:nvSpPr>
        <p:spPr bwMode="auto">
          <a:xfrm>
            <a:off x="803275" y="2079625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rgbClr val="CC0000"/>
                </a:solidFill>
              </a:rPr>
              <a:t>LEVEL 0</a:t>
            </a:r>
          </a:p>
        </p:txBody>
      </p:sp>
      <p:sp>
        <p:nvSpPr>
          <p:cNvPr id="19477" name="Oval 1050"/>
          <p:cNvSpPr>
            <a:spLocks noChangeArrowheads="1"/>
          </p:cNvSpPr>
          <p:nvPr/>
        </p:nvSpPr>
        <p:spPr bwMode="auto">
          <a:xfrm>
            <a:off x="2698750" y="1651000"/>
            <a:ext cx="3708400" cy="136525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C046B3F5-FBCC-4C0C-9F1C-3EB580042DDE}" type="slidenum">
              <a:rPr lang="en-US"/>
              <a:pPr algn="l">
                <a:defRPr/>
              </a:pPr>
              <a:t>23</a:t>
            </a:fld>
            <a:endParaRPr 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3" name="Group 12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20506" name="Line 13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14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15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4" name="Line 16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0496" name="Group 18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0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7" name="Rectangle 22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8" name="Rectangle 23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  <p:grpSp>
        <p:nvGrpSpPr>
          <p:cNvPr id="20499" name="Group 24"/>
          <p:cNvGrpSpPr>
            <a:grpSpLocks/>
          </p:cNvGrpSpPr>
          <p:nvPr/>
        </p:nvGrpSpPr>
        <p:grpSpPr bwMode="auto">
          <a:xfrm>
            <a:off x="41275" y="285750"/>
            <a:ext cx="8474075" cy="3816350"/>
            <a:chOff x="26" y="180"/>
            <a:chExt cx="5338" cy="2404"/>
          </a:xfrm>
        </p:grpSpPr>
        <p:sp>
          <p:nvSpPr>
            <p:cNvPr id="20500" name="Rectangle 25"/>
            <p:cNvSpPr>
              <a:spLocks noChangeArrowheads="1"/>
            </p:cNvSpPr>
            <p:nvPr/>
          </p:nvSpPr>
          <p:spPr bwMode="auto">
            <a:xfrm>
              <a:off x="420" y="180"/>
              <a:ext cx="4944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altLang="en-US" sz="4000" b="1">
                  <a:solidFill>
                    <a:schemeClr val="tx2"/>
                  </a:solidFill>
                  <a:latin typeface="Calibri" pitchFamily="34" charset="0"/>
                </a:rPr>
                <a:t>Level One</a:t>
              </a:r>
            </a:p>
          </p:txBody>
        </p:sp>
        <p:sp>
          <p:nvSpPr>
            <p:cNvPr id="20501" name="Rectangle 26"/>
            <p:cNvSpPr>
              <a:spLocks noChangeArrowheads="1"/>
            </p:cNvSpPr>
            <p:nvPr/>
          </p:nvSpPr>
          <p:spPr bwMode="auto">
            <a:xfrm>
              <a:off x="26" y="2030"/>
              <a:ext cx="8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>
                  <a:solidFill>
                    <a:srgbClr val="CC0000"/>
                  </a:solidFill>
                </a:rPr>
                <a:t>LEVEL 1</a:t>
              </a:r>
            </a:p>
          </p:txBody>
        </p:sp>
        <p:sp>
          <p:nvSpPr>
            <p:cNvPr id="20502" name="Oval 27"/>
            <p:cNvSpPr>
              <a:spLocks noChangeArrowheads="1"/>
            </p:cNvSpPr>
            <p:nvPr/>
          </p:nvSpPr>
          <p:spPr bwMode="auto">
            <a:xfrm>
              <a:off x="1028" y="1784"/>
              <a:ext cx="4280" cy="800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E2F71B45-11C7-459A-BC78-DD5AB1525C05}" type="slidenum">
              <a:rPr lang="en-US"/>
              <a:pPr algn="l">
                <a:defRPr/>
              </a:pPr>
              <a:t>24</a:t>
            </a:fld>
            <a:endParaRPr lang="en-US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7" name="Group 12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21529" name="Line 13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14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15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8" name="Line 16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1520" name="Group 18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1" name="Rectangle 22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22" name="Rectangle 23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  <p:sp>
        <p:nvSpPr>
          <p:cNvPr id="21523" name="Rectangle 24"/>
          <p:cNvSpPr>
            <a:spLocks noChangeArrowheads="1"/>
          </p:cNvSpPr>
          <p:nvPr/>
        </p:nvSpPr>
        <p:spPr bwMode="auto">
          <a:xfrm>
            <a:off x="666750" y="285750"/>
            <a:ext cx="7848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000" b="1">
                <a:solidFill>
                  <a:schemeClr val="tx2"/>
                </a:solidFill>
                <a:latin typeface="Calibri" pitchFamily="34" charset="0"/>
              </a:rPr>
              <a:t>Level Two</a:t>
            </a:r>
          </a:p>
        </p:txBody>
      </p:sp>
      <p:sp>
        <p:nvSpPr>
          <p:cNvPr id="21524" name="Rectangle 25"/>
          <p:cNvSpPr>
            <a:spLocks noChangeArrowheads="1"/>
          </p:cNvSpPr>
          <p:nvPr/>
        </p:nvSpPr>
        <p:spPr bwMode="auto">
          <a:xfrm>
            <a:off x="3175" y="3962400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rgbClr val="CC0000"/>
                </a:solidFill>
              </a:rPr>
              <a:t>LEVEL 2</a:t>
            </a:r>
          </a:p>
        </p:txBody>
      </p:sp>
      <p:sp>
        <p:nvSpPr>
          <p:cNvPr id="21525" name="Oval 26"/>
          <p:cNvSpPr>
            <a:spLocks noChangeArrowheads="1"/>
          </p:cNvSpPr>
          <p:nvPr/>
        </p:nvSpPr>
        <p:spPr bwMode="auto">
          <a:xfrm>
            <a:off x="1079500" y="3765550"/>
            <a:ext cx="7251700" cy="170815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Full, Complete, and Perfect Binary Tree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228600" y="1735138"/>
            <a:ext cx="8750300" cy="405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Full, Complete, and Perfect Binary Tree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025"/>
            <a:ext cx="81534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9E8AE32-58EB-4A78-BF8F-EA454AE4A4A9}" type="slidenum">
              <a:rPr lang="en-US"/>
              <a:pPr algn="l">
                <a:defRPr/>
              </a:pPr>
              <a:t>27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Traversals of a Binary Tree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105400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endParaRPr lang="en-US" sz="2400" b="1" smtClean="0">
              <a:latin typeface="Arial" charset="0"/>
            </a:endParaRPr>
          </a:p>
          <a:p>
            <a:pPr algn="just" eaLnBrk="1" hangingPunct="1"/>
            <a:r>
              <a:rPr lang="en-US" sz="2400" b="1" smtClean="0">
                <a:latin typeface="Arial" charset="0"/>
              </a:rPr>
              <a:t>When Traversing any Binary Tree, the Algorithm has Three Choices of When to Visit a Node r:</a:t>
            </a:r>
          </a:p>
          <a:p>
            <a:pPr lvl="1" algn="just" eaLnBrk="1" hangingPunct="1"/>
            <a:r>
              <a:rPr lang="en-US" sz="2400" b="1" smtClean="0">
                <a:latin typeface="Arial" charset="0"/>
              </a:rPr>
              <a:t>It Can Visit r Before it Traverses both of r’s Subtrees</a:t>
            </a:r>
          </a:p>
          <a:p>
            <a:pPr lvl="1" algn="just" eaLnBrk="1" hangingPunct="1"/>
            <a:r>
              <a:rPr lang="en-US" sz="2400" b="1" smtClean="0">
                <a:latin typeface="Arial" charset="0"/>
              </a:rPr>
              <a:t>It Can Visit r After it Has Traversed r’s Left Subtree T</a:t>
            </a:r>
            <a:r>
              <a:rPr lang="en-US" sz="2400" b="1" baseline="-25000" smtClean="0">
                <a:latin typeface="Arial" charset="0"/>
              </a:rPr>
              <a:t>L</a:t>
            </a:r>
            <a:r>
              <a:rPr lang="en-US" sz="2400" b="1" smtClean="0">
                <a:latin typeface="Arial" charset="0"/>
              </a:rPr>
              <a:t> But Before it Traverses r’s Right Subtree T</a:t>
            </a:r>
            <a:r>
              <a:rPr lang="en-US" sz="2400" b="1" baseline="-25000" smtClean="0">
                <a:latin typeface="Arial" charset="0"/>
              </a:rPr>
              <a:t>R</a:t>
            </a:r>
            <a:endParaRPr lang="en-US" sz="2400" b="1" smtClean="0">
              <a:latin typeface="Arial" charset="0"/>
            </a:endParaRPr>
          </a:p>
          <a:p>
            <a:pPr lvl="1" algn="just" eaLnBrk="1" hangingPunct="1"/>
            <a:r>
              <a:rPr lang="en-US" sz="2400" b="1" smtClean="0">
                <a:latin typeface="Arial" charset="0"/>
              </a:rPr>
              <a:t>It Can Visit r After it Has Traversed Both of r’s Subtrees</a:t>
            </a:r>
          </a:p>
          <a:p>
            <a:pPr algn="just" eaLnBrk="1" hangingPunct="1"/>
            <a:r>
              <a:rPr lang="en-US" sz="2400" b="1" smtClean="0">
                <a:latin typeface="Arial" charset="0"/>
              </a:rPr>
              <a:t>These Traversals are Called 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Preorder, Inorder, and Postorder</a:t>
            </a:r>
            <a:r>
              <a:rPr lang="en-US" sz="2400" b="1" smtClean="0">
                <a:latin typeface="Arial" charset="0"/>
              </a:rPr>
              <a:t> traversals Respectively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CB705F71-F710-47E2-A067-16ED41A25D79}" type="slidenum">
              <a:rPr lang="en-US"/>
              <a:pPr algn="l">
                <a:defRPr/>
              </a:pPr>
              <a:t>28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Traversals of a Binary Tree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</a:rPr>
              <a:t>Preorder  Traversal 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Visit the root 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Traverse the Left subtree in Preorder 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Traverse the Right subtree in Preorder</a:t>
            </a:r>
          </a:p>
          <a:p>
            <a:pPr eaLnBrk="1" hangingPunct="1">
              <a:buFontTx/>
              <a:buNone/>
            </a:pPr>
            <a:endParaRPr lang="en-US" sz="2800" b="1" smtClean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800" b="1" smtClean="0">
              <a:latin typeface="Arial" charset="0"/>
            </a:endParaRP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1371600" y="4343400"/>
            <a:ext cx="501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Notice recursive nature of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205F638C-7892-4A85-A16F-269DBC2E6FFD}" type="slidenum">
              <a:rPr lang="en-US"/>
              <a:pPr algn="l">
                <a:defRPr/>
              </a:pPr>
              <a:t>29</a:t>
            </a:fld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09000" cy="1143000"/>
          </a:xfrm>
        </p:spPr>
        <p:txBody>
          <a:bodyPr lIns="92075" tIns="46038" rIns="92075" bIns="46038"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Preorder Traversal:   </a:t>
            </a:r>
            <a:r>
              <a:rPr lang="en-US" altLang="en-US" sz="4000" b="1" dirty="0">
                <a:solidFill>
                  <a:srgbClr val="FF0000"/>
                </a:solidFill>
              </a:rPr>
              <a:t>J E A H T M Y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7656" name="Group 10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27675" name="Rectangle 11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676" name="Rectangle 12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‘J’</a:t>
              </a:r>
            </a:p>
          </p:txBody>
        </p:sp>
      </p:grpSp>
      <p:sp>
        <p:nvSpPr>
          <p:cNvPr id="27657" name="Line 13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5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6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7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 ‘E’</a:t>
            </a:r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‘A’</a:t>
            </a:r>
          </a:p>
        </p:txBody>
      </p:sp>
      <p:sp>
        <p:nvSpPr>
          <p:cNvPr id="27663" name="Rectangle 19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‘H’</a:t>
            </a:r>
          </a:p>
        </p:txBody>
      </p:sp>
      <p:sp>
        <p:nvSpPr>
          <p:cNvPr id="27664" name="Rectangle 20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65" name="Rectangle 21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66" name="Rectangle 22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‘T’</a:t>
            </a:r>
          </a:p>
        </p:txBody>
      </p:sp>
      <p:sp>
        <p:nvSpPr>
          <p:cNvPr id="27668" name="Line 24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5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Rectangle 26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 ‘M’</a:t>
            </a:r>
          </a:p>
        </p:txBody>
      </p:sp>
      <p:sp>
        <p:nvSpPr>
          <p:cNvPr id="27671" name="Rectangle 27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‘Y’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73" name="Line 29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30"/>
          <p:cNvSpPr>
            <a:spLocks noChangeArrowheads="1"/>
          </p:cNvSpPr>
          <p:nvPr/>
        </p:nvSpPr>
        <p:spPr bwMode="auto">
          <a:xfrm>
            <a:off x="3276600" y="1901825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root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3124200"/>
          </a:xfrm>
        </p:spPr>
        <p:txBody>
          <a:bodyPr/>
          <a:lstStyle/>
          <a:p>
            <a:pPr algn="just">
              <a:defRPr/>
            </a:pPr>
            <a:r>
              <a:rPr lang="en-US" dirty="0" smtClean="0"/>
              <a:t>A (general) tree is a collection of Nodes and edges such that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dirty="0" smtClean="0"/>
              <a:t>There is  a single node from which paths to other nodes emerge; this node is called the root 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n-US" dirty="0" smtClean="0"/>
              <a:t>There is a single, unique path to reach any node of the tree</a:t>
            </a:r>
          </a:p>
          <a:p>
            <a:pPr marL="0" indent="0" algn="just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H="1">
            <a:off x="6096000" y="44196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705600" y="44196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5410200" y="51816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172200" y="51816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172200" y="5181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553200" y="3962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A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719888" y="62325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F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951538" y="62325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E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181600" y="62325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D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858000" y="49371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C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791200" y="48609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B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66294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60960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6781800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096000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5334000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7" name="TextBox 1"/>
          <p:cNvSpPr txBox="1">
            <a:spLocks noChangeArrowheads="1"/>
          </p:cNvSpPr>
          <p:nvPr/>
        </p:nvSpPr>
        <p:spPr bwMode="auto">
          <a:xfrm>
            <a:off x="2590800" y="5943600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 General Tree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73D972B4-F7D2-4C51-9CAD-3679B09B0E59}" type="slidenum">
              <a:rPr lang="en-US"/>
              <a:pPr algn="l">
                <a:defRPr/>
              </a:pPr>
              <a:t>30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Traversals of a Binary Tree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</a:rPr>
              <a:t>Inorder  Traversal 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Traverse the Left subtree in Inorder 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Visit the root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Traverse the Right subtree in Inorder</a:t>
            </a:r>
          </a:p>
          <a:p>
            <a:pPr eaLnBrk="1" hangingPunct="1">
              <a:buFontTx/>
              <a:buNone/>
            </a:pPr>
            <a:endParaRPr lang="en-US" sz="2800" b="1" smtClean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800" b="1" smtClean="0">
              <a:latin typeface="Arial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1371600" y="4343400"/>
            <a:ext cx="501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Notice recursive nature of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B40068D9-360C-47B6-9460-1D0961B551B3}" type="slidenum">
              <a:rPr lang="en-US"/>
              <a:pPr algn="l">
                <a:defRPr/>
              </a:pPr>
              <a:t>31</a:t>
            </a:fld>
            <a:endParaRPr lang="en-US"/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title"/>
          </p:nvPr>
        </p:nvSpPr>
        <p:spPr>
          <a:xfrm>
            <a:off x="361950" y="152400"/>
            <a:ext cx="851535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Inorder Traversal:  </a:t>
            </a:r>
            <a:r>
              <a:rPr lang="en-US" altLang="en-US" sz="4000" smtClean="0">
                <a:solidFill>
                  <a:srgbClr val="FF0000"/>
                </a:solidFill>
              </a:rPr>
              <a:t>A E H J M T Y 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9704" name="Group 10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29723" name="Rectangle 11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724" name="Rectangle 12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‘J’</a:t>
              </a:r>
            </a:p>
          </p:txBody>
        </p:sp>
      </p:grpSp>
      <p:sp>
        <p:nvSpPr>
          <p:cNvPr id="29705" name="Line 13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4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5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6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7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 ‘E’</a:t>
            </a: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‘A’</a:t>
            </a:r>
          </a:p>
        </p:txBody>
      </p: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‘H’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15" name="Rectangle 23"/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‘T’</a:t>
            </a:r>
          </a:p>
        </p:txBody>
      </p:sp>
      <p:sp>
        <p:nvSpPr>
          <p:cNvPr id="29716" name="Line 24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5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Rectangle 26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 ‘M’</a:t>
            </a:r>
          </a:p>
        </p:txBody>
      </p:sp>
      <p:sp>
        <p:nvSpPr>
          <p:cNvPr id="29719" name="Rectangle 27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‘Y’</a:t>
            </a:r>
          </a:p>
        </p:txBody>
      </p:sp>
      <p:sp>
        <p:nvSpPr>
          <p:cNvPr id="29720" name="Rectangle 28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21" name="Line 29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30"/>
          <p:cNvSpPr>
            <a:spLocks noChangeArrowheads="1"/>
          </p:cNvSpPr>
          <p:nvPr/>
        </p:nvSpPr>
        <p:spPr bwMode="auto">
          <a:xfrm>
            <a:off x="3352800" y="1901825"/>
            <a:ext cx="908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root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F3F9966C-F74C-4765-9B68-7BD51487B4A1}" type="slidenum">
              <a:rPr lang="en-US"/>
              <a:pPr algn="l">
                <a:defRPr/>
              </a:pPr>
              <a:t>32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Traversals of a Binary Tree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</a:rPr>
              <a:t>Postorder  Traversal 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Traverse the Left subtree in Postorder 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Traverse the Right subtree in Postorder</a:t>
            </a:r>
          </a:p>
          <a:p>
            <a:pPr marL="914400" lvl="1" indent="-514350" eaLnBrk="1" hangingPunct="1">
              <a:buFont typeface="Calibri" pitchFamily="34" charset="0"/>
              <a:buAutoNum type="arabicPeriod"/>
            </a:pPr>
            <a:r>
              <a:rPr lang="en-US" sz="2400" b="1" smtClean="0">
                <a:latin typeface="Arial" charset="0"/>
              </a:rPr>
              <a:t>    Visit the root</a:t>
            </a:r>
          </a:p>
          <a:p>
            <a:pPr eaLnBrk="1" hangingPunct="1">
              <a:buFontTx/>
              <a:buNone/>
            </a:pPr>
            <a:endParaRPr lang="en-US" sz="2800" b="1" smtClean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800" b="1" smtClean="0">
              <a:latin typeface="Arial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371600" y="4343400"/>
            <a:ext cx="501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Notice recursive nature of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B685C579-B3BC-4A13-8431-DC2DBEDDD440}" type="slidenum">
              <a:rPr lang="en-US"/>
              <a:pPr algn="l">
                <a:defRPr/>
              </a:pPr>
              <a:t>33</a:t>
            </a:fld>
            <a:endParaRPr lang="en-US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31751" name="Group 9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31771" name="Rectangle 10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2" name="Rectangle 11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/>
                <a:t>‘J’</a:t>
              </a:r>
            </a:p>
          </p:txBody>
        </p:sp>
      </p:grpSp>
      <p:sp>
        <p:nvSpPr>
          <p:cNvPr id="31752" name="Line 12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13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4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5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6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 ‘E’</a:t>
            </a:r>
          </a:p>
        </p:txBody>
      </p:sp>
      <p:sp>
        <p:nvSpPr>
          <p:cNvPr id="31757" name="Rectangle 17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‘A’</a:t>
            </a:r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‘H’</a:t>
            </a:r>
          </a:p>
        </p:txBody>
      </p:sp>
      <p:sp>
        <p:nvSpPr>
          <p:cNvPr id="31759" name="Rectangle 19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0" name="Rectangle 20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1" name="Rectangle 21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2" name="Rectangle 22"/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‘T’</a:t>
            </a:r>
          </a:p>
        </p:txBody>
      </p:sp>
      <p:sp>
        <p:nvSpPr>
          <p:cNvPr id="31763" name="Line 23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4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5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 ‘M’</a:t>
            </a:r>
          </a:p>
        </p:txBody>
      </p:sp>
      <p:sp>
        <p:nvSpPr>
          <p:cNvPr id="31766" name="Rectangle 26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‘Y’</a:t>
            </a:r>
          </a:p>
        </p:txBody>
      </p:sp>
      <p:sp>
        <p:nvSpPr>
          <p:cNvPr id="31767" name="Rectangle 27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8" name="Line 28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9"/>
          <p:cNvSpPr>
            <a:spLocks noChangeArrowheads="1"/>
          </p:cNvSpPr>
          <p:nvPr/>
        </p:nvSpPr>
        <p:spPr bwMode="auto">
          <a:xfrm>
            <a:off x="3276600" y="1901825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/>
              <a:t>root</a:t>
            </a:r>
          </a:p>
        </p:txBody>
      </p:sp>
      <p:sp>
        <p:nvSpPr>
          <p:cNvPr id="31770" name="Rectangle 33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3600" b="1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en-US" sz="3600" b="1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en-US" sz="3600" b="1">
                <a:solidFill>
                  <a:srgbClr val="FF3300"/>
                </a:solidFill>
                <a:latin typeface="Calibri" pitchFamily="34" charset="0"/>
              </a:rPr>
              <a:t>Postorder Traversal</a:t>
            </a:r>
            <a:r>
              <a:rPr lang="en-US" altLang="en-US" sz="3600" b="1">
                <a:solidFill>
                  <a:schemeClr val="tx2"/>
                </a:solidFill>
                <a:latin typeface="Calibri" pitchFamily="34" charset="0"/>
              </a:rPr>
              <a:t>:  </a:t>
            </a:r>
            <a:r>
              <a:rPr lang="en-US" altLang="en-US" sz="4000" b="1">
                <a:latin typeface="Calibri" pitchFamily="34" charset="0"/>
              </a:rPr>
              <a:t>A H E M Y T J</a:t>
            </a:r>
            <a:r>
              <a:rPr lang="en-US" altLang="en-US" sz="4000" b="1">
                <a:solidFill>
                  <a:schemeClr val="tx2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its </a:t>
            </a:r>
            <a:r>
              <a:rPr lang="en-US" dirty="0" smtClean="0">
                <a:solidFill>
                  <a:srgbClr val="FF0000"/>
                </a:solidFill>
              </a:rPr>
              <a:t>pre-order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in-order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C000"/>
                </a:solidFill>
              </a:rPr>
              <a:t>post order </a:t>
            </a:r>
            <a:r>
              <a:rPr lang="en-US" dirty="0" smtClean="0"/>
              <a:t>traversals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283979" y="1676400"/>
            <a:ext cx="8576041" cy="4716492"/>
          </a:xfrm>
        </p:spPr>
      </p:pic>
    </p:spTree>
    <p:extLst>
      <p:ext uri="{BB962C8B-B14F-4D97-AF65-F5344CB8AC3E}">
        <p14:creationId xmlns:p14="http://schemas.microsoft.com/office/powerpoint/2010/main" val="3436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Preorder traversal -- A </a:t>
            </a:r>
            <a:r>
              <a:rPr lang="en-US" dirty="0"/>
              <a:t>B D H E I C F J K 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</a:t>
            </a:r>
            <a:r>
              <a:rPr lang="en-US" dirty="0"/>
              <a:t>-order </a:t>
            </a:r>
            <a:r>
              <a:rPr lang="en-US" dirty="0" smtClean="0"/>
              <a:t>traversal -- </a:t>
            </a:r>
            <a:r>
              <a:rPr lang="en-US" dirty="0"/>
              <a:t>D H B I E A J F K C </a:t>
            </a:r>
            <a:r>
              <a:rPr lang="en-US" dirty="0" smtClean="0"/>
              <a:t>G</a:t>
            </a:r>
          </a:p>
          <a:p>
            <a:endParaRPr lang="en-US" dirty="0"/>
          </a:p>
          <a:p>
            <a:r>
              <a:rPr lang="en-US" dirty="0"/>
              <a:t>Post order traversal -- H D I E B J K F G C A</a:t>
            </a:r>
          </a:p>
        </p:txBody>
      </p:sp>
    </p:spTree>
    <p:extLst>
      <p:ext uri="{BB962C8B-B14F-4D97-AF65-F5344CB8AC3E}">
        <p14:creationId xmlns:p14="http://schemas.microsoft.com/office/powerpoint/2010/main" val="29366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its </a:t>
            </a:r>
            <a:r>
              <a:rPr lang="en-US" dirty="0" smtClean="0">
                <a:solidFill>
                  <a:srgbClr val="FF0000"/>
                </a:solidFill>
              </a:rPr>
              <a:t>pre-order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in-order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C000"/>
                </a:solidFill>
              </a:rPr>
              <a:t>post order </a:t>
            </a:r>
            <a:r>
              <a:rPr lang="en-US" dirty="0" smtClean="0"/>
              <a:t>traversals </a:t>
            </a:r>
            <a:endParaRPr lang="en-US" dirty="0"/>
          </a:p>
        </p:txBody>
      </p:sp>
      <p:pic>
        <p:nvPicPr>
          <p:cNvPr id="1026" name="Picture 2" descr="Binary tree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43115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Preorder traversal – 2 7 2 6 5 11 5 9 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</a:t>
            </a:r>
            <a:r>
              <a:rPr lang="en-US" dirty="0"/>
              <a:t>-order </a:t>
            </a:r>
            <a:r>
              <a:rPr lang="en-US" dirty="0" smtClean="0"/>
              <a:t>traversal – 2 7 5 6 11 2 5 4 9</a:t>
            </a:r>
          </a:p>
          <a:p>
            <a:endParaRPr lang="en-US" dirty="0"/>
          </a:p>
          <a:p>
            <a:r>
              <a:rPr lang="en-US" dirty="0"/>
              <a:t>Post order traversal </a:t>
            </a:r>
            <a:r>
              <a:rPr lang="en-US" dirty="0" smtClean="0"/>
              <a:t>– 2 5 11 6 7 4 9 5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BST from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10, 7, 14, 20, 1, 5, 8]</a:t>
            </a:r>
            <a:endParaRPr lang="en-US" dirty="0"/>
          </a:p>
        </p:txBody>
      </p:sp>
      <p:pic>
        <p:nvPicPr>
          <p:cNvPr id="3074" name="Picture 2" descr="How to Create a Binary Search Tree from an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1" t="21143" r="11030" b="15791"/>
          <a:stretch/>
        </p:blipFill>
        <p:spPr bwMode="auto">
          <a:xfrm>
            <a:off x="2133600" y="2362200"/>
            <a:ext cx="4876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90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BST from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15, 17, 14, 22, 11, 3, 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DC4AEB1D-86A7-4FA5-9FAB-E106C982F810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12954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2000" b="1" dirty="0" smtClean="0">
                <a:latin typeface="Arial" charset="0"/>
              </a:rPr>
              <a:t>Because Trees are Hierarchical in Nature, You Can Use Them to Represent Information That Itself is Hierarchical in Nature, For Example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Organization Charts </a:t>
            </a:r>
            <a:r>
              <a:rPr lang="en-US" sz="2000" b="1" dirty="0" smtClean="0">
                <a:latin typeface="Arial" charset="0"/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Family Trees</a:t>
            </a:r>
          </a:p>
          <a:p>
            <a:pPr algn="just" eaLnBrk="1" hangingPunct="1">
              <a:defRPr/>
            </a:pPr>
            <a:endParaRPr lang="en-US" sz="2000" b="1" dirty="0" smtClean="0">
              <a:latin typeface="Arial" charset="0"/>
            </a:endParaRP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H="1">
            <a:off x="533400" y="3733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1295400" y="3733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901825" y="3532188"/>
            <a:ext cx="17589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50000"/>
              </a:lnSpc>
            </a:pPr>
            <a:r>
              <a:rPr lang="en-US" b="1"/>
              <a:t>VP</a:t>
            </a:r>
          </a:p>
          <a:p>
            <a:pPr algn="ctr" eaLnBrk="1" hangingPunct="1">
              <a:lnSpc>
                <a:spcPct val="50000"/>
              </a:lnSpc>
            </a:pPr>
            <a:r>
              <a:rPr lang="en-US" b="1"/>
              <a:t>Manufacturing</a:t>
            </a:r>
            <a:endParaRPr lang="en-US" sz="2000" b="1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39950" y="4903788"/>
            <a:ext cx="10604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50000"/>
              </a:lnSpc>
            </a:pPr>
            <a:r>
              <a:rPr lang="en-US" b="1"/>
              <a:t>Director</a:t>
            </a:r>
          </a:p>
          <a:p>
            <a:pPr algn="ctr" eaLnBrk="1" hangingPunct="1">
              <a:lnSpc>
                <a:spcPct val="50000"/>
              </a:lnSpc>
            </a:pPr>
            <a:r>
              <a:rPr lang="en-US" b="1"/>
              <a:t>Sales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7150" y="4903788"/>
            <a:ext cx="19240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50000"/>
              </a:lnSpc>
            </a:pPr>
            <a:r>
              <a:rPr lang="en-US" b="1"/>
              <a:t>Director</a:t>
            </a:r>
          </a:p>
          <a:p>
            <a:pPr algn="ctr" eaLnBrk="1" hangingPunct="1">
              <a:lnSpc>
                <a:spcPct val="50000"/>
              </a:lnSpc>
            </a:pPr>
            <a:r>
              <a:rPr lang="en-US" b="1"/>
              <a:t>Media Relations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200400"/>
            <a:ext cx="13827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50000"/>
              </a:lnSpc>
            </a:pPr>
            <a:r>
              <a:rPr lang="en-US" b="1"/>
              <a:t>VP</a:t>
            </a:r>
          </a:p>
          <a:p>
            <a:pPr algn="ctr" eaLnBrk="1" hangingPunct="1">
              <a:lnSpc>
                <a:spcPct val="50000"/>
              </a:lnSpc>
            </a:pPr>
            <a:r>
              <a:rPr lang="en-US" b="1"/>
              <a:t>Marketing</a:t>
            </a:r>
            <a:endParaRPr lang="en-US" sz="2000" b="1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1295400" y="2743200"/>
            <a:ext cx="1550988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846388" y="2743200"/>
            <a:ext cx="126841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816350" y="3532188"/>
            <a:ext cx="12890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50000"/>
              </a:lnSpc>
            </a:pPr>
            <a:r>
              <a:rPr lang="en-US" b="1"/>
              <a:t>VP</a:t>
            </a:r>
          </a:p>
          <a:p>
            <a:pPr algn="ctr" eaLnBrk="1" hangingPunct="1">
              <a:lnSpc>
                <a:spcPct val="50000"/>
              </a:lnSpc>
            </a:pPr>
            <a:r>
              <a:rPr lang="en-US" b="1"/>
              <a:t>Personnel</a:t>
            </a:r>
            <a:endParaRPr lang="en-US" sz="2000" b="1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197100" y="236220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President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5243513" y="3733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6005513" y="37338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6321425" y="4708525"/>
            <a:ext cx="80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Rose</a:t>
            </a:r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4664075" y="4708525"/>
            <a:ext cx="107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Joseph</a:t>
            </a: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5684838" y="341312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John</a:t>
            </a:r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 flipH="1">
            <a:off x="6324600" y="2743200"/>
            <a:ext cx="4699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>
            <a:off x="6794500" y="2743200"/>
            <a:ext cx="9017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2" name="Text Box 24"/>
          <p:cNvSpPr txBox="1">
            <a:spLocks noChangeArrowheads="1"/>
          </p:cNvSpPr>
          <p:nvPr/>
        </p:nvSpPr>
        <p:spPr bwMode="auto">
          <a:xfrm>
            <a:off x="7189788" y="3429000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Jacqueline</a:t>
            </a:r>
          </a:p>
        </p:txBody>
      </p:sp>
      <p:sp>
        <p:nvSpPr>
          <p:cNvPr id="5143" name="Text Box 25"/>
          <p:cNvSpPr txBox="1">
            <a:spLocks noChangeArrowheads="1"/>
          </p:cNvSpPr>
          <p:nvPr/>
        </p:nvSpPr>
        <p:spPr bwMode="auto">
          <a:xfrm>
            <a:off x="6213475" y="23622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Caroline</a:t>
            </a:r>
          </a:p>
        </p:txBody>
      </p:sp>
      <p:sp>
        <p:nvSpPr>
          <p:cNvPr id="5144" name="Line 26"/>
          <p:cNvSpPr>
            <a:spLocks noChangeShapeType="1"/>
          </p:cNvSpPr>
          <p:nvPr/>
        </p:nvSpPr>
        <p:spPr bwMode="auto">
          <a:xfrm flipH="1">
            <a:off x="7315200" y="38100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5" name="Line 27"/>
          <p:cNvSpPr>
            <a:spLocks noChangeShapeType="1"/>
          </p:cNvSpPr>
          <p:nvPr/>
        </p:nvSpPr>
        <p:spPr bwMode="auto">
          <a:xfrm>
            <a:off x="8077200" y="38100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>
            <a:off x="2819400" y="2743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27432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8" name="Oval 30"/>
          <p:cNvSpPr>
            <a:spLocks noChangeArrowheads="1"/>
          </p:cNvSpPr>
          <p:nvPr/>
        </p:nvSpPr>
        <p:spPr bwMode="auto">
          <a:xfrm>
            <a:off x="4038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9" name="Oval 31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0" name="Oval 32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1" name="Oval 33"/>
          <p:cNvSpPr>
            <a:spLocks noChangeArrowheads="1"/>
          </p:cNvSpPr>
          <p:nvPr/>
        </p:nvSpPr>
        <p:spPr bwMode="auto">
          <a:xfrm>
            <a:off x="4572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2" name="Oval 34"/>
          <p:cNvSpPr>
            <a:spLocks noChangeArrowheads="1"/>
          </p:cNvSpPr>
          <p:nvPr/>
        </p:nvSpPr>
        <p:spPr bwMode="auto">
          <a:xfrm>
            <a:off x="51816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3" name="Oval 36"/>
          <p:cNvSpPr>
            <a:spLocks noChangeArrowheads="1"/>
          </p:cNvSpPr>
          <p:nvPr/>
        </p:nvSpPr>
        <p:spPr bwMode="auto">
          <a:xfrm>
            <a:off x="80010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4" name="Oval 37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5" name="Oval 38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6" name="Oval 39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7" name="Oval 40"/>
          <p:cNvSpPr>
            <a:spLocks noChangeArrowheads="1"/>
          </p:cNvSpPr>
          <p:nvPr/>
        </p:nvSpPr>
        <p:spPr bwMode="auto">
          <a:xfrm>
            <a:off x="1219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BST from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5, 47, 14, 22, 31, 33, 27,11,19]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6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D08CD9A-944F-4EF4-B94B-396085BA58D9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838200"/>
            <a:ext cx="7772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000" b="1" smtClean="0">
                <a:latin typeface="Arial" charset="0"/>
              </a:rPr>
              <a:t>If there is an Edge from Node n to Node m, Then n is the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Parent</a:t>
            </a:r>
            <a:r>
              <a:rPr lang="en-US" sz="2000" b="1" smtClean="0">
                <a:latin typeface="Arial" charset="0"/>
              </a:rPr>
              <a:t> of m, and m is a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Child</a:t>
            </a:r>
            <a:r>
              <a:rPr lang="en-US" sz="2000" b="1" smtClean="0">
                <a:latin typeface="Arial" charset="0"/>
              </a:rPr>
              <a:t> of 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b="1" smtClean="0">
                <a:latin typeface="Arial" charset="0"/>
              </a:rPr>
              <a:t>Each Node in a Tree Has at Most One Parent, and the Root of the Tree has no Parent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b="1" smtClean="0">
                <a:latin typeface="Arial" charset="0"/>
              </a:rPr>
              <a:t>Children of the Same parent are Called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Siblings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b="1" smtClean="0">
                <a:latin typeface="Arial" charset="0"/>
              </a:rPr>
              <a:t>A Node That Has no Children is Called a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Leaf. </a:t>
            </a:r>
            <a:r>
              <a:rPr lang="en-US" sz="2000" b="1" smtClean="0">
                <a:latin typeface="Arial" charset="0"/>
              </a:rPr>
              <a:t>Non-leaf nodes are called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internal nodes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Example Figure: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600" b="1" smtClean="0">
                <a:latin typeface="Arial" charset="0"/>
              </a:rPr>
              <a:t>Node A is the </a:t>
            </a:r>
            <a:r>
              <a:rPr lang="en-US" sz="1600" b="1" smtClean="0">
                <a:solidFill>
                  <a:srgbClr val="FF0000"/>
                </a:solidFill>
                <a:latin typeface="Arial" charset="0"/>
              </a:rPr>
              <a:t>Root</a:t>
            </a:r>
            <a:r>
              <a:rPr lang="en-US" sz="1600" b="1" smtClean="0">
                <a:latin typeface="Arial" charset="0"/>
              </a:rPr>
              <a:t> of the Tree,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600" b="1" smtClean="0">
                <a:latin typeface="Arial" charset="0"/>
              </a:rPr>
              <a:t>Nodes B and C are </a:t>
            </a:r>
            <a:r>
              <a:rPr lang="en-US" sz="1600" b="1" smtClean="0">
                <a:solidFill>
                  <a:srgbClr val="FF0000"/>
                </a:solidFill>
                <a:latin typeface="Arial" charset="0"/>
              </a:rPr>
              <a:t>Children</a:t>
            </a:r>
            <a:r>
              <a:rPr lang="en-US" sz="1600" b="1" smtClean="0">
                <a:latin typeface="Arial" charset="0"/>
              </a:rPr>
              <a:t> of Node A</a:t>
            </a:r>
            <a:endParaRPr lang="en-US" sz="1600" b="1" smtClean="0">
              <a:solidFill>
                <a:srgbClr val="FF0000"/>
              </a:solidFill>
              <a:latin typeface="Arial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600" b="1" smtClean="0">
                <a:latin typeface="Arial" charset="0"/>
              </a:rPr>
              <a:t>A is an </a:t>
            </a:r>
            <a:r>
              <a:rPr lang="en-US" sz="1600" b="1" smtClean="0">
                <a:solidFill>
                  <a:srgbClr val="FF0000"/>
                </a:solidFill>
                <a:latin typeface="Arial" charset="0"/>
              </a:rPr>
              <a:t>Ancestor</a:t>
            </a:r>
            <a:r>
              <a:rPr lang="en-US" sz="1600" b="1" smtClean="0">
                <a:latin typeface="Arial" charset="0"/>
              </a:rPr>
              <a:t> of D, and Thus, D is a </a:t>
            </a:r>
            <a:r>
              <a:rPr lang="en-US" sz="1600" b="1" smtClean="0">
                <a:solidFill>
                  <a:srgbClr val="FF0000"/>
                </a:solidFill>
                <a:latin typeface="Arial" charset="0"/>
              </a:rPr>
              <a:t>Descendant</a:t>
            </a:r>
            <a:r>
              <a:rPr lang="en-US" sz="1600" b="1" smtClean="0">
                <a:latin typeface="Arial" charset="0"/>
              </a:rPr>
              <a:t> of 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600" b="1" smtClean="0">
                <a:latin typeface="Arial" charset="0"/>
              </a:rPr>
              <a:t>B and C are Not Related by Ancestor and Descendant Relation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7010400" y="45720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7620000" y="45720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6324600" y="53340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7086600" y="53340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7086600" y="5334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7467600" y="40989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A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7634288" y="63849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F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6865938" y="63849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E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6096000" y="63849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D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7772400" y="50895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C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6705600" y="5013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/>
              <a:t>B</a:t>
            </a:r>
          </a:p>
        </p:txBody>
      </p:sp>
      <p:sp>
        <p:nvSpPr>
          <p:cNvPr id="6160" name="Oval 15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61" name="Oval 16"/>
          <p:cNvSpPr>
            <a:spLocks noChangeArrowheads="1"/>
          </p:cNvSpPr>
          <p:nvPr/>
        </p:nvSpPr>
        <p:spPr bwMode="auto">
          <a:xfrm>
            <a:off x="70104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7696200" y="624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63" name="Oval 18"/>
          <p:cNvSpPr>
            <a:spLocks noChangeArrowheads="1"/>
          </p:cNvSpPr>
          <p:nvPr/>
        </p:nvSpPr>
        <p:spPr bwMode="auto">
          <a:xfrm>
            <a:off x="7010400" y="624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64" name="Oval 19"/>
          <p:cNvSpPr>
            <a:spLocks noChangeArrowheads="1"/>
          </p:cNvSpPr>
          <p:nvPr/>
        </p:nvSpPr>
        <p:spPr bwMode="auto">
          <a:xfrm>
            <a:off x="6248400" y="6248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65" name="Oval 20"/>
          <p:cNvSpPr>
            <a:spLocks noChangeArrowheads="1"/>
          </p:cNvSpPr>
          <p:nvPr/>
        </p:nvSpPr>
        <p:spPr bwMode="auto">
          <a:xfrm>
            <a:off x="81534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>
                <a:solidFill>
                  <a:srgbClr val="FF0000"/>
                </a:solidFill>
              </a:rPr>
              <a:t>Binary Tree</a:t>
            </a:r>
            <a:r>
              <a:rPr lang="en-US" smtClean="0"/>
              <a:t>: a finite set of elements that is either empty or is partitioned into three disjoint subsets.</a:t>
            </a:r>
          </a:p>
          <a:p>
            <a:pPr lvl="1" algn="just" eaLnBrk="1" hangingPunct="1"/>
            <a:r>
              <a:rPr lang="en-US" smtClean="0"/>
              <a:t>The first subset contains a single element called the </a:t>
            </a:r>
            <a:r>
              <a:rPr lang="en-US" smtClean="0">
                <a:solidFill>
                  <a:srgbClr val="FF0000"/>
                </a:solidFill>
              </a:rPr>
              <a:t>root</a:t>
            </a:r>
            <a:r>
              <a:rPr lang="en-US" smtClean="0"/>
              <a:t> of the tree</a:t>
            </a:r>
          </a:p>
          <a:p>
            <a:pPr lvl="1" algn="just" eaLnBrk="1" hangingPunct="1"/>
            <a:r>
              <a:rPr lang="en-US" smtClean="0"/>
              <a:t>The other two subsets are themselves binary trees, called the </a:t>
            </a:r>
            <a:r>
              <a:rPr lang="en-US" smtClean="0">
                <a:solidFill>
                  <a:srgbClr val="FF0000"/>
                </a:solidFill>
              </a:rPr>
              <a:t>left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right sub-trees </a:t>
            </a:r>
            <a:r>
              <a:rPr lang="en-US" smtClean="0"/>
              <a:t>of the original tree</a:t>
            </a:r>
          </a:p>
          <a:p>
            <a:pPr lvl="1" algn="just" eaLnBrk="1" hangingPunct="1"/>
            <a:r>
              <a:rPr lang="en-US" smtClean="0"/>
              <a:t>Each element of a binary tree is called a </a:t>
            </a:r>
            <a:r>
              <a:rPr lang="en-US" smtClean="0">
                <a:solidFill>
                  <a:srgbClr val="FF0000"/>
                </a:solidFill>
              </a:rPr>
              <a:t>node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7C4510EC-E6B4-4590-A0A6-3F4A88DAAD08}" type="slidenum">
              <a:rPr lang="en-US"/>
              <a:pPr algn="l"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7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600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 </a:t>
            </a:r>
            <a:r>
              <a:rPr lang="en-US" altLang="en-US" sz="2400" smtClean="0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mtClean="0"/>
              <a:t>A Binary Tree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996950" y="1846263"/>
            <a:ext cx="7493000" cy="4338637"/>
            <a:chOff x="628" y="1163"/>
            <a:chExt cx="4720" cy="2733"/>
          </a:xfrm>
        </p:grpSpPr>
        <p:sp>
          <p:nvSpPr>
            <p:cNvPr id="8213" name="Rectangle 5"/>
            <p:cNvSpPr>
              <a:spLocks noChangeArrowheads="1"/>
            </p:cNvSpPr>
            <p:nvPr/>
          </p:nvSpPr>
          <p:spPr bwMode="auto">
            <a:xfrm>
              <a:off x="2320" y="1163"/>
              <a:ext cx="67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14" name="Rectangle 6"/>
            <p:cNvSpPr>
              <a:spLocks noChangeArrowheads="1"/>
            </p:cNvSpPr>
            <p:nvPr/>
          </p:nvSpPr>
          <p:spPr bwMode="auto">
            <a:xfrm>
              <a:off x="1432" y="1948"/>
              <a:ext cx="61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15" name="Rectangle 7"/>
            <p:cNvSpPr>
              <a:spLocks noChangeArrowheads="1"/>
            </p:cNvSpPr>
            <p:nvPr/>
          </p:nvSpPr>
          <p:spPr bwMode="auto">
            <a:xfrm>
              <a:off x="3316" y="1943"/>
              <a:ext cx="67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16" name="Rectangle 8"/>
            <p:cNvSpPr>
              <a:spLocks noChangeArrowheads="1"/>
            </p:cNvSpPr>
            <p:nvPr/>
          </p:nvSpPr>
          <p:spPr bwMode="auto">
            <a:xfrm>
              <a:off x="4072" y="2711"/>
              <a:ext cx="67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17" name="Rectangle 9"/>
            <p:cNvSpPr>
              <a:spLocks noChangeArrowheads="1"/>
            </p:cNvSpPr>
            <p:nvPr/>
          </p:nvSpPr>
          <p:spPr bwMode="auto">
            <a:xfrm>
              <a:off x="4672" y="3539"/>
              <a:ext cx="67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18" name="Rectangle 10"/>
            <p:cNvSpPr>
              <a:spLocks noChangeArrowheads="1"/>
            </p:cNvSpPr>
            <p:nvPr/>
          </p:nvSpPr>
          <p:spPr bwMode="auto">
            <a:xfrm>
              <a:off x="628" y="2728"/>
              <a:ext cx="61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19" name="Rectangle 11"/>
            <p:cNvSpPr>
              <a:spLocks noChangeArrowheads="1"/>
            </p:cNvSpPr>
            <p:nvPr/>
          </p:nvSpPr>
          <p:spPr bwMode="auto">
            <a:xfrm>
              <a:off x="2056" y="2680"/>
              <a:ext cx="61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>
              <a:off x="1648" y="3472"/>
              <a:ext cx="616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8198" name="Line 13"/>
          <p:cNvSpPr>
            <a:spLocks noChangeShapeType="1"/>
          </p:cNvSpPr>
          <p:nvPr/>
        </p:nvSpPr>
        <p:spPr bwMode="auto">
          <a:xfrm flipH="1" flipV="1">
            <a:off x="4686300" y="2305050"/>
            <a:ext cx="95250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14"/>
          <p:cNvSpPr>
            <a:spLocks noChangeShapeType="1"/>
          </p:cNvSpPr>
          <p:nvPr/>
        </p:nvSpPr>
        <p:spPr bwMode="auto">
          <a:xfrm flipH="1" flipV="1">
            <a:off x="6229350" y="3543300"/>
            <a:ext cx="78105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5"/>
          <p:cNvSpPr>
            <a:spLocks noChangeShapeType="1"/>
          </p:cNvSpPr>
          <p:nvPr/>
        </p:nvSpPr>
        <p:spPr bwMode="auto">
          <a:xfrm flipH="1" flipV="1">
            <a:off x="7429500" y="4781550"/>
            <a:ext cx="6858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6"/>
          <p:cNvSpPr>
            <a:spLocks noChangeShapeType="1"/>
          </p:cNvSpPr>
          <p:nvPr/>
        </p:nvSpPr>
        <p:spPr bwMode="auto">
          <a:xfrm flipH="1" flipV="1">
            <a:off x="3105150" y="3505200"/>
            <a:ext cx="74295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7"/>
          <p:cNvSpPr>
            <a:spLocks noChangeShapeType="1"/>
          </p:cNvSpPr>
          <p:nvPr/>
        </p:nvSpPr>
        <p:spPr bwMode="auto">
          <a:xfrm flipV="1">
            <a:off x="1619250" y="3524250"/>
            <a:ext cx="78105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8"/>
          <p:cNvSpPr>
            <a:spLocks noChangeShapeType="1"/>
          </p:cNvSpPr>
          <p:nvPr/>
        </p:nvSpPr>
        <p:spPr bwMode="auto">
          <a:xfrm flipV="1">
            <a:off x="2952750" y="4762500"/>
            <a:ext cx="5143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9"/>
          <p:cNvSpPr>
            <a:spLocks noChangeShapeType="1"/>
          </p:cNvSpPr>
          <p:nvPr/>
        </p:nvSpPr>
        <p:spPr bwMode="auto">
          <a:xfrm flipV="1">
            <a:off x="2914650" y="2247900"/>
            <a:ext cx="857250" cy="819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20"/>
          <p:cNvSpPr>
            <a:spLocks noChangeArrowheads="1"/>
          </p:cNvSpPr>
          <p:nvPr/>
        </p:nvSpPr>
        <p:spPr bwMode="auto">
          <a:xfrm>
            <a:off x="2270125" y="3094038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Q</a:t>
            </a:r>
            <a:r>
              <a:rPr lang="en-US" altLang="en-US" sz="2400" b="1"/>
              <a:t>   </a:t>
            </a:r>
          </a:p>
        </p:txBody>
      </p:sp>
      <p:sp>
        <p:nvSpPr>
          <p:cNvPr id="8206" name="Rectangle 21"/>
          <p:cNvSpPr>
            <a:spLocks noChangeArrowheads="1"/>
          </p:cNvSpPr>
          <p:nvPr/>
        </p:nvSpPr>
        <p:spPr bwMode="auto">
          <a:xfrm>
            <a:off x="3736975" y="1874838"/>
            <a:ext cx="963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V</a:t>
            </a:r>
            <a:r>
              <a:rPr lang="en-US" altLang="en-US" sz="2400" b="1"/>
              <a:t>   </a:t>
            </a:r>
          </a:p>
        </p:txBody>
      </p:sp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3317875" y="4275138"/>
            <a:ext cx="93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T</a:t>
            </a:r>
            <a:r>
              <a:rPr lang="en-US" altLang="en-US" sz="2400" b="1"/>
              <a:t>   </a:t>
            </a:r>
          </a:p>
        </p:txBody>
      </p:sp>
      <p:sp>
        <p:nvSpPr>
          <p:cNvPr id="8208" name="Rectangle 23"/>
          <p:cNvSpPr>
            <a:spLocks noChangeArrowheads="1"/>
          </p:cNvSpPr>
          <p:nvPr/>
        </p:nvSpPr>
        <p:spPr bwMode="auto">
          <a:xfrm>
            <a:off x="2670175" y="5494338"/>
            <a:ext cx="101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K </a:t>
            </a:r>
            <a:r>
              <a:rPr lang="en-US" altLang="en-US" sz="2400" b="1"/>
              <a:t>  </a:t>
            </a:r>
          </a:p>
        </p:txBody>
      </p:sp>
      <p:sp>
        <p:nvSpPr>
          <p:cNvPr id="8209" name="Rectangle 24"/>
          <p:cNvSpPr>
            <a:spLocks noChangeArrowheads="1"/>
          </p:cNvSpPr>
          <p:nvPr/>
        </p:nvSpPr>
        <p:spPr bwMode="auto">
          <a:xfrm>
            <a:off x="7470775" y="5627688"/>
            <a:ext cx="963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S</a:t>
            </a:r>
            <a:r>
              <a:rPr lang="en-US" altLang="en-US" sz="2400" b="1"/>
              <a:t>   </a:t>
            </a:r>
          </a:p>
        </p:txBody>
      </p:sp>
      <p:sp>
        <p:nvSpPr>
          <p:cNvPr id="8210" name="Rectangle 25"/>
          <p:cNvSpPr>
            <a:spLocks noChangeArrowheads="1"/>
          </p:cNvSpPr>
          <p:nvPr/>
        </p:nvSpPr>
        <p:spPr bwMode="auto">
          <a:xfrm>
            <a:off x="6594475" y="4294188"/>
            <a:ext cx="901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</a:t>
            </a:r>
            <a:r>
              <a:rPr lang="en-US" altLang="en-US" sz="3200" b="1"/>
              <a:t>A</a:t>
            </a:r>
            <a:r>
              <a:rPr lang="en-US" altLang="en-US" sz="2400" b="1"/>
              <a:t>   </a:t>
            </a:r>
          </a:p>
        </p:txBody>
      </p:sp>
      <p:sp>
        <p:nvSpPr>
          <p:cNvPr id="8211" name="Rectangle 26"/>
          <p:cNvSpPr>
            <a:spLocks noChangeArrowheads="1"/>
          </p:cNvSpPr>
          <p:nvPr/>
        </p:nvSpPr>
        <p:spPr bwMode="auto">
          <a:xfrm>
            <a:off x="993775" y="4313238"/>
            <a:ext cx="992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E </a:t>
            </a:r>
            <a:r>
              <a:rPr lang="en-US" altLang="en-US" sz="2400" b="1"/>
              <a:t>  </a:t>
            </a:r>
          </a:p>
        </p:txBody>
      </p:sp>
      <p:sp>
        <p:nvSpPr>
          <p:cNvPr id="8212" name="Rectangle 27"/>
          <p:cNvSpPr>
            <a:spLocks noChangeArrowheads="1"/>
          </p:cNvSpPr>
          <p:nvPr/>
        </p:nvSpPr>
        <p:spPr bwMode="auto">
          <a:xfrm>
            <a:off x="5356225" y="3113088"/>
            <a:ext cx="93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/>
              <a:t>   </a:t>
            </a:r>
            <a:r>
              <a:rPr lang="en-US" altLang="en-US" sz="3200" b="1"/>
              <a:t>L</a:t>
            </a:r>
            <a:r>
              <a:rPr lang="en-US" altLang="en-US" sz="2400" b="1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51E5808-9FFC-48D1-B669-51573E82F930}" type="slidenum">
              <a:rPr lang="en-US"/>
              <a:pPr algn="l">
                <a:defRPr/>
              </a:pPr>
              <a:t>8</a:t>
            </a:fld>
            <a:endParaRPr lang="en-US"/>
          </a:p>
        </p:txBody>
      </p:sp>
      <p:sp>
        <p:nvSpPr>
          <p:cNvPr id="9219" name="Rectangle 2050"/>
          <p:cNvSpPr>
            <a:spLocks noChangeArrowheads="1"/>
          </p:cNvSpPr>
          <p:nvPr/>
        </p:nvSpPr>
        <p:spPr bwMode="auto">
          <a:xfrm>
            <a:off x="666750" y="285750"/>
            <a:ext cx="7848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000" b="1">
                <a:solidFill>
                  <a:schemeClr val="tx2"/>
                </a:solidFill>
                <a:latin typeface="Calibri" pitchFamily="34" charset="0"/>
              </a:rPr>
              <a:t>Example: Jake’s Pizza Shop</a:t>
            </a:r>
          </a:p>
        </p:txBody>
      </p:sp>
      <p:sp>
        <p:nvSpPr>
          <p:cNvPr id="9220" name="Rectangle 2051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1" name="Rectangle 2052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2" name="Rectangle 2053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3" name="Line 2054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2055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2056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57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058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8" name="Rectangle 2059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9" name="Line 2060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0" name="Group 2061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9239" name="Line 2062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063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064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1" name="Line 2065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2066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9233" name="Group 2067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9236" name="Line 2068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069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070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4" name="Rectangle 2071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5" name="Rectangle 2072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DAF8BD0-BB84-44AD-8F2E-13EF89B1074E}" type="slidenum">
              <a:rPr lang="en-US"/>
              <a:pPr algn="l">
                <a:defRPr/>
              </a:pPr>
              <a:t>9</a:t>
            </a:fld>
            <a:endParaRPr lang="en-US"/>
          </a:p>
        </p:txBody>
      </p:sp>
      <p:sp>
        <p:nvSpPr>
          <p:cNvPr id="10243" name="Rectangle 1026"/>
          <p:cNvSpPr>
            <a:spLocks noChangeArrowheads="1"/>
          </p:cNvSpPr>
          <p:nvPr/>
        </p:nvSpPr>
        <p:spPr bwMode="auto">
          <a:xfrm>
            <a:off x="3736975" y="2044700"/>
            <a:ext cx="2095500" cy="520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4" name="Rectangle 1027"/>
          <p:cNvSpPr>
            <a:spLocks noChangeArrowheads="1"/>
          </p:cNvSpPr>
          <p:nvPr/>
        </p:nvSpPr>
        <p:spPr bwMode="auto">
          <a:xfrm>
            <a:off x="1641475" y="3089275"/>
            <a:ext cx="2408238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5" name="Rectangle 1028"/>
          <p:cNvSpPr>
            <a:spLocks noChangeArrowheads="1"/>
          </p:cNvSpPr>
          <p:nvPr/>
        </p:nvSpPr>
        <p:spPr bwMode="auto">
          <a:xfrm>
            <a:off x="5607050" y="3089275"/>
            <a:ext cx="2247900" cy="5619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46" name="Line 1029"/>
          <p:cNvSpPr>
            <a:spLocks noChangeShapeType="1"/>
          </p:cNvSpPr>
          <p:nvPr/>
        </p:nvSpPr>
        <p:spPr bwMode="auto">
          <a:xfrm>
            <a:off x="4719638" y="257175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1030"/>
          <p:cNvSpPr>
            <a:spLocks noChangeShapeType="1"/>
          </p:cNvSpPr>
          <p:nvPr/>
        </p:nvSpPr>
        <p:spPr bwMode="auto">
          <a:xfrm>
            <a:off x="2825750" y="2781300"/>
            <a:ext cx="391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031"/>
          <p:cNvSpPr>
            <a:spLocks noChangeShapeType="1"/>
          </p:cNvSpPr>
          <p:nvPr/>
        </p:nvSpPr>
        <p:spPr bwMode="auto">
          <a:xfrm>
            <a:off x="281463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032"/>
          <p:cNvSpPr>
            <a:spLocks noChangeShapeType="1"/>
          </p:cNvSpPr>
          <p:nvPr/>
        </p:nvSpPr>
        <p:spPr bwMode="auto">
          <a:xfrm>
            <a:off x="6745288" y="28003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33"/>
          <p:cNvSpPr>
            <a:spLocks noChangeArrowheads="1"/>
          </p:cNvSpPr>
          <p:nvPr/>
        </p:nvSpPr>
        <p:spPr bwMode="auto">
          <a:xfrm>
            <a:off x="1258888" y="4311650"/>
            <a:ext cx="868362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51" name="Rectangle 1034"/>
          <p:cNvSpPr>
            <a:spLocks noChangeArrowheads="1"/>
          </p:cNvSpPr>
          <p:nvPr/>
        </p:nvSpPr>
        <p:spPr bwMode="auto">
          <a:xfrm>
            <a:off x="5305425" y="4311650"/>
            <a:ext cx="869950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52" name="Line 1035"/>
          <p:cNvSpPr>
            <a:spLocks noChangeShapeType="1"/>
          </p:cNvSpPr>
          <p:nvPr/>
        </p:nvSpPr>
        <p:spPr bwMode="auto">
          <a:xfrm>
            <a:off x="2814638" y="3676650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53" name="Group 1036"/>
          <p:cNvGrpSpPr>
            <a:grpSpLocks/>
          </p:cNvGrpSpPr>
          <p:nvPr/>
        </p:nvGrpSpPr>
        <p:grpSpPr bwMode="auto">
          <a:xfrm>
            <a:off x="5734050" y="4019550"/>
            <a:ext cx="1993900" cy="323850"/>
            <a:chOff x="3612" y="2532"/>
            <a:chExt cx="1256" cy="204"/>
          </a:xfrm>
        </p:grpSpPr>
        <p:sp>
          <p:nvSpPr>
            <p:cNvPr id="10266" name="Line 1037"/>
            <p:cNvSpPr>
              <a:spLocks noChangeShapeType="1"/>
            </p:cNvSpPr>
            <p:nvPr/>
          </p:nvSpPr>
          <p:spPr bwMode="auto">
            <a:xfrm>
              <a:off x="4868" y="253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1038"/>
            <p:cNvSpPr>
              <a:spLocks noChangeShapeType="1"/>
            </p:cNvSpPr>
            <p:nvPr/>
          </p:nvSpPr>
          <p:spPr bwMode="auto">
            <a:xfrm>
              <a:off x="3612" y="2532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Line 1039"/>
            <p:cNvSpPr>
              <a:spLocks noChangeShapeType="1"/>
            </p:cNvSpPr>
            <p:nvPr/>
          </p:nvSpPr>
          <p:spPr bwMode="auto">
            <a:xfrm>
              <a:off x="3615" y="2532"/>
              <a:ext cx="1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4" name="Line 1040"/>
          <p:cNvSpPr>
            <a:spLocks noChangeShapeType="1"/>
          </p:cNvSpPr>
          <p:nvPr/>
        </p:nvSpPr>
        <p:spPr bwMode="auto">
          <a:xfrm>
            <a:off x="6731000" y="36957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041"/>
          <p:cNvSpPr>
            <a:spLocks noChangeArrowheads="1"/>
          </p:cNvSpPr>
          <p:nvPr/>
        </p:nvSpPr>
        <p:spPr bwMode="auto">
          <a:xfrm>
            <a:off x="7358063" y="4311650"/>
            <a:ext cx="74612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0256" name="Group 1042"/>
          <p:cNvGrpSpPr>
            <a:grpSpLocks/>
          </p:cNvGrpSpPr>
          <p:nvPr/>
        </p:nvGrpSpPr>
        <p:grpSpPr bwMode="auto">
          <a:xfrm>
            <a:off x="1690688" y="3924300"/>
            <a:ext cx="2443162" cy="419100"/>
            <a:chOff x="1065" y="2472"/>
            <a:chExt cx="1539" cy="264"/>
          </a:xfrm>
        </p:grpSpPr>
        <p:sp>
          <p:nvSpPr>
            <p:cNvPr id="10263" name="Line 1043"/>
            <p:cNvSpPr>
              <a:spLocks noChangeShapeType="1"/>
            </p:cNvSpPr>
            <p:nvPr/>
          </p:nvSpPr>
          <p:spPr bwMode="auto">
            <a:xfrm>
              <a:off x="1077" y="2472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1044"/>
            <p:cNvSpPr>
              <a:spLocks noChangeShapeType="1"/>
            </p:cNvSpPr>
            <p:nvPr/>
          </p:nvSpPr>
          <p:spPr bwMode="auto">
            <a:xfrm>
              <a:off x="1065" y="2472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1045"/>
            <p:cNvSpPr>
              <a:spLocks noChangeShapeType="1"/>
            </p:cNvSpPr>
            <p:nvPr/>
          </p:nvSpPr>
          <p:spPr bwMode="auto">
            <a:xfrm>
              <a:off x="2604" y="2485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7" name="Rectangle 1046"/>
          <p:cNvSpPr>
            <a:spLocks noChangeArrowheads="1"/>
          </p:cNvSpPr>
          <p:nvPr/>
        </p:nvSpPr>
        <p:spPr bwMode="auto">
          <a:xfrm>
            <a:off x="3713163" y="4311650"/>
            <a:ext cx="790575" cy="5969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258" name="Rectangle 1047"/>
          <p:cNvSpPr>
            <a:spLocks noChangeArrowheads="1"/>
          </p:cNvSpPr>
          <p:nvPr/>
        </p:nvSpPr>
        <p:spPr bwMode="auto">
          <a:xfrm>
            <a:off x="1085850" y="2030413"/>
            <a:ext cx="71437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/>
              <a:t>			      Owner </a:t>
            </a:r>
          </a:p>
          <a:p>
            <a:r>
              <a:rPr lang="en-US" altLang="en-US" b="1"/>
              <a:t>			       Jake</a:t>
            </a:r>
            <a:endParaRPr lang="en-US" altLang="en-US" sz="1400" b="1"/>
          </a:p>
          <a:p>
            <a:endParaRPr lang="en-US" altLang="en-US" sz="2000" b="1"/>
          </a:p>
          <a:p>
            <a:endParaRPr lang="en-US" altLang="en-US" sz="1400" b="1"/>
          </a:p>
          <a:p>
            <a:r>
              <a:rPr lang="en-US" altLang="en-US" b="1"/>
              <a:t>                   Manager 		                         Chef 		       Brad			          Carol</a:t>
            </a:r>
            <a:endParaRPr lang="en-US" altLang="en-US" sz="2000" b="1"/>
          </a:p>
          <a:p>
            <a:endParaRPr lang="en-US" altLang="en-US" sz="2000" b="1"/>
          </a:p>
          <a:p>
            <a:endParaRPr lang="en-US" altLang="en-US" sz="1000" b="1"/>
          </a:p>
          <a:p>
            <a:endParaRPr lang="en-US" altLang="en-US" sz="1000" b="1"/>
          </a:p>
          <a:p>
            <a:r>
              <a:rPr lang="en-US" altLang="en-US" sz="1600" b="1"/>
              <a:t>  Waitress                              Waiter                   Cook                         Helper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r>
              <a:rPr lang="en-US" altLang="en-US" sz="1600" b="1"/>
              <a:t>    Joyce                                 Chris                      Max                            Len</a:t>
            </a:r>
          </a:p>
        </p:txBody>
      </p:sp>
      <p:grpSp>
        <p:nvGrpSpPr>
          <p:cNvPr id="10259" name="Group 1048"/>
          <p:cNvGrpSpPr>
            <a:grpSpLocks/>
          </p:cNvGrpSpPr>
          <p:nvPr/>
        </p:nvGrpSpPr>
        <p:grpSpPr bwMode="auto">
          <a:xfrm>
            <a:off x="574675" y="285750"/>
            <a:ext cx="7940675" cy="2482850"/>
            <a:chOff x="362" y="180"/>
            <a:chExt cx="5002" cy="1564"/>
          </a:xfrm>
        </p:grpSpPr>
        <p:sp>
          <p:nvSpPr>
            <p:cNvPr id="10260" name="Rectangle 1049"/>
            <p:cNvSpPr>
              <a:spLocks noChangeArrowheads="1"/>
            </p:cNvSpPr>
            <p:nvPr/>
          </p:nvSpPr>
          <p:spPr bwMode="auto">
            <a:xfrm>
              <a:off x="420" y="180"/>
              <a:ext cx="4944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altLang="en-US" sz="4000" b="1">
                  <a:solidFill>
                    <a:schemeClr val="tx2"/>
                  </a:solidFill>
                  <a:latin typeface="Calibri" pitchFamily="34" charset="0"/>
                </a:rPr>
                <a:t>A Tree Has a Root Node</a:t>
              </a:r>
            </a:p>
          </p:txBody>
        </p:sp>
        <p:sp>
          <p:nvSpPr>
            <p:cNvPr id="10261" name="Rectangle 1050"/>
            <p:cNvSpPr>
              <a:spLocks noChangeArrowheads="1"/>
            </p:cNvSpPr>
            <p:nvPr/>
          </p:nvSpPr>
          <p:spPr bwMode="auto">
            <a:xfrm>
              <a:off x="362" y="1310"/>
              <a:ext cx="1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1">
                  <a:solidFill>
                    <a:srgbClr val="CC0000"/>
                  </a:solidFill>
                </a:rPr>
                <a:t>ROOT NODE</a:t>
              </a:r>
            </a:p>
          </p:txBody>
        </p:sp>
        <p:sp>
          <p:nvSpPr>
            <p:cNvPr id="10262" name="Oval 1051"/>
            <p:cNvSpPr>
              <a:spLocks noChangeArrowheads="1"/>
            </p:cNvSpPr>
            <p:nvPr/>
          </p:nvSpPr>
          <p:spPr bwMode="auto">
            <a:xfrm>
              <a:off x="1700" y="1076"/>
              <a:ext cx="2336" cy="668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1129</Words>
  <Application>Microsoft Office PowerPoint</Application>
  <PresentationFormat>On-screen Show (4:3)</PresentationFormat>
  <Paragraphs>443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TREE</vt:lpstr>
      <vt:lpstr>Tree Data Structure </vt:lpstr>
      <vt:lpstr>Definition</vt:lpstr>
      <vt:lpstr>Applications</vt:lpstr>
      <vt:lpstr>Terminology</vt:lpstr>
      <vt:lpstr>Terminology</vt:lpstr>
      <vt:lpstr>A Binary Tree</vt:lpstr>
      <vt:lpstr>PowerPoint Presentation</vt:lpstr>
      <vt:lpstr>PowerPoint Presentation</vt:lpstr>
      <vt:lpstr>PowerPoint Presentation</vt:lpstr>
      <vt:lpstr>Subtrees and Forests</vt:lpstr>
      <vt:lpstr>PowerPoint Presentation</vt:lpstr>
      <vt:lpstr>PowerPoint Presentation</vt:lpstr>
      <vt:lpstr>Example: How many leaf nodes?</vt:lpstr>
      <vt:lpstr>Example: How many descendants of Q?</vt:lpstr>
      <vt:lpstr>Example: How many ancestors of K?</vt:lpstr>
      <vt:lpstr>Example: How many ancestors of D?</vt:lpstr>
      <vt:lpstr>How many descendants of B?</vt:lpstr>
      <vt:lpstr>Example: How many Leaf nodes?</vt:lpstr>
      <vt:lpstr>Example: How many internal nodes?</vt:lpstr>
      <vt:lpstr>Terminology</vt:lpstr>
      <vt:lpstr>PowerPoint Presentation</vt:lpstr>
      <vt:lpstr>PowerPoint Presentation</vt:lpstr>
      <vt:lpstr>PowerPoint Presentation</vt:lpstr>
      <vt:lpstr>Full, Complete, and Perfect Binary Tree</vt:lpstr>
      <vt:lpstr>Full, Complete, and Perfect Binary Tree</vt:lpstr>
      <vt:lpstr>Traversals of a Binary Tree</vt:lpstr>
      <vt:lpstr>Traversals of a Binary Tree</vt:lpstr>
      <vt:lpstr> Preorder Traversal:   J E A H T M Y</vt:lpstr>
      <vt:lpstr>Traversals of a Binary Tree</vt:lpstr>
      <vt:lpstr> Inorder Traversal:  A E H J M T Y </vt:lpstr>
      <vt:lpstr>Traversals of a Binary Tree</vt:lpstr>
      <vt:lpstr>PowerPoint Presentation</vt:lpstr>
      <vt:lpstr>Write its pre-order, in-order and post order traversals </vt:lpstr>
      <vt:lpstr>Solution of last slide</vt:lpstr>
      <vt:lpstr>Write its pre-order, in-order and post order traversals </vt:lpstr>
      <vt:lpstr>Solution of last slide</vt:lpstr>
      <vt:lpstr>Create BST from Array</vt:lpstr>
      <vt:lpstr>Create BST from Array</vt:lpstr>
      <vt:lpstr>Create BST from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EC-211 DATA STRUCTURES</dc:title>
  <dc:creator>MY PC</dc:creator>
  <cp:lastModifiedBy>Rana Kaleem</cp:lastModifiedBy>
  <cp:revision>31</cp:revision>
  <dcterms:created xsi:type="dcterms:W3CDTF">2006-08-16T00:00:00Z</dcterms:created>
  <dcterms:modified xsi:type="dcterms:W3CDTF">2022-12-08T05:57:54Z</dcterms:modified>
</cp:coreProperties>
</file>