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9EF3-7967-43A9-B9E7-3DFFA100EBEB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7E1B5-3CD9-4A19-ADD0-016E2D9D6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0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9EF3-7967-43A9-B9E7-3DFFA100EBEB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7E1B5-3CD9-4A19-ADD0-016E2D9D6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7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9EF3-7967-43A9-B9E7-3DFFA100EBEB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7E1B5-3CD9-4A19-ADD0-016E2D9D6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09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9EF3-7967-43A9-B9E7-3DFFA100EBEB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7E1B5-3CD9-4A19-ADD0-016E2D9D68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9513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9EF3-7967-43A9-B9E7-3DFFA100EBEB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7E1B5-3CD9-4A19-ADD0-016E2D9D6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56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9EF3-7967-43A9-B9E7-3DFFA100EBEB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7E1B5-3CD9-4A19-ADD0-016E2D9D6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25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9EF3-7967-43A9-B9E7-3DFFA100EBEB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7E1B5-3CD9-4A19-ADD0-016E2D9D6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15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9EF3-7967-43A9-B9E7-3DFFA100EBEB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7E1B5-3CD9-4A19-ADD0-016E2D9D6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89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9EF3-7967-43A9-B9E7-3DFFA100EBEB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7E1B5-3CD9-4A19-ADD0-016E2D9D6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8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9EF3-7967-43A9-B9E7-3DFFA100EBEB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7E1B5-3CD9-4A19-ADD0-016E2D9D6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3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9EF3-7967-43A9-B9E7-3DFFA100EBEB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7E1B5-3CD9-4A19-ADD0-016E2D9D6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0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9EF3-7967-43A9-B9E7-3DFFA100EBEB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7E1B5-3CD9-4A19-ADD0-016E2D9D6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1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9EF3-7967-43A9-B9E7-3DFFA100EBEB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7E1B5-3CD9-4A19-ADD0-016E2D9D6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1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9EF3-7967-43A9-B9E7-3DFFA100EBEB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7E1B5-3CD9-4A19-ADD0-016E2D9D6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3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9EF3-7967-43A9-B9E7-3DFFA100EBEB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7E1B5-3CD9-4A19-ADD0-016E2D9D6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9EF3-7967-43A9-B9E7-3DFFA100EBEB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7E1B5-3CD9-4A19-ADD0-016E2D9D6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3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9EF3-7967-43A9-B9E7-3DFFA100EBEB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7E1B5-3CD9-4A19-ADD0-016E2D9D6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8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6CD9EF3-7967-43A9-B9E7-3DFFA100EBEB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577E1B5-3CD9-4A19-ADD0-016E2D9D6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15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99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BST </a:t>
            </a:r>
            <a:r>
              <a:rPr lang="en-US" b="1" dirty="0"/>
              <a:t>Deletion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782" y="1825624"/>
            <a:ext cx="10952018" cy="472656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There are three cases for deleting a node from a binary search tree</a:t>
            </a:r>
            <a:r>
              <a:rPr lang="en-US" dirty="0" smtClean="0">
                <a:solidFill>
                  <a:schemeClr val="accent5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Case </a:t>
            </a:r>
            <a:r>
              <a:rPr lang="en-US" b="1" dirty="0" smtClean="0">
                <a:solidFill>
                  <a:srgbClr val="00B0F0"/>
                </a:solidFill>
              </a:rPr>
              <a:t>III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 the third case, the node to be deleted has two children. In such a case follow the steps below:</a:t>
            </a:r>
          </a:p>
          <a:p>
            <a:pPr lvl="1"/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Get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in-order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successor of that node.</a:t>
            </a:r>
          </a:p>
          <a:p>
            <a:pPr lvl="1"/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Replace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node with the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in-order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successor.</a:t>
            </a:r>
          </a:p>
          <a:p>
            <a:pPr lvl="1"/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Remove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in-order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successor from its original position.</a:t>
            </a:r>
          </a:p>
          <a:p>
            <a:pPr lvl="1"/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93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BST </a:t>
            </a:r>
            <a:r>
              <a:rPr lang="en-US" b="1" dirty="0"/>
              <a:t>Deletion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782" y="1825624"/>
            <a:ext cx="10952018" cy="472656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There are three cases for deleting a node from a binary search tree</a:t>
            </a:r>
            <a:r>
              <a:rPr lang="en-US" dirty="0" smtClean="0">
                <a:solidFill>
                  <a:schemeClr val="accent5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Case </a:t>
            </a:r>
            <a:r>
              <a:rPr lang="en-US" b="1" dirty="0" smtClean="0">
                <a:solidFill>
                  <a:srgbClr val="00B0F0"/>
                </a:solidFill>
              </a:rPr>
              <a:t>III</a:t>
            </a:r>
            <a:endParaRPr lang="en-US" b="1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8194" name="Picture 2" descr="3 is to be delet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82" y="3545755"/>
            <a:ext cx="3616036" cy="213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delete the inorder success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420" y="3545755"/>
            <a:ext cx="3856915" cy="198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379" y="3546580"/>
            <a:ext cx="3615241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0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BST </a:t>
            </a:r>
            <a:r>
              <a:rPr lang="en-US" b="1" dirty="0"/>
              <a:t>Deletion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782" y="1825624"/>
            <a:ext cx="10952018" cy="47265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Finding in-order Successor.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node </a:t>
            </a:r>
            <a:r>
              <a:rPr lang="en-US" dirty="0">
                <a:solidFill>
                  <a:schemeClr val="accent5"/>
                </a:solidFill>
              </a:rPr>
              <a:t>*</a:t>
            </a:r>
            <a:r>
              <a:rPr lang="en-US" dirty="0" err="1" smtClean="0">
                <a:solidFill>
                  <a:schemeClr val="accent5"/>
                </a:solidFill>
              </a:rPr>
              <a:t>minValueNode</a:t>
            </a:r>
            <a:r>
              <a:rPr lang="en-US" dirty="0" smtClean="0">
                <a:solidFill>
                  <a:schemeClr val="accent5"/>
                </a:solidFill>
              </a:rPr>
              <a:t>(node </a:t>
            </a:r>
            <a:r>
              <a:rPr lang="en-US" dirty="0">
                <a:solidFill>
                  <a:schemeClr val="accent5"/>
                </a:solidFill>
              </a:rPr>
              <a:t>*node) 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/>
                </a:solidFill>
              </a:rPr>
              <a:t>  </a:t>
            </a:r>
            <a:r>
              <a:rPr lang="en-US" dirty="0" smtClean="0">
                <a:solidFill>
                  <a:schemeClr val="accent5"/>
                </a:solidFill>
              </a:rPr>
              <a:t>node </a:t>
            </a:r>
            <a:r>
              <a:rPr lang="en-US" dirty="0">
                <a:solidFill>
                  <a:schemeClr val="accent5"/>
                </a:solidFill>
              </a:rPr>
              <a:t>*current = node;</a:t>
            </a:r>
          </a:p>
          <a:p>
            <a:pPr marL="457200" lvl="1" indent="0">
              <a:buNone/>
            </a:pPr>
            <a:endParaRPr lang="en-US" dirty="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5"/>
                </a:solidFill>
              </a:rPr>
              <a:t>  // Find the leftmost leaf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/>
                </a:solidFill>
              </a:rPr>
              <a:t>  while (current &amp;&amp; current-&gt;left != NULL)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/>
                </a:solidFill>
              </a:rPr>
              <a:t>    current = current-&gt;left;</a:t>
            </a:r>
          </a:p>
          <a:p>
            <a:pPr marL="457200" lvl="1" indent="0">
              <a:buNone/>
            </a:pPr>
            <a:endParaRPr lang="en-US" dirty="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5"/>
                </a:solidFill>
              </a:rPr>
              <a:t>  return current;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/>
                </a:solidFill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478" y="1690688"/>
            <a:ext cx="3985795" cy="2348532"/>
          </a:xfrm>
          <a:prstGeom prst="rect">
            <a:avLst/>
          </a:prstGeom>
        </p:spPr>
      </p:pic>
      <p:pic>
        <p:nvPicPr>
          <p:cNvPr id="10244" name="Picture 4" descr="Binary Search Tree | Example | Construction | Gate Vidyal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478" y="4212332"/>
            <a:ext cx="4179759" cy="23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69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accent5"/>
                </a:solidFill>
              </a:rPr>
              <a:t>The properties that separate a binary search tree from a regular binary tree is</a:t>
            </a:r>
          </a:p>
          <a:p>
            <a:pPr algn="just"/>
            <a:endParaRPr lang="en-US" dirty="0">
              <a:solidFill>
                <a:schemeClr val="accent5"/>
              </a:solidFill>
            </a:endParaRPr>
          </a:p>
          <a:p>
            <a:pPr algn="just"/>
            <a:r>
              <a:rPr lang="en-US" dirty="0">
                <a:solidFill>
                  <a:schemeClr val="accent5"/>
                </a:solidFill>
              </a:rPr>
              <a:t>All nodes of left subtree are less than the root node</a:t>
            </a:r>
          </a:p>
          <a:p>
            <a:pPr algn="just"/>
            <a:r>
              <a:rPr lang="en-US" dirty="0">
                <a:solidFill>
                  <a:schemeClr val="accent5"/>
                </a:solidFill>
              </a:rPr>
              <a:t>All nodes of right subtree are more than the root node</a:t>
            </a:r>
          </a:p>
          <a:p>
            <a:pPr algn="just"/>
            <a:r>
              <a:rPr lang="en-US" dirty="0">
                <a:solidFill>
                  <a:schemeClr val="accent5"/>
                </a:solidFill>
              </a:rPr>
              <a:t>Both subtrees of each node are also BSTs i.e. they have the above two properties</a:t>
            </a:r>
          </a:p>
        </p:txBody>
      </p:sp>
    </p:spTree>
    <p:extLst>
      <p:ext uri="{BB962C8B-B14F-4D97-AF65-F5344CB8AC3E}">
        <p14:creationId xmlns:p14="http://schemas.microsoft.com/office/powerpoint/2010/main" val="388590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</a:t>
            </a:r>
            <a:endParaRPr lang="en-US" dirty="0"/>
          </a:p>
        </p:txBody>
      </p:sp>
      <p:pic>
        <p:nvPicPr>
          <p:cNvPr id="1026" name="Picture 2" descr="A tree having a right subtree with one value smaller than the root is shown to demonstrate that it is not a valid binary search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714" y="1509550"/>
            <a:ext cx="7450572" cy="457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85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BST </a:t>
            </a:r>
            <a:r>
              <a:rPr lang="en-US" b="1" dirty="0"/>
              <a:t>Search </a:t>
            </a:r>
            <a:r>
              <a:rPr lang="en-US" b="1" dirty="0" smtClean="0"/>
              <a:t>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If root == NULL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    return NULL;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If number == root-&gt;data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    return root-&gt;data;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If number &lt; root-&gt;data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    return search(root-&gt;left)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If number &gt; root-&gt;data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    return search(root-&gt;right)</a:t>
            </a:r>
          </a:p>
        </p:txBody>
      </p:sp>
      <p:pic>
        <p:nvPicPr>
          <p:cNvPr id="2050" name="Picture 2" descr="4 is not found so, traverse through the left subtree of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2" t="-1" r="28811" b="-406"/>
          <a:stretch/>
        </p:blipFill>
        <p:spPr bwMode="auto">
          <a:xfrm>
            <a:off x="6386945" y="1509374"/>
            <a:ext cx="4617012" cy="372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41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BST </a:t>
            </a:r>
            <a:r>
              <a:rPr lang="en-US" b="1" dirty="0"/>
              <a:t>Search </a:t>
            </a:r>
            <a:r>
              <a:rPr lang="en-US" b="1" dirty="0" smtClean="0"/>
              <a:t>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If root == </a:t>
            </a:r>
            <a:r>
              <a:rPr lang="en-US" dirty="0" smtClean="0">
                <a:solidFill>
                  <a:schemeClr val="accent5"/>
                </a:solidFill>
              </a:rPr>
              <a:t>NULL || root-&gt;key==key </a:t>
            </a:r>
            <a:endParaRPr lang="en-US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   return root;</a:t>
            </a:r>
            <a:endParaRPr lang="en-US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If number &lt; root-&gt;data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    return search(root-&gt;left)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If number &gt; root-&gt;data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    return search(root-&gt;right)</a:t>
            </a:r>
          </a:p>
        </p:txBody>
      </p:sp>
      <p:pic>
        <p:nvPicPr>
          <p:cNvPr id="3074" name="Picture 2" descr="if the value is found in any of the subtrees, it is propagated up so that in the end it is returned, otherwise null is return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62" y="2485986"/>
            <a:ext cx="5761325" cy="303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26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BST </a:t>
            </a:r>
            <a:r>
              <a:rPr lang="en-US" b="1" dirty="0" smtClean="0"/>
              <a:t>Insert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782" y="1825625"/>
            <a:ext cx="1095201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If node == NULL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    return </a:t>
            </a:r>
            <a:r>
              <a:rPr lang="en-US" dirty="0" err="1">
                <a:solidFill>
                  <a:schemeClr val="accent5"/>
                </a:solidFill>
              </a:rPr>
              <a:t>createNode</a:t>
            </a:r>
            <a:r>
              <a:rPr lang="en-US" dirty="0">
                <a:solidFill>
                  <a:schemeClr val="accent5"/>
                </a:solidFill>
              </a:rPr>
              <a:t>(data)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if (data &lt; node-&gt;data)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    node-&gt;left  = insert(node-&gt;left, data);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else if (data &gt; node-&gt;data)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    node-&gt;right = insert(node-&gt;right, data);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return node;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264" y="1690688"/>
            <a:ext cx="4615072" cy="37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04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BST </a:t>
            </a:r>
            <a:r>
              <a:rPr lang="en-US" b="1" dirty="0" smtClean="0"/>
              <a:t>Insert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782" y="1825625"/>
            <a:ext cx="1095201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If node == NULL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    return </a:t>
            </a:r>
            <a:r>
              <a:rPr lang="en-US" dirty="0" err="1">
                <a:solidFill>
                  <a:schemeClr val="accent5"/>
                </a:solidFill>
              </a:rPr>
              <a:t>createNode</a:t>
            </a:r>
            <a:r>
              <a:rPr lang="en-US" dirty="0">
                <a:solidFill>
                  <a:schemeClr val="accent5"/>
                </a:solidFill>
              </a:rPr>
              <a:t>(data)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if (data &lt; node-&gt;data)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    node-&gt;left  = insert(node-&gt;left, data);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else if (data &gt; node-&gt;data)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    node-&gt;right = insert(node-&gt;right, data);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return node;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264" y="1690688"/>
            <a:ext cx="4615072" cy="37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8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BST </a:t>
            </a:r>
            <a:r>
              <a:rPr lang="en-US" b="1" dirty="0"/>
              <a:t>Deletion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782" y="1825625"/>
            <a:ext cx="1095201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There are three cases for deleting a node from a binary search tree</a:t>
            </a:r>
            <a:r>
              <a:rPr lang="en-US" dirty="0" smtClean="0">
                <a:solidFill>
                  <a:schemeClr val="accent5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Case I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In the first case, the node to be deleted is the leaf node. In such a case, simply delete the node from the tree.</a:t>
            </a:r>
          </a:p>
          <a:p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4100" name="Picture 4" descr="4 is to be delet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52" y="3840643"/>
            <a:ext cx="5264439" cy="271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elete the no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361" y="3854298"/>
            <a:ext cx="5211414" cy="268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484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BST </a:t>
            </a:r>
            <a:r>
              <a:rPr lang="en-US" b="1" dirty="0"/>
              <a:t>Deletion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782" y="1825624"/>
            <a:ext cx="10952018" cy="472656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There are three cases for deleting a node from a binary search tree</a:t>
            </a:r>
            <a:r>
              <a:rPr lang="en-US" dirty="0" smtClean="0">
                <a:solidFill>
                  <a:schemeClr val="accent5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Case </a:t>
            </a:r>
            <a:r>
              <a:rPr lang="en-US" b="1" dirty="0" smtClean="0">
                <a:solidFill>
                  <a:srgbClr val="00B0F0"/>
                </a:solidFill>
              </a:rPr>
              <a:t>II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 the second case, the node to be deleted lies has a single child node. In such a case follow the steps below:</a:t>
            </a:r>
          </a:p>
          <a:p>
            <a:pPr lvl="1"/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Replace that node with its child node.</a:t>
            </a:r>
          </a:p>
          <a:p>
            <a:pPr lvl="1"/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Remove the child node from its original position.</a:t>
            </a:r>
          </a:p>
          <a:p>
            <a:pPr lvl="1"/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7170" name="Picture 2" descr="6 is to be delet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1" y="4338131"/>
            <a:ext cx="4298569" cy="221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opy the value of its child to the no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570" y="4338131"/>
            <a:ext cx="4031548" cy="207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Final tre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118" y="4200597"/>
            <a:ext cx="3704654" cy="203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24761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70</TotalTime>
  <Words>498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Depth</vt:lpstr>
      <vt:lpstr>Binary Search Tree</vt:lpstr>
      <vt:lpstr>BST</vt:lpstr>
      <vt:lpstr>BST</vt:lpstr>
      <vt:lpstr>BST Search Operation</vt:lpstr>
      <vt:lpstr>BST Search Operation</vt:lpstr>
      <vt:lpstr>BST Insert Operation</vt:lpstr>
      <vt:lpstr>BST Insert Operation</vt:lpstr>
      <vt:lpstr>BST Deletion Operation</vt:lpstr>
      <vt:lpstr>BST Deletion Operation</vt:lpstr>
      <vt:lpstr>BST Deletion Operation</vt:lpstr>
      <vt:lpstr>BST Deletion Operation</vt:lpstr>
      <vt:lpstr>BST Deletion Operation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</dc:title>
  <dc:creator>Kaleem Ullah</dc:creator>
  <cp:lastModifiedBy>Rana Kaleem</cp:lastModifiedBy>
  <cp:revision>12</cp:revision>
  <dcterms:created xsi:type="dcterms:W3CDTF">2021-05-08T09:01:26Z</dcterms:created>
  <dcterms:modified xsi:type="dcterms:W3CDTF">2022-12-27T04:38:25Z</dcterms:modified>
</cp:coreProperties>
</file>