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3" r:id="rId4"/>
    <p:sldId id="262" r:id="rId5"/>
    <p:sldId id="259" r:id="rId6"/>
    <p:sldId id="264" r:id="rId7"/>
    <p:sldId id="265" r:id="rId8"/>
    <p:sldId id="261" r:id="rId9"/>
    <p:sldId id="258" r:id="rId10"/>
    <p:sldId id="260" r:id="rId11"/>
    <p:sldId id="266" r:id="rId12"/>
    <p:sldId id="271" r:id="rId13"/>
    <p:sldId id="267" r:id="rId14"/>
    <p:sldId id="268" r:id="rId15"/>
    <p:sldId id="269" r:id="rId16"/>
    <p:sldId id="270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6" r:id="rId30"/>
    <p:sldId id="284" r:id="rId31"/>
    <p:sldId id="288" r:id="rId32"/>
    <p:sldId id="285" r:id="rId33"/>
    <p:sldId id="287" r:id="rId34"/>
    <p:sldId id="289" r:id="rId35"/>
    <p:sldId id="290" r:id="rId36"/>
    <p:sldId id="291" r:id="rId37"/>
    <p:sldId id="294" r:id="rId38"/>
    <p:sldId id="292" r:id="rId39"/>
    <p:sldId id="293" r:id="rId40"/>
    <p:sldId id="296" r:id="rId41"/>
    <p:sldId id="298" r:id="rId42"/>
    <p:sldId id="300" r:id="rId43"/>
    <p:sldId id="301" r:id="rId44"/>
    <p:sldId id="302" r:id="rId45"/>
    <p:sldId id="303" r:id="rId46"/>
    <p:sldId id="299" r:id="rId47"/>
    <p:sldId id="304" r:id="rId48"/>
    <p:sldId id="305" r:id="rId49"/>
    <p:sldId id="307" r:id="rId50"/>
    <p:sldId id="306" r:id="rId51"/>
    <p:sldId id="29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542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56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DA964AE-745D-42FF-8242-F57CC76DA5E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EFADA01-AD3F-471C-A7A4-8FCF34A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Visit </a:t>
            </a:r>
            <a:r>
              <a:rPr lang="en-US" sz="2200" dirty="0">
                <a:solidFill>
                  <a:schemeClr val="tx1"/>
                </a:solidFill>
              </a:rPr>
              <a:t>all of a vertex’s unvisited neighbors </a:t>
            </a:r>
            <a:r>
              <a:rPr lang="en-US" sz="2200" dirty="0" smtClean="0">
                <a:solidFill>
                  <a:schemeClr val="tx1"/>
                </a:solidFill>
              </a:rPr>
              <a:t>before visiting </a:t>
            </a:r>
            <a:r>
              <a:rPr lang="en-US" sz="2200" dirty="0">
                <a:solidFill>
                  <a:schemeClr val="tx1"/>
                </a:solidFill>
              </a:rPr>
              <a:t>their neighbors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Same as level-order traversal in trees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(DFS).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Like </a:t>
            </a:r>
            <a:r>
              <a:rPr lang="en-US" sz="2200" dirty="0">
                <a:solidFill>
                  <a:schemeClr val="tx1"/>
                </a:solidFill>
              </a:rPr>
              <a:t>preorder tree traversal.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When </a:t>
            </a:r>
            <a:r>
              <a:rPr lang="en-US" sz="2200" dirty="0">
                <a:solidFill>
                  <a:schemeClr val="tx1"/>
                </a:solidFill>
              </a:rPr>
              <a:t>we visit a vertex, give priority to visiting </a:t>
            </a:r>
            <a:r>
              <a:rPr lang="en-US" sz="2200" dirty="0" smtClean="0">
                <a:solidFill>
                  <a:schemeClr val="tx1"/>
                </a:solidFill>
              </a:rPr>
              <a:t>its unvisited </a:t>
            </a:r>
            <a:r>
              <a:rPr lang="en-US" sz="2200" dirty="0">
                <a:solidFill>
                  <a:schemeClr val="tx1"/>
                </a:solidFill>
              </a:rPr>
              <a:t>neighbors (and their unvisited </a:t>
            </a:r>
            <a:r>
              <a:rPr lang="en-US" sz="2200" dirty="0" smtClean="0">
                <a:solidFill>
                  <a:schemeClr val="tx1"/>
                </a:solidFill>
              </a:rPr>
              <a:t>neighbors, etc.).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Breadth First Traversal (or Search) for a graph is similar to Breadth First Traversal of a </a:t>
            </a:r>
            <a:r>
              <a:rPr lang="en-US" sz="2200" dirty="0" smtClean="0">
                <a:solidFill>
                  <a:schemeClr val="tx1"/>
                </a:solidFill>
              </a:rPr>
              <a:t>tree.</a:t>
            </a:r>
          </a:p>
          <a:p>
            <a:pPr lvl="1" algn="just"/>
            <a:endParaRPr lang="en-US" sz="22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only catch here is, unlike trees, graphs may contain </a:t>
            </a:r>
            <a:r>
              <a:rPr lang="en-US" sz="2200" dirty="0" smtClean="0">
                <a:solidFill>
                  <a:schemeClr val="tx1"/>
                </a:solidFill>
              </a:rPr>
              <a:t>cycles.</a:t>
            </a:r>
          </a:p>
          <a:p>
            <a:pPr lvl="1" algn="just"/>
            <a:endParaRPr lang="en-US" sz="22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So, </a:t>
            </a:r>
            <a:r>
              <a:rPr lang="en-US" sz="2200" dirty="0">
                <a:solidFill>
                  <a:schemeClr val="tx1"/>
                </a:solidFill>
              </a:rPr>
              <a:t>we may come to the same node </a:t>
            </a:r>
            <a:r>
              <a:rPr lang="en-US" sz="2200" dirty="0" smtClean="0">
                <a:solidFill>
                  <a:schemeClr val="tx1"/>
                </a:solidFill>
              </a:rPr>
              <a:t>again.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To avoid processing a node more than once, we use a </a:t>
            </a:r>
            <a:r>
              <a:rPr lang="en-US" sz="2200" dirty="0" smtClean="0">
                <a:solidFill>
                  <a:schemeClr val="tx1"/>
                </a:solidFill>
              </a:rPr>
              <a:t>Boolean </a:t>
            </a:r>
            <a:r>
              <a:rPr lang="en-US" sz="2200" dirty="0">
                <a:solidFill>
                  <a:schemeClr val="tx1"/>
                </a:solidFill>
              </a:rPr>
              <a:t>visited array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Lets do an example.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bf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92" y="2269692"/>
            <a:ext cx="3812540" cy="42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2269692"/>
            <a:ext cx="3905873" cy="41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098" name="Picture 2" descr="bf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269691"/>
            <a:ext cx="3919728" cy="42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8" y="2269691"/>
            <a:ext cx="3705813" cy="42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2269692"/>
            <a:ext cx="3767329" cy="42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2269692"/>
            <a:ext cx="3664250" cy="42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14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269692"/>
            <a:ext cx="3878164" cy="42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09" y="2269692"/>
            <a:ext cx="3733523" cy="42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17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75" y="2078182"/>
            <a:ext cx="3432753" cy="40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Breadth-first search (BFS).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433827"/>
            <a:ext cx="3671887" cy="27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81911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58142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5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4584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4581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7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graph (data structure)?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graph </a:t>
            </a:r>
            <a:r>
              <a:rPr lang="en-US" sz="2400" dirty="0" smtClean="0">
                <a:solidFill>
                  <a:schemeClr val="tx1"/>
                </a:solidFill>
              </a:rPr>
              <a:t>consists </a:t>
            </a:r>
            <a:r>
              <a:rPr lang="en-US" sz="2400" dirty="0">
                <a:solidFill>
                  <a:schemeClr val="tx1"/>
                </a:solidFill>
              </a:rPr>
              <a:t>of a finite set of </a:t>
            </a:r>
            <a:r>
              <a:rPr lang="en-US" sz="2400" dirty="0">
                <a:solidFill>
                  <a:srgbClr val="FF0000"/>
                </a:solidFill>
              </a:rPr>
              <a:t>nodes (or vertices) </a:t>
            </a:r>
            <a:r>
              <a:rPr lang="en-US" sz="2400" dirty="0">
                <a:solidFill>
                  <a:schemeClr val="tx1"/>
                </a:solidFill>
              </a:rPr>
              <a:t>and a set of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>
                <a:solidFill>
                  <a:schemeClr val="tx1"/>
                </a:solidFill>
              </a:rPr>
              <a:t> connecting them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b="1" dirty="0">
                <a:solidFill>
                  <a:srgbClr val="FF0000"/>
                </a:solidFill>
              </a:rPr>
              <a:t>pair (</a:t>
            </a:r>
            <a:r>
              <a:rPr lang="en-US" sz="2400" b="1" dirty="0" smtClean="0">
                <a:solidFill>
                  <a:srgbClr val="FF0000"/>
                </a:solidFill>
              </a:rPr>
              <a:t>x , y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 is referred to as an </a:t>
            </a:r>
            <a:r>
              <a:rPr lang="en-US" sz="2400" b="1" dirty="0">
                <a:solidFill>
                  <a:srgbClr val="FF0000"/>
                </a:solidFill>
              </a:rPr>
              <a:t>edge</a:t>
            </a:r>
            <a:r>
              <a:rPr lang="en-US" sz="2400" dirty="0">
                <a:solidFill>
                  <a:schemeClr val="tx1"/>
                </a:solidFill>
              </a:rPr>
              <a:t>, which communicates that the </a:t>
            </a:r>
            <a:r>
              <a:rPr lang="en-US" sz="2400" b="1" dirty="0">
                <a:solidFill>
                  <a:srgbClr val="FF0000"/>
                </a:solidFill>
              </a:rPr>
              <a:t>x vertex</a:t>
            </a:r>
            <a:r>
              <a:rPr lang="en-US" sz="2400" dirty="0">
                <a:solidFill>
                  <a:schemeClr val="tx1"/>
                </a:solidFill>
              </a:rPr>
              <a:t> connects to the </a:t>
            </a:r>
            <a:r>
              <a:rPr lang="en-US" sz="2400" b="1" dirty="0">
                <a:solidFill>
                  <a:srgbClr val="FF0000"/>
                </a:solidFill>
              </a:rPr>
              <a:t>y vertex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example </a:t>
            </a:r>
            <a:r>
              <a:rPr lang="en-US" sz="2400" dirty="0">
                <a:solidFill>
                  <a:schemeClr val="tx1"/>
                </a:solidFill>
              </a:rPr>
              <a:t>below, </a:t>
            </a:r>
            <a:r>
              <a:rPr lang="en-US" sz="2400" dirty="0">
                <a:solidFill>
                  <a:srgbClr val="FF0000"/>
                </a:solidFill>
              </a:rPr>
              <a:t>circles</a:t>
            </a:r>
            <a:r>
              <a:rPr lang="en-US" sz="2400" dirty="0">
                <a:solidFill>
                  <a:schemeClr val="tx1"/>
                </a:solidFill>
              </a:rPr>
              <a:t> represent </a:t>
            </a:r>
            <a:r>
              <a:rPr lang="en-US" sz="2400" dirty="0">
                <a:solidFill>
                  <a:srgbClr val="FF0000"/>
                </a:solidFill>
              </a:rPr>
              <a:t>vertices</a:t>
            </a:r>
            <a:r>
              <a:rPr lang="en-US" sz="2400" dirty="0">
                <a:solidFill>
                  <a:schemeClr val="tx1"/>
                </a:solidFill>
              </a:rPr>
              <a:t>, while </a:t>
            </a:r>
            <a:r>
              <a:rPr lang="en-US" sz="2400" dirty="0">
                <a:solidFill>
                  <a:srgbClr val="FF0000"/>
                </a:solidFill>
              </a:rPr>
              <a:t>lines</a:t>
            </a:r>
            <a:r>
              <a:rPr lang="en-US" sz="2400" dirty="0">
                <a:solidFill>
                  <a:schemeClr val="tx1"/>
                </a:solidFill>
              </a:rPr>
              <a:t> represent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47" y="5223163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58327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06296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9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A,B,P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10997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74911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8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A,B,P,K,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61193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9705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A,B,P,K,L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34480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66617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1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A,B,P,K,L,C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14050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21933"/>
              </p:ext>
            </p:extLst>
          </p:nvPr>
        </p:nvGraphicFramePr>
        <p:xfrm>
          <a:off x="7410791" y="2327564"/>
          <a:ext cx="177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7018"/>
            <a:ext cx="1033549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(DFS).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OUTPUT:</a:t>
            </a:r>
            <a:r>
              <a:rPr lang="en-US" sz="2400" dirty="0" smtClean="0">
                <a:solidFill>
                  <a:schemeClr val="accent2"/>
                </a:solidFill>
              </a:rPr>
              <a:t> A,B,P,K,L,C,N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784764" y="3235038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261872" y="5250871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612456" y="3844637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84764" y="4488872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942664" y="2479963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612456" y="2327564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977854" y="3643745"/>
            <a:ext cx="568036" cy="55418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97815" y="28540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1241090" y="2992586"/>
            <a:ext cx="20782" cy="65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4896474" y="2881745"/>
            <a:ext cx="19603" cy="96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7"/>
          </p:cNvCxnSpPr>
          <p:nvPr/>
        </p:nvCxnSpPr>
        <p:spPr>
          <a:xfrm flipH="1">
            <a:off x="1746721" y="3671459"/>
            <a:ext cx="1094915" cy="166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7797" y="3532912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2244" y="4073238"/>
            <a:ext cx="1286949" cy="54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 flipH="1">
            <a:off x="3179589" y="2800587"/>
            <a:ext cx="1516054" cy="179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32639"/>
              </p:ext>
            </p:extLst>
          </p:nvPr>
        </p:nvGraphicFramePr>
        <p:xfrm>
          <a:off x="2294178" y="588996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9346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87292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27982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29112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95442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0505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26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5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3186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42055"/>
              </p:ext>
            </p:extLst>
          </p:nvPr>
        </p:nvGraphicFramePr>
        <p:xfrm>
          <a:off x="7410791" y="2327564"/>
          <a:ext cx="177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83073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0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1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4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7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Graph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Depth-first </a:t>
            </a:r>
            <a:r>
              <a:rPr lang="en-US" sz="2400" dirty="0">
                <a:solidFill>
                  <a:schemeClr val="tx1"/>
                </a:solidFill>
              </a:rPr>
              <a:t>search </a:t>
            </a:r>
            <a:r>
              <a:rPr lang="en-US" sz="2400" dirty="0" smtClean="0">
                <a:solidFill>
                  <a:schemeClr val="tx1"/>
                </a:solidFill>
              </a:rPr>
              <a:t>(DFS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433827"/>
            <a:ext cx="3671887" cy="27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427018"/>
                <a:ext cx="8595360" cy="504305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undirected graph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 graph in which the edges do not point in any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direction.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connected graph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a graph in which there is always a path from a vertex to any other vertex.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spanning tree </a:t>
                </a:r>
                <a:endParaRPr lang="en-US" sz="2400" b="1" dirty="0" smtClean="0">
                  <a:solidFill>
                    <a:schemeClr val="accent2"/>
                  </a:solidFill>
                </a:endParaRP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200" dirty="0">
                    <a:solidFill>
                      <a:schemeClr val="tx1"/>
                    </a:solidFill>
                  </a:rPr>
                  <a:t>a sub-graph of an undirected connected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graph.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includes all the vertices of the graph with a minimum possible number of edges.</a:t>
                </a: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a vertex is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missed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then it is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not a spanning tree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total number of spanning trees with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n vertices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 can be created from a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complete graph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equal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427018"/>
                <a:ext cx="8595360" cy="5043055"/>
              </a:xfrm>
              <a:blipFill>
                <a:blip r:embed="rId2"/>
                <a:stretch>
                  <a:fillRect l="-496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For example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0482" name="Picture 2" descr="initia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05" y="609178"/>
            <a:ext cx="180498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s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53" y="2419792"/>
            <a:ext cx="180498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spanning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35" y="2465017"/>
            <a:ext cx="196623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spanning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68" y="2499445"/>
            <a:ext cx="1925782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spanning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56" y="4304433"/>
            <a:ext cx="1925782" cy="18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Picture 14" descr="spanning tr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68" y="4270005"/>
            <a:ext cx="1732236" cy="17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6" name="Picture 16" descr="spanning tre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15" y="4304433"/>
            <a:ext cx="1746577" cy="17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For example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2433827"/>
            <a:ext cx="3671887" cy="27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211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Basic Graph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427018"/>
            <a:ext cx="9780201" cy="527858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Vertices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Nodes in a graphs are called vertices.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Edges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Links connecting two nodes is called edge.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Weights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It is cost of the edge.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Paths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It is a set of links to reach from node A to node B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For example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 some weights to edges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0482" name="Picture 2" descr="initia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05" y="609178"/>
            <a:ext cx="180498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spanning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53" y="2419792"/>
            <a:ext cx="180498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spanning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35" y="2465017"/>
            <a:ext cx="1966237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spanning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05" y="4405510"/>
            <a:ext cx="1925782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spanning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56" y="4304433"/>
            <a:ext cx="1925782" cy="18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For example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1303171"/>
          </a:xfrm>
        </p:spPr>
        <p:txBody>
          <a:bodyPr>
            <a:normAutofit/>
          </a:bodyPr>
          <a:lstStyle/>
          <a:p>
            <a:r>
              <a:rPr lang="en-US" dirty="0" smtClean="0"/>
              <a:t>Spanning and Minimum Spanning Tree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Spanning Tree Applications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Computer Network Routing Protocol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Cluster Analysis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Civil Network Planning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Minimum </a:t>
            </a:r>
            <a:r>
              <a:rPr lang="en-US" sz="2400" dirty="0">
                <a:solidFill>
                  <a:schemeClr val="accent2"/>
                </a:solidFill>
              </a:rPr>
              <a:t>Spanning tree Applications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To find paths in the map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To design networks like telecommunication networks, water supply networks, and electrical grids.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Shortest Path first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shortest path from </a:t>
            </a:r>
            <a:r>
              <a:rPr lang="en-US" sz="2200" dirty="0" smtClean="0">
                <a:solidFill>
                  <a:schemeClr val="tx1"/>
                </a:solidFill>
              </a:rPr>
              <a:t>a vertex </a:t>
            </a:r>
            <a:r>
              <a:rPr lang="en-US" sz="2200" dirty="0">
                <a:solidFill>
                  <a:schemeClr val="tx1"/>
                </a:solidFill>
              </a:rPr>
              <a:t>u to a vertex v in </a:t>
            </a:r>
            <a:r>
              <a:rPr lang="en-US" sz="2200" dirty="0" smtClean="0">
                <a:solidFill>
                  <a:schemeClr val="tx1"/>
                </a:solidFill>
              </a:rPr>
              <a:t>a graph </a:t>
            </a:r>
            <a:r>
              <a:rPr lang="en-US" sz="2200" dirty="0">
                <a:solidFill>
                  <a:schemeClr val="tx1"/>
                </a:solidFill>
              </a:rPr>
              <a:t>is a path w1 = </a:t>
            </a:r>
            <a:r>
              <a:rPr lang="en-US" sz="2200" dirty="0" smtClean="0">
                <a:solidFill>
                  <a:schemeClr val="tx1"/>
                </a:solidFill>
              </a:rPr>
              <a:t>u, w2</a:t>
            </a:r>
            <a:r>
              <a:rPr lang="en-US" sz="2200" dirty="0">
                <a:solidFill>
                  <a:schemeClr val="tx1"/>
                </a:solidFill>
              </a:rPr>
              <a:t>,…,</a:t>
            </a:r>
            <a:r>
              <a:rPr lang="en-US" sz="2200" dirty="0" err="1">
                <a:solidFill>
                  <a:schemeClr val="tx1"/>
                </a:solidFill>
              </a:rPr>
              <a:t>wn</a:t>
            </a:r>
            <a:r>
              <a:rPr lang="en-US" sz="2200" dirty="0">
                <a:solidFill>
                  <a:schemeClr val="tx1"/>
                </a:solidFill>
              </a:rPr>
              <a:t>= v, where the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sum=Weight(w1,w2</a:t>
            </a:r>
            <a:r>
              <a:rPr lang="en-US" sz="2200" dirty="0">
                <a:solidFill>
                  <a:schemeClr val="tx1"/>
                </a:solidFill>
              </a:rPr>
              <a:t>)+…+</a:t>
            </a:r>
            <a:r>
              <a:rPr lang="en-US" sz="2200" dirty="0" smtClean="0">
                <a:solidFill>
                  <a:schemeClr val="tx1"/>
                </a:solidFill>
              </a:rPr>
              <a:t>Weight(wn-1,wn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Attains </a:t>
            </a:r>
            <a:r>
              <a:rPr lang="en-US" sz="2200" dirty="0">
                <a:solidFill>
                  <a:schemeClr val="tx1"/>
                </a:solidFill>
              </a:rPr>
              <a:t>its minimal </a:t>
            </a:r>
            <a:r>
              <a:rPr lang="en-US" sz="2200" dirty="0" smtClean="0">
                <a:solidFill>
                  <a:schemeClr val="tx1"/>
                </a:solidFill>
              </a:rPr>
              <a:t>value among </a:t>
            </a:r>
            <a:r>
              <a:rPr lang="en-US" sz="2200" dirty="0">
                <a:solidFill>
                  <a:schemeClr val="tx1"/>
                </a:solidFill>
              </a:rPr>
              <a:t>all paths that start at </a:t>
            </a:r>
            <a:r>
              <a:rPr lang="en-US" sz="2200" dirty="0" smtClean="0">
                <a:solidFill>
                  <a:schemeClr val="tx1"/>
                </a:solidFill>
              </a:rPr>
              <a:t>u and </a:t>
            </a:r>
            <a:r>
              <a:rPr lang="en-US" sz="2200" dirty="0">
                <a:solidFill>
                  <a:schemeClr val="tx1"/>
                </a:solidFill>
              </a:rPr>
              <a:t>end at </a:t>
            </a:r>
            <a:r>
              <a:rPr lang="en-US" sz="2200" dirty="0" smtClean="0">
                <a:solidFill>
                  <a:schemeClr val="tx1"/>
                </a:solidFill>
              </a:rPr>
              <a:t>v.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84" y="4135489"/>
            <a:ext cx="232277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Popular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algorithms that can be used for finding minimum spanning tree are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Prim’s Algorithm</a:t>
            </a:r>
          </a:p>
          <a:p>
            <a:pPr lvl="1"/>
            <a:r>
              <a:rPr lang="en-US" sz="2200" dirty="0" err="1">
                <a:solidFill>
                  <a:schemeClr val="tx1"/>
                </a:solidFill>
              </a:rPr>
              <a:t>Kruskal’s</a:t>
            </a:r>
            <a:r>
              <a:rPr lang="en-US" sz="22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algorithm that can be used for finding shortest path first is: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Dijkstra’s</a:t>
            </a:r>
            <a:r>
              <a:rPr lang="en-US" sz="2200" dirty="0" smtClean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39991" y="4512024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857387" y="447501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28841" y="3089852"/>
            <a:ext cx="726053" cy="13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sp>
        <p:nvSpPr>
          <p:cNvPr id="16" name="Flowchart: Connector 15"/>
          <p:cNvSpPr/>
          <p:nvPr/>
        </p:nvSpPr>
        <p:spPr>
          <a:xfrm>
            <a:off x="7714059" y="529243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 flipV="1">
            <a:off x="6580908" y="5292432"/>
            <a:ext cx="1133151" cy="23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94239" y="2675904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57387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0946" y="4218709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1881" y="5461058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405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2956213"/>
            <a:ext cx="427994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39991" y="4512024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8857387" y="447501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428841" y="3089852"/>
            <a:ext cx="726053" cy="138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sp>
        <p:nvSpPr>
          <p:cNvPr id="16" name="Flowchart: Connector 15"/>
          <p:cNvSpPr/>
          <p:nvPr/>
        </p:nvSpPr>
        <p:spPr>
          <a:xfrm>
            <a:off x="7714059" y="529243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 flipH="1" flipV="1">
            <a:off x="6580908" y="5292432"/>
            <a:ext cx="1133151" cy="23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94239" y="2675904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57387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0946" y="4218709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1881" y="5461058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70211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Basic Graph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427018"/>
            <a:ext cx="9780201" cy="52785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Cycle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 (simple) cycle is a path v1,v2,…,</a:t>
            </a:r>
            <a:r>
              <a:rPr lang="en-US" sz="2200" dirty="0" err="1">
                <a:solidFill>
                  <a:schemeClr val="tx1"/>
                </a:solidFill>
              </a:rPr>
              <a:t>vn</a:t>
            </a:r>
            <a:r>
              <a:rPr lang="en-US" sz="2200" dirty="0">
                <a:solidFill>
                  <a:schemeClr val="tx1"/>
                </a:solidFill>
              </a:rPr>
              <a:t>=v1, where the first and the last vertices are the </a:t>
            </a:r>
            <a:r>
              <a:rPr lang="en-US" sz="2200" dirty="0" smtClean="0">
                <a:solidFill>
                  <a:schemeClr val="tx1"/>
                </a:solidFill>
              </a:rPr>
              <a:t>same.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34" y="2854903"/>
            <a:ext cx="5774748" cy="34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6" y="2956213"/>
            <a:ext cx="435653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Take 1 as starting vertex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3291" y="4506995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7" idx="7"/>
          </p:cNvCxnSpPr>
          <p:nvPr/>
        </p:nvCxnSpPr>
        <p:spPr>
          <a:xfrm flipH="1">
            <a:off x="7677736" y="3131127"/>
            <a:ext cx="586500" cy="85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</p:cNvCxnSpPr>
          <p:nvPr/>
        </p:nvCxnSpPr>
        <p:spPr>
          <a:xfrm flipH="1" flipV="1">
            <a:off x="6541661" y="5393829"/>
            <a:ext cx="1951175" cy="18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</p:cNvCxnSpPr>
          <p:nvPr/>
        </p:nvCxnSpPr>
        <p:spPr>
          <a:xfrm flipH="1" flipV="1">
            <a:off x="8393536" y="3096635"/>
            <a:ext cx="327900" cy="22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8763" y="2295442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7744659" y="3971697"/>
            <a:ext cx="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036" y="5449577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99909" y="558338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63432" y="3331748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9804" y="5564678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87526" y="3814885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Take 1 as starting vertex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3291" y="4506995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7" idx="7"/>
          </p:cNvCxnSpPr>
          <p:nvPr/>
        </p:nvCxnSpPr>
        <p:spPr>
          <a:xfrm flipH="1">
            <a:off x="7677736" y="3131127"/>
            <a:ext cx="586500" cy="85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</p:cNvCxnSpPr>
          <p:nvPr/>
        </p:nvCxnSpPr>
        <p:spPr>
          <a:xfrm flipH="1" flipV="1">
            <a:off x="6541661" y="5393829"/>
            <a:ext cx="1951175" cy="18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</p:cNvCxnSpPr>
          <p:nvPr/>
        </p:nvCxnSpPr>
        <p:spPr>
          <a:xfrm flipH="1" flipV="1">
            <a:off x="8393536" y="3096635"/>
            <a:ext cx="327900" cy="22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8763" y="2295442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7744659" y="3971697"/>
            <a:ext cx="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036" y="5449577"/>
            <a:ext cx="6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982" y="5583381"/>
            <a:ext cx="7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7563432" y="3331748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9804" y="5564678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87526" y="3814885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Take 1 as starting vertex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2848" y="4506995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7" idx="7"/>
          </p:cNvCxnSpPr>
          <p:nvPr/>
        </p:nvCxnSpPr>
        <p:spPr>
          <a:xfrm flipH="1">
            <a:off x="7677736" y="3131127"/>
            <a:ext cx="586500" cy="85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</p:cNvCxnSpPr>
          <p:nvPr/>
        </p:nvCxnSpPr>
        <p:spPr>
          <a:xfrm flipH="1" flipV="1">
            <a:off x="6541661" y="5393829"/>
            <a:ext cx="1951175" cy="18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</p:cNvCxnSpPr>
          <p:nvPr/>
        </p:nvCxnSpPr>
        <p:spPr>
          <a:xfrm flipH="1" flipV="1">
            <a:off x="8393536" y="3096635"/>
            <a:ext cx="327900" cy="22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8763" y="2295442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7744659" y="3971697"/>
            <a:ext cx="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036" y="5449577"/>
            <a:ext cx="6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982" y="5583381"/>
            <a:ext cx="7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7563432" y="3331748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9804" y="5564678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87526" y="3814885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Take 1 as starting vertex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2848" y="4506995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7" idx="7"/>
          </p:cNvCxnSpPr>
          <p:nvPr/>
        </p:nvCxnSpPr>
        <p:spPr>
          <a:xfrm flipH="1">
            <a:off x="7677736" y="3131127"/>
            <a:ext cx="586500" cy="85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</p:cNvCxnSpPr>
          <p:nvPr/>
        </p:nvCxnSpPr>
        <p:spPr>
          <a:xfrm flipH="1" flipV="1">
            <a:off x="6541661" y="5393829"/>
            <a:ext cx="1951175" cy="18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</p:cNvCxnSpPr>
          <p:nvPr/>
        </p:nvCxnSpPr>
        <p:spPr>
          <a:xfrm flipH="1" flipV="1">
            <a:off x="8393536" y="3096635"/>
            <a:ext cx="327900" cy="22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8763" y="2295442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7744659" y="3971697"/>
            <a:ext cx="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036" y="5449577"/>
            <a:ext cx="6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982" y="5583381"/>
            <a:ext cx="7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7563432" y="3331748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9804" y="5564678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87526" y="3814885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Take 1 as starting vertex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30" y="266007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035636" y="2660072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5985163" y="3131127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7287491" y="3920836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8492836" y="5347854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23708" y="5029198"/>
            <a:ext cx="457200" cy="47105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6" idx="5"/>
          </p:cNvCxnSpPr>
          <p:nvPr/>
        </p:nvCxnSpPr>
        <p:spPr>
          <a:xfrm flipH="1" flipV="1">
            <a:off x="6375408" y="3533198"/>
            <a:ext cx="979038" cy="45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8" idx="1"/>
          </p:cNvCxnSpPr>
          <p:nvPr/>
        </p:nvCxnSpPr>
        <p:spPr>
          <a:xfrm>
            <a:off x="7677736" y="4322907"/>
            <a:ext cx="882055" cy="10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7"/>
          </p:cNvCxnSpPr>
          <p:nvPr/>
        </p:nvCxnSpPr>
        <p:spPr>
          <a:xfrm flipH="1">
            <a:off x="6375408" y="2895600"/>
            <a:ext cx="1660228" cy="30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9" idx="7"/>
          </p:cNvCxnSpPr>
          <p:nvPr/>
        </p:nvCxnSpPr>
        <p:spPr>
          <a:xfrm flipH="1">
            <a:off x="6513953" y="4322907"/>
            <a:ext cx="840493" cy="77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925" y="3378323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64223" y="2630506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42848" y="4506995"/>
            <a:ext cx="4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3954" y="4322329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9" name="Straight Connector 18"/>
          <p:cNvCxnSpPr>
            <a:stCxn id="4" idx="4"/>
            <a:endCxn id="7" idx="7"/>
          </p:cNvCxnSpPr>
          <p:nvPr/>
        </p:nvCxnSpPr>
        <p:spPr>
          <a:xfrm flipH="1">
            <a:off x="7677736" y="3131127"/>
            <a:ext cx="586500" cy="85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</p:cNvCxnSpPr>
          <p:nvPr/>
        </p:nvCxnSpPr>
        <p:spPr>
          <a:xfrm flipH="1" flipV="1">
            <a:off x="6541661" y="5393829"/>
            <a:ext cx="1951175" cy="18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</p:cNvCxnSpPr>
          <p:nvPr/>
        </p:nvCxnSpPr>
        <p:spPr>
          <a:xfrm flipH="1" flipV="1">
            <a:off x="8393536" y="3096635"/>
            <a:ext cx="327900" cy="225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8763" y="2295442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7744659" y="3971697"/>
            <a:ext cx="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50036" y="5449577"/>
            <a:ext cx="6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982" y="5583381"/>
            <a:ext cx="7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7563432" y="3331748"/>
            <a:ext cx="3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49804" y="5564678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87526" y="3814885"/>
            <a:ext cx="49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62254"/>
              </p:ext>
            </p:extLst>
          </p:nvPr>
        </p:nvGraphicFramePr>
        <p:xfrm>
          <a:off x="4639206" y="2714721"/>
          <a:ext cx="59041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39">
                  <a:extLst>
                    <a:ext uri="{9D8B030D-6E8A-4147-A177-3AD203B41FA5}">
                      <a16:colId xmlns:a16="http://schemas.microsoft.com/office/drawing/2014/main" val="3902802378"/>
                    </a:ext>
                  </a:extLst>
                </a:gridCol>
                <a:gridCol w="829895">
                  <a:extLst>
                    <a:ext uri="{9D8B030D-6E8A-4147-A177-3AD203B41FA5}">
                      <a16:colId xmlns:a16="http://schemas.microsoft.com/office/drawing/2014/main" val="620809534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908050210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202720161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786142963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16853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9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9281436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06802"/>
              </p:ext>
            </p:extLst>
          </p:nvPr>
        </p:nvGraphicFramePr>
        <p:xfrm>
          <a:off x="4639206" y="2714721"/>
          <a:ext cx="59041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39">
                  <a:extLst>
                    <a:ext uri="{9D8B030D-6E8A-4147-A177-3AD203B41FA5}">
                      <a16:colId xmlns:a16="http://schemas.microsoft.com/office/drawing/2014/main" val="3902802378"/>
                    </a:ext>
                  </a:extLst>
                </a:gridCol>
                <a:gridCol w="829895">
                  <a:extLst>
                    <a:ext uri="{9D8B030D-6E8A-4147-A177-3AD203B41FA5}">
                      <a16:colId xmlns:a16="http://schemas.microsoft.com/office/drawing/2014/main" val="620809534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908050210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202720161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786142963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16853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9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7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9281436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26917"/>
              </p:ext>
            </p:extLst>
          </p:nvPr>
        </p:nvGraphicFramePr>
        <p:xfrm>
          <a:off x="4639206" y="2714721"/>
          <a:ext cx="59041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39">
                  <a:extLst>
                    <a:ext uri="{9D8B030D-6E8A-4147-A177-3AD203B41FA5}">
                      <a16:colId xmlns:a16="http://schemas.microsoft.com/office/drawing/2014/main" val="3902802378"/>
                    </a:ext>
                  </a:extLst>
                </a:gridCol>
                <a:gridCol w="829895">
                  <a:extLst>
                    <a:ext uri="{9D8B030D-6E8A-4147-A177-3AD203B41FA5}">
                      <a16:colId xmlns:a16="http://schemas.microsoft.com/office/drawing/2014/main" val="620809534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908050210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202720161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786142963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16853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22</a:t>
                      </a:r>
                      <a:r>
                        <a:rPr lang="en-US" strike="noStrike" dirty="0" smtClean="0"/>
                        <a:t> 20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14</a:t>
                      </a:r>
                      <a:r>
                        <a:rPr lang="en-US" strike="noStrike" dirty="0" smtClean="0"/>
                        <a:t> 11</a:t>
                      </a:r>
                      <a:endParaRPr lang="en-US" strike="no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9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9281436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84994"/>
              </p:ext>
            </p:extLst>
          </p:nvPr>
        </p:nvGraphicFramePr>
        <p:xfrm>
          <a:off x="4639206" y="2714721"/>
          <a:ext cx="59041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39">
                  <a:extLst>
                    <a:ext uri="{9D8B030D-6E8A-4147-A177-3AD203B41FA5}">
                      <a16:colId xmlns:a16="http://schemas.microsoft.com/office/drawing/2014/main" val="3902802378"/>
                    </a:ext>
                  </a:extLst>
                </a:gridCol>
                <a:gridCol w="829895">
                  <a:extLst>
                    <a:ext uri="{9D8B030D-6E8A-4147-A177-3AD203B41FA5}">
                      <a16:colId xmlns:a16="http://schemas.microsoft.com/office/drawing/2014/main" val="620809534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908050210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202720161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786142963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16853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22</a:t>
                      </a:r>
                      <a:r>
                        <a:rPr lang="en-US" strike="noStrike" dirty="0" smtClean="0"/>
                        <a:t> 20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14</a:t>
                      </a:r>
                      <a:r>
                        <a:rPr lang="en-US" strike="noStrike" dirty="0" smtClean="0"/>
                        <a:t> 11</a:t>
                      </a:r>
                      <a:endParaRPr lang="en-US" strike="no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9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Undirected Graph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nodes are connected by edges that are all bidirectional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For example if an edge connects node 1 and 2, we can traverse from node 1 to node 2, and from node 2 to 1.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Directed </a:t>
            </a:r>
            <a:r>
              <a:rPr lang="en-US" sz="2400" b="1" dirty="0" smtClean="0">
                <a:solidFill>
                  <a:schemeClr val="tx1"/>
                </a:solidFill>
              </a:rPr>
              <a:t>Graph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nodes are connected by directed edges – they only go in one </a:t>
            </a:r>
            <a:r>
              <a:rPr lang="en-US" sz="2200" dirty="0" smtClean="0">
                <a:solidFill>
                  <a:schemeClr val="tx1"/>
                </a:solidFill>
              </a:rPr>
              <a:t>direction.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63" y="4128655"/>
            <a:ext cx="5477369" cy="22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Shortest Path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9281436" cy="504305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Dijkstra’s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77" y="2514164"/>
            <a:ext cx="3377335" cy="293067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13633"/>
              </p:ext>
            </p:extLst>
          </p:nvPr>
        </p:nvGraphicFramePr>
        <p:xfrm>
          <a:off x="4639206" y="2714721"/>
          <a:ext cx="59041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139">
                  <a:extLst>
                    <a:ext uri="{9D8B030D-6E8A-4147-A177-3AD203B41FA5}">
                      <a16:colId xmlns:a16="http://schemas.microsoft.com/office/drawing/2014/main" val="3902802378"/>
                    </a:ext>
                  </a:extLst>
                </a:gridCol>
                <a:gridCol w="829895">
                  <a:extLst>
                    <a:ext uri="{9D8B030D-6E8A-4147-A177-3AD203B41FA5}">
                      <a16:colId xmlns:a16="http://schemas.microsoft.com/office/drawing/2014/main" val="620809534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908050210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202720161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3786142963"/>
                    </a:ext>
                  </a:extLst>
                </a:gridCol>
                <a:gridCol w="984017">
                  <a:extLst>
                    <a:ext uri="{9D8B030D-6E8A-4147-A177-3AD203B41FA5}">
                      <a16:colId xmlns:a16="http://schemas.microsoft.com/office/drawing/2014/main" val="16853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50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22</a:t>
                      </a:r>
                      <a:r>
                        <a:rPr lang="en-US" strike="noStrike" dirty="0" smtClean="0"/>
                        <a:t> 20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14</a:t>
                      </a:r>
                      <a:r>
                        <a:rPr lang="en-US" strike="noStrike" dirty="0" smtClean="0"/>
                        <a:t> 11</a:t>
                      </a:r>
                      <a:endParaRPr lang="en-US" strike="no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8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4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Shortest Path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Dijkstra’s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6" y="2956213"/>
            <a:ext cx="435653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BFS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DFS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Prim’s </a:t>
            </a:r>
            <a:r>
              <a:rPr lang="en-US" sz="2400" dirty="0" err="1" smtClean="0">
                <a:solidFill>
                  <a:schemeClr val="tx1"/>
                </a:solidFill>
              </a:rPr>
              <a:t>Algo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Algo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Dijkstra’s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Algo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Prim's Algorithm | Prim's Algorithm Example | Problems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2604653"/>
            <a:ext cx="3838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Complete Graph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nodes are connected </a:t>
            </a:r>
            <a:r>
              <a:rPr lang="en-US" sz="2200" dirty="0" smtClean="0">
                <a:solidFill>
                  <a:schemeClr val="tx1"/>
                </a:solidFill>
              </a:rPr>
              <a:t>to all the other nodes in the graph.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dirty="0" smtClean="0">
                <a:solidFill>
                  <a:schemeClr val="tx1"/>
                </a:solidFill>
              </a:rPr>
              <a:t>example,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Sparse Graph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nodes are connected </a:t>
            </a:r>
            <a:r>
              <a:rPr lang="en-US" sz="2200" dirty="0" smtClean="0">
                <a:solidFill>
                  <a:schemeClr val="tx1"/>
                </a:solidFill>
              </a:rPr>
              <a:t>to some of the other nodes in a graph.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179126" y="2327564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179126" y="3047999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273636" y="3047998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273636" y="2327564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6"/>
            <a:endCxn id="8" idx="2"/>
          </p:cNvCxnSpPr>
          <p:nvPr/>
        </p:nvCxnSpPr>
        <p:spPr>
          <a:xfrm>
            <a:off x="6456217" y="2452255"/>
            <a:ext cx="817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>
          <a:xfrm>
            <a:off x="6415638" y="2540424"/>
            <a:ext cx="898577" cy="54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305549" y="2576945"/>
            <a:ext cx="6925" cy="5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38897" y="3172688"/>
            <a:ext cx="817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6179126" y="4680948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8" idx="3"/>
            <a:endCxn id="6" idx="7"/>
          </p:cNvCxnSpPr>
          <p:nvPr/>
        </p:nvCxnSpPr>
        <p:spPr>
          <a:xfrm flipH="1">
            <a:off x="6415638" y="2540424"/>
            <a:ext cx="898577" cy="54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401789" y="2518063"/>
            <a:ext cx="6925" cy="58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6161806" y="5700201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314215" y="5700201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7314215" y="4674965"/>
            <a:ext cx="277091" cy="2493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38" idx="2"/>
          </p:cNvCxnSpPr>
          <p:nvPr/>
        </p:nvCxnSpPr>
        <p:spPr>
          <a:xfrm>
            <a:off x="6438896" y="4799655"/>
            <a:ext cx="8753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2"/>
          </p:cNvCxnSpPr>
          <p:nvPr/>
        </p:nvCxnSpPr>
        <p:spPr>
          <a:xfrm>
            <a:off x="6380997" y="5824891"/>
            <a:ext cx="9332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  <a:endCxn id="36" idx="7"/>
          </p:cNvCxnSpPr>
          <p:nvPr/>
        </p:nvCxnSpPr>
        <p:spPr>
          <a:xfrm flipH="1">
            <a:off x="6398318" y="4887825"/>
            <a:ext cx="956476" cy="84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b="0" dirty="0"/>
              <a:t>Graph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Networks including </a:t>
            </a:r>
            <a:r>
              <a:rPr lang="en-US" dirty="0">
                <a:solidFill>
                  <a:schemeClr val="tx1"/>
                </a:solidFill>
              </a:rPr>
              <a:t>telephone networks, circuit networks, Computer network </a:t>
            </a:r>
            <a:r>
              <a:rPr lang="en-US" dirty="0" smtClean="0">
                <a:solidFill>
                  <a:schemeClr val="tx1"/>
                </a:solidFill>
              </a:rPr>
              <a:t>and social </a:t>
            </a:r>
            <a:r>
              <a:rPr lang="en-US" dirty="0">
                <a:solidFill>
                  <a:schemeClr val="tx1"/>
                </a:solidFill>
              </a:rPr>
              <a:t>networks (like LinkedIn, Facebook etc</a:t>
            </a:r>
            <a:r>
              <a:rPr lang="en-US" dirty="0" smtClean="0">
                <a:solidFill>
                  <a:schemeClr val="tx1"/>
                </a:solidFill>
              </a:rPr>
              <a:t>.).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single user in Facebook can be represented as a node (vertex) while their connection with others can be represented as an edge between nodes.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Airline scheduling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By using airports as vertices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Route </a:t>
            </a:r>
            <a:r>
              <a:rPr lang="en-US" dirty="0">
                <a:solidFill>
                  <a:schemeClr val="tx1"/>
                </a:solidFill>
              </a:rPr>
              <a:t>selection for </a:t>
            </a:r>
            <a:r>
              <a:rPr lang="en-US" dirty="0" smtClean="0">
                <a:solidFill>
                  <a:schemeClr val="tx1"/>
                </a:solidFill>
              </a:rPr>
              <a:t>traffic Google maps.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Finding shortest path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Task scheduling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Checking deadlocks and managing resources.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Types of Graph Representations: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Adjacency </a:t>
            </a:r>
            <a:r>
              <a:rPr lang="en-US" sz="2400" b="1" dirty="0" smtClean="0">
                <a:solidFill>
                  <a:schemeClr val="tx1"/>
                </a:solidFill>
              </a:rPr>
              <a:t>List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To create an Adjacency list, an array of lists is used. The size of the array is equal to the number of nodes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 single index, array[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 represents the list of nodes adjacent to the </a:t>
            </a:r>
            <a:r>
              <a:rPr lang="en-US" sz="2200" dirty="0" err="1" smtClean="0">
                <a:solidFill>
                  <a:schemeClr val="tx1"/>
                </a:solidFill>
              </a:rPr>
              <a:t>ith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node.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Adjacency List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88" y="3167566"/>
            <a:ext cx="7093527" cy="31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8595360" cy="693571"/>
          </a:xfrm>
        </p:spPr>
        <p:txBody>
          <a:bodyPr>
            <a:normAutofit/>
          </a:bodyPr>
          <a:lstStyle/>
          <a:p>
            <a:r>
              <a:rPr lang="en-US" dirty="0"/>
              <a:t>Types of Graph Representations: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7018"/>
            <a:ext cx="8595360" cy="504305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Adjacency Matrix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An Adjacency Matrix is a 2D array of size V x V where V is the number of nodes in a graph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 slot matrix[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][j] = 1 indicates that there is an edge from node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to node j.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a graph and its equivalent adjacency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89" y="3351395"/>
            <a:ext cx="7538525" cy="31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1838</TotalTime>
  <Words>1479</Words>
  <Application>Microsoft Office PowerPoint</Application>
  <PresentationFormat>Widescreen</PresentationFormat>
  <Paragraphs>650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Century Schoolbook</vt:lpstr>
      <vt:lpstr>Times New Roman</vt:lpstr>
      <vt:lpstr>Wingdings 2</vt:lpstr>
      <vt:lpstr>View</vt:lpstr>
      <vt:lpstr>Graph Data Structure</vt:lpstr>
      <vt:lpstr>What is a graph (data structure)?</vt:lpstr>
      <vt:lpstr>Basic Graph Terminologies</vt:lpstr>
      <vt:lpstr>Basic Graph Terminologies</vt:lpstr>
      <vt:lpstr>Types of graphs</vt:lpstr>
      <vt:lpstr>Types of graphs</vt:lpstr>
      <vt:lpstr>Graph Applications</vt:lpstr>
      <vt:lpstr>Types of Graph Representations:</vt:lpstr>
      <vt:lpstr>Types of Graph Representations: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Graph Traversals</vt:lpstr>
      <vt:lpstr>Spanning Tree</vt:lpstr>
      <vt:lpstr>Spanning Tree</vt:lpstr>
      <vt:lpstr>Spanning Tree</vt:lpstr>
      <vt:lpstr>Minimum Spanning Tree</vt:lpstr>
      <vt:lpstr>Minimum Spanning Tree</vt:lpstr>
      <vt:lpstr>Spanning and Minimum Spanning Tree applications</vt:lpstr>
      <vt:lpstr>Shortest Path first </vt:lpstr>
      <vt:lpstr>Popular Algorithms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Shortest Path First</vt:lpstr>
      <vt:lpstr>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 Structure</dc:title>
  <dc:creator>Kaleem Ullah</dc:creator>
  <cp:lastModifiedBy>Rana Kaleem</cp:lastModifiedBy>
  <cp:revision>36</cp:revision>
  <dcterms:created xsi:type="dcterms:W3CDTF">2021-05-19T05:17:42Z</dcterms:created>
  <dcterms:modified xsi:type="dcterms:W3CDTF">2023-01-05T06:02:23Z</dcterms:modified>
</cp:coreProperties>
</file>