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95" r:id="rId8"/>
    <p:sldId id="266" r:id="rId9"/>
    <p:sldId id="267" r:id="rId10"/>
    <p:sldId id="285" r:id="rId11"/>
    <p:sldId id="293" r:id="rId12"/>
    <p:sldId id="296" r:id="rId13"/>
    <p:sldId id="297" r:id="rId14"/>
    <p:sldId id="264" r:id="rId15"/>
    <p:sldId id="265" r:id="rId16"/>
    <p:sldId id="284" r:id="rId17"/>
    <p:sldId id="300" r:id="rId18"/>
    <p:sldId id="298" r:id="rId19"/>
    <p:sldId id="299" r:id="rId20"/>
    <p:sldId id="262" r:id="rId21"/>
    <p:sldId id="269" r:id="rId22"/>
    <p:sldId id="278" r:id="rId23"/>
    <p:sldId id="270" r:id="rId24"/>
    <p:sldId id="271" r:id="rId25"/>
    <p:sldId id="272" r:id="rId26"/>
    <p:sldId id="273" r:id="rId27"/>
    <p:sldId id="301" r:id="rId28"/>
    <p:sldId id="274" r:id="rId29"/>
    <p:sldId id="275" r:id="rId30"/>
    <p:sldId id="302" r:id="rId31"/>
    <p:sldId id="276" r:id="rId32"/>
    <p:sldId id="277" r:id="rId33"/>
    <p:sldId id="283" r:id="rId34"/>
    <p:sldId id="289" r:id="rId35"/>
    <p:sldId id="290" r:id="rId36"/>
    <p:sldId id="291" r:id="rId37"/>
    <p:sldId id="292" r:id="rId38"/>
    <p:sldId id="303" r:id="rId39"/>
    <p:sldId id="304" r:id="rId40"/>
    <p:sldId id="305" r:id="rId41"/>
    <p:sldId id="306" r:id="rId42"/>
    <p:sldId id="307" r:id="rId43"/>
    <p:sldId id="30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 &amp;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5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void main{</a:t>
            </a:r>
          </a:p>
          <a:p>
            <a:pPr marL="0" indent="0">
              <a:buNone/>
            </a:pPr>
            <a:r>
              <a:rPr lang="pt-BR" dirty="0" smtClean="0"/>
              <a:t>int </a:t>
            </a:r>
            <a:r>
              <a:rPr lang="pt-BR" dirty="0"/>
              <a:t>a = 5, b = 10;</a:t>
            </a:r>
            <a:br>
              <a:rPr lang="pt-BR" dirty="0"/>
            </a:br>
            <a:r>
              <a:rPr lang="pt-BR" dirty="0"/>
              <a:t>int *p1, *p2; </a:t>
            </a:r>
            <a:br>
              <a:rPr lang="pt-BR" dirty="0"/>
            </a:br>
            <a:r>
              <a:rPr lang="pt-BR" dirty="0"/>
              <a:t>p1 = &amp;a; </a:t>
            </a:r>
            <a:br>
              <a:rPr lang="pt-BR" dirty="0"/>
            </a:br>
            <a:r>
              <a:rPr lang="pt-BR" dirty="0"/>
              <a:t>p2 = &amp;b; </a:t>
            </a:r>
            <a:br>
              <a:rPr lang="pt-BR" dirty="0"/>
            </a:br>
            <a:r>
              <a:rPr lang="pt-BR" dirty="0"/>
              <a:t>*p1 = 10; </a:t>
            </a:r>
            <a:br>
              <a:rPr lang="pt-BR" dirty="0"/>
            </a:br>
            <a:r>
              <a:rPr lang="pt-BR" dirty="0"/>
              <a:t>p1 = p2; </a:t>
            </a:r>
            <a:br>
              <a:rPr lang="pt-BR" dirty="0"/>
            </a:br>
            <a:r>
              <a:rPr lang="pt-BR" dirty="0"/>
              <a:t>*p1 = 20; </a:t>
            </a:r>
            <a:br>
              <a:rPr lang="pt-BR" dirty="0"/>
            </a:br>
            <a:r>
              <a:rPr lang="pt-BR" dirty="0" smtClean="0"/>
              <a:t>cout&lt;&lt;a&lt;&lt;“ “&lt;&lt;b;}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?? What will be the output?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49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four arithmetic operators that can be used on pointers: ++, --, +, and –</a:t>
            </a:r>
          </a:p>
          <a:p>
            <a:pPr lvl="1"/>
            <a:r>
              <a:rPr lang="en-US" dirty="0" err="1" smtClean="0"/>
              <a:t>Ptr</a:t>
            </a:r>
            <a:r>
              <a:rPr lang="en-US" dirty="0" smtClean="0"/>
              <a:t>++ (move one address forward)</a:t>
            </a:r>
          </a:p>
          <a:p>
            <a:pPr lvl="1"/>
            <a:r>
              <a:rPr lang="en-US" dirty="0" err="1" smtClean="0"/>
              <a:t>Ptr</a:t>
            </a:r>
            <a:r>
              <a:rPr lang="en-US" dirty="0" smtClean="0"/>
              <a:t> - - (move one address backward)</a:t>
            </a:r>
          </a:p>
          <a:p>
            <a:pPr lvl="1"/>
            <a:r>
              <a:rPr lang="en-US" dirty="0" err="1" smtClean="0"/>
              <a:t>Ptr+i</a:t>
            </a:r>
            <a:r>
              <a:rPr lang="en-US" dirty="0" smtClean="0"/>
              <a:t> (move </a:t>
            </a:r>
            <a:r>
              <a:rPr lang="en-US" dirty="0" err="1" smtClean="0"/>
              <a:t>i</a:t>
            </a:r>
            <a:r>
              <a:rPr lang="en-US" dirty="0" smtClean="0"/>
              <a:t> locations forward)</a:t>
            </a:r>
          </a:p>
          <a:p>
            <a:pPr lvl="1"/>
            <a:r>
              <a:rPr lang="en-US" dirty="0" err="1" smtClean="0"/>
              <a:t>Ptr-i</a:t>
            </a:r>
            <a:r>
              <a:rPr lang="en-US" dirty="0" smtClean="0"/>
              <a:t> (move </a:t>
            </a:r>
            <a:r>
              <a:rPr lang="en-US" dirty="0" err="1" smtClean="0"/>
              <a:t>i</a:t>
            </a:r>
            <a:r>
              <a:rPr lang="en-US" dirty="0" smtClean="0"/>
              <a:t> locations backward)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Pointer to Arrays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 [20];</a:t>
            </a:r>
          </a:p>
          <a:p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* </a:t>
            </a:r>
            <a:r>
              <a:rPr lang="en-US" dirty="0" err="1">
                <a:solidFill>
                  <a:schemeClr val="tx1"/>
                </a:solidFill>
              </a:rPr>
              <a:t>mypointer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Assignment </a:t>
            </a:r>
            <a:r>
              <a:rPr lang="en-US" dirty="0">
                <a:solidFill>
                  <a:schemeClr val="tx1"/>
                </a:solidFill>
              </a:rPr>
              <a:t>operation would be </a:t>
            </a:r>
            <a:r>
              <a:rPr lang="en-US" dirty="0" smtClean="0">
                <a:solidFill>
                  <a:schemeClr val="tx1"/>
                </a:solidFill>
              </a:rPr>
              <a:t>valid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mypointer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Assignment would be Invalid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mypointer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9559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the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numbers[5];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* p;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  p = numbers;  *p = 10;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  p++;  *p = 20;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  p = &amp;numbers[2];  *p = 30;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  p = numbers + 3;  *p = 40;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  p = numbers;  *(p+4) = 50;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  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n=0; n&lt;5; n++)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 &lt;&lt; numbers[n] &lt;&lt; ", ";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  return 0;</a:t>
            </a:r>
          </a:p>
        </p:txBody>
      </p:sp>
    </p:spTree>
    <p:extLst>
      <p:ext uri="{BB962C8B-B14F-4D97-AF65-F5344CB8AC3E}">
        <p14:creationId xmlns:p14="http://schemas.microsoft.com/office/powerpoint/2010/main" val="316990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Initializing pointer to 0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is always a good practice to assign the pointer NULL to a pointer variable in case you do not have exact address to be assigned.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void </a:t>
            </a:r>
            <a:r>
              <a:rPr lang="en-US" dirty="0"/>
              <a:t>main ()</a:t>
            </a:r>
          </a:p>
          <a:p>
            <a:pPr marL="400050" lvl="1" indent="0">
              <a:buNone/>
            </a:pPr>
            <a:r>
              <a:rPr lang="en-US" dirty="0"/>
              <a:t>{</a:t>
            </a:r>
          </a:p>
          <a:p>
            <a:pPr marL="400050" lvl="1" indent="0"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 *</a:t>
            </a:r>
            <a:r>
              <a:rPr lang="en-US" dirty="0" err="1"/>
              <a:t>ptr</a:t>
            </a:r>
            <a:r>
              <a:rPr lang="en-US" dirty="0"/>
              <a:t> = NULL</a:t>
            </a:r>
            <a:r>
              <a:rPr lang="en-US" dirty="0" smtClean="0"/>
              <a:t>;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06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Contd.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73563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all unused pointers are given the null value you </a:t>
            </a:r>
            <a:r>
              <a:rPr lang="en-US" dirty="0"/>
              <a:t>can avoid the accidental misuse of an uninitialized pointer. </a:t>
            </a:r>
            <a:endParaRPr lang="en-US" dirty="0" smtClean="0"/>
          </a:p>
          <a:p>
            <a:r>
              <a:rPr lang="en-US" dirty="0" smtClean="0"/>
              <a:t>Many </a:t>
            </a:r>
            <a:r>
              <a:rPr lang="en-US" dirty="0"/>
              <a:t>times, uninitialized variables hold some junk values and it becomes difficult to debug the program</a:t>
            </a:r>
            <a:r>
              <a:rPr lang="en-US" dirty="0" smtClean="0"/>
              <a:t>.</a:t>
            </a:r>
            <a:endParaRPr lang="en-US" dirty="0"/>
          </a:p>
          <a:p>
            <a:pPr marL="400050" lvl="1" indent="0">
              <a:buNone/>
            </a:pPr>
            <a:r>
              <a:rPr lang="en-US" sz="2400" dirty="0"/>
              <a:t>if(</a:t>
            </a:r>
            <a:r>
              <a:rPr lang="en-US" sz="2400" dirty="0" err="1"/>
              <a:t>ptr</a:t>
            </a:r>
            <a:r>
              <a:rPr lang="en-US" sz="2400" dirty="0" smtClean="0"/>
              <a:t>){ </a:t>
            </a:r>
            <a:r>
              <a:rPr lang="en-US" sz="2400" dirty="0">
                <a:solidFill>
                  <a:srgbClr val="00B050"/>
                </a:solidFill>
              </a:rPr>
              <a:t>// succeeds if p is not null </a:t>
            </a:r>
            <a:r>
              <a:rPr lang="en-US" sz="2400" dirty="0" smtClean="0"/>
              <a:t>}</a:t>
            </a:r>
          </a:p>
          <a:p>
            <a:pPr marL="400050" lvl="1" indent="0">
              <a:buNone/>
            </a:pPr>
            <a:r>
              <a:rPr lang="en-US" sz="2400" dirty="0" smtClean="0"/>
              <a:t>if</a:t>
            </a:r>
            <a:r>
              <a:rPr lang="en-US" sz="2400" dirty="0"/>
              <a:t>(!</a:t>
            </a:r>
            <a:r>
              <a:rPr lang="en-US" sz="2400" dirty="0" err="1"/>
              <a:t>ptr</a:t>
            </a:r>
            <a:r>
              <a:rPr lang="en-US" sz="2400" dirty="0"/>
              <a:t>) </a:t>
            </a:r>
            <a:r>
              <a:rPr lang="en-US" sz="2400" dirty="0" smtClean="0"/>
              <a:t>{</a:t>
            </a:r>
            <a:r>
              <a:rPr lang="en-US" sz="2400" dirty="0" smtClean="0">
                <a:solidFill>
                  <a:srgbClr val="00B050"/>
                </a:solidFill>
              </a:rPr>
              <a:t>// </a:t>
            </a:r>
            <a:r>
              <a:rPr lang="en-US" sz="2400" dirty="0">
                <a:solidFill>
                  <a:srgbClr val="00B050"/>
                </a:solidFill>
              </a:rPr>
              <a:t>succeeds if p is </a:t>
            </a:r>
            <a:r>
              <a:rPr lang="en-US" sz="2400" dirty="0" smtClean="0">
                <a:solidFill>
                  <a:srgbClr val="00B050"/>
                </a:solidFill>
              </a:rPr>
              <a:t>null</a:t>
            </a: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8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 Rules Summary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pointer stores a reference to its </a:t>
            </a:r>
            <a:r>
              <a:rPr lang="en-US" dirty="0" err="1">
                <a:solidFill>
                  <a:srgbClr val="FF0000"/>
                </a:solidFill>
              </a:rPr>
              <a:t>pointee</a:t>
            </a:r>
            <a:r>
              <a:rPr lang="en-US" dirty="0"/>
              <a:t>. The </a:t>
            </a:r>
            <a:r>
              <a:rPr lang="en-US" dirty="0" err="1"/>
              <a:t>pointee</a:t>
            </a:r>
            <a:r>
              <a:rPr lang="en-US" dirty="0"/>
              <a:t>, in turn, </a:t>
            </a:r>
            <a:r>
              <a:rPr lang="en-US" dirty="0" smtClean="0"/>
              <a:t>stores something </a:t>
            </a:r>
            <a:r>
              <a:rPr lang="en-US" dirty="0"/>
              <a:t>useful.</a:t>
            </a:r>
          </a:p>
          <a:p>
            <a:r>
              <a:rPr lang="en-US" dirty="0" smtClean="0"/>
              <a:t>The </a:t>
            </a:r>
            <a:r>
              <a:rPr lang="en-US" dirty="0"/>
              <a:t>dereference operation on a pointer accesses its </a:t>
            </a:r>
            <a:r>
              <a:rPr lang="en-US" dirty="0" err="1"/>
              <a:t>pointee</a:t>
            </a:r>
            <a:r>
              <a:rPr lang="en-US" dirty="0"/>
              <a:t>. </a:t>
            </a:r>
            <a:r>
              <a:rPr lang="en-US" dirty="0">
                <a:solidFill>
                  <a:srgbClr val="FF0000"/>
                </a:solidFill>
              </a:rPr>
              <a:t>A pointer </a:t>
            </a:r>
            <a:r>
              <a:rPr lang="en-US" dirty="0" smtClean="0">
                <a:solidFill>
                  <a:srgbClr val="FF0000"/>
                </a:solidFill>
              </a:rPr>
              <a:t>may only </a:t>
            </a:r>
            <a:r>
              <a:rPr lang="en-US" dirty="0">
                <a:solidFill>
                  <a:srgbClr val="FF0000"/>
                </a:solidFill>
              </a:rPr>
              <a:t>be dereferenced after it has been assigned to refer to a </a:t>
            </a:r>
            <a:r>
              <a:rPr lang="en-US" dirty="0" err="1">
                <a:solidFill>
                  <a:srgbClr val="FF0000"/>
                </a:solidFill>
              </a:rPr>
              <a:t>pointee</a:t>
            </a:r>
            <a:r>
              <a:rPr lang="en-US" dirty="0"/>
              <a:t>. </a:t>
            </a:r>
            <a:r>
              <a:rPr lang="en-US" dirty="0" smtClean="0"/>
              <a:t>Most pointer </a:t>
            </a:r>
            <a:r>
              <a:rPr lang="en-US" dirty="0"/>
              <a:t>bugs involve violating this one </a:t>
            </a:r>
            <a:r>
              <a:rPr lang="en-US" dirty="0" smtClean="0"/>
              <a:t>rule.</a:t>
            </a:r>
          </a:p>
          <a:p>
            <a:r>
              <a:rPr lang="en-US" dirty="0" smtClean="0"/>
              <a:t>Allocating </a:t>
            </a:r>
            <a:r>
              <a:rPr lang="en-US" dirty="0"/>
              <a:t>a pointer does not automatically assign it to refer to a </a:t>
            </a:r>
            <a:r>
              <a:rPr lang="en-US" dirty="0" err="1" smtClean="0"/>
              <a:t>pointee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FF0000"/>
                </a:solidFill>
              </a:rPr>
              <a:t>Assigning </a:t>
            </a:r>
            <a:r>
              <a:rPr lang="en-US" dirty="0">
                <a:solidFill>
                  <a:srgbClr val="FF0000"/>
                </a:solidFill>
              </a:rPr>
              <a:t>the pointer to refer to a specific </a:t>
            </a:r>
            <a:r>
              <a:rPr lang="en-US" dirty="0" err="1">
                <a:solidFill>
                  <a:srgbClr val="FF0000"/>
                </a:solidFill>
              </a:rPr>
              <a:t>pointee</a:t>
            </a:r>
            <a:r>
              <a:rPr lang="en-US" dirty="0">
                <a:solidFill>
                  <a:srgbClr val="FF0000"/>
                </a:solidFill>
              </a:rPr>
              <a:t> is a separate </a:t>
            </a:r>
            <a:r>
              <a:rPr lang="en-US" dirty="0" smtClean="0">
                <a:solidFill>
                  <a:srgbClr val="FF0000"/>
                </a:solidFill>
              </a:rPr>
              <a:t>operation</a:t>
            </a:r>
            <a:r>
              <a:rPr lang="en-US" dirty="0" smtClean="0"/>
              <a:t> which </a:t>
            </a:r>
            <a:r>
              <a:rPr lang="en-US" dirty="0"/>
              <a:t>is easy to forget.</a:t>
            </a:r>
          </a:p>
          <a:p>
            <a:r>
              <a:rPr lang="en-US" dirty="0" smtClean="0"/>
              <a:t>Assignment </a:t>
            </a:r>
            <a:r>
              <a:rPr lang="en-US" dirty="0"/>
              <a:t>between two pointers makes them refer to the same </a:t>
            </a:r>
            <a:r>
              <a:rPr lang="en-US" dirty="0" err="1" smtClean="0"/>
              <a:t>pointee</a:t>
            </a:r>
            <a:r>
              <a:rPr lang="en-US" dirty="0" smtClean="0"/>
              <a:t> which </a:t>
            </a:r>
            <a:r>
              <a:rPr lang="en-US" dirty="0"/>
              <a:t>introduces sharing.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7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in your C++ program is divided into two </a:t>
            </a:r>
            <a:r>
              <a:rPr lang="en-US" dirty="0" smtClean="0"/>
              <a:t>parts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Stack</a:t>
            </a:r>
          </a:p>
          <a:p>
            <a:pPr lvl="1"/>
            <a:r>
              <a:rPr lang="en-US" dirty="0"/>
              <a:t>All variables declared inside any function takes up memory from the stack.</a:t>
            </a:r>
            <a:endParaRPr lang="en-US" dirty="0" smtClean="0"/>
          </a:p>
          <a:p>
            <a:r>
              <a:rPr lang="en-US" dirty="0" smtClean="0"/>
              <a:t>Heap</a:t>
            </a:r>
            <a:endParaRPr lang="en-US" dirty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the unused memory of the program and can be used to dynamically allocate the memory at runtime.</a:t>
            </a:r>
          </a:p>
        </p:txBody>
      </p:sp>
    </p:spTree>
    <p:extLst>
      <p:ext uri="{BB962C8B-B14F-4D97-AF65-F5344CB8AC3E}">
        <p14:creationId xmlns:p14="http://schemas.microsoft.com/office/powerpoint/2010/main" val="357965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53000"/>
          </a:xfrm>
        </p:spPr>
        <p:txBody>
          <a:bodyPr/>
          <a:lstStyle/>
          <a:p>
            <a:r>
              <a:rPr lang="en-US" b="1" dirty="0" smtClean="0"/>
              <a:t>Two Types</a:t>
            </a:r>
          </a:p>
          <a:p>
            <a:endParaRPr lang="en-US" dirty="0" smtClean="0"/>
          </a:p>
          <a:p>
            <a:r>
              <a:rPr lang="en-US" dirty="0" smtClean="0"/>
              <a:t>Compile </a:t>
            </a:r>
            <a:r>
              <a:rPr lang="en-US" dirty="0"/>
              <a:t>time allocation or </a:t>
            </a:r>
            <a:r>
              <a:rPr lang="en-US" b="1" dirty="0">
                <a:solidFill>
                  <a:srgbClr val="FF0000"/>
                </a:solidFill>
              </a:rPr>
              <a:t>static allocation</a:t>
            </a:r>
            <a:r>
              <a:rPr lang="en-US" dirty="0"/>
              <a:t> of </a:t>
            </a:r>
            <a:r>
              <a:rPr lang="en-US" dirty="0" smtClean="0"/>
              <a:t>memory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where </a:t>
            </a:r>
            <a:r>
              <a:rPr lang="en-US" dirty="0"/>
              <a:t>the memory for named variables is allocated by the compiler. Exact size and storage must be known at compile time and for array declaration, the size has to be constant.</a:t>
            </a:r>
          </a:p>
          <a:p>
            <a:pPr marL="11430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5236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/>
              <a:t>Runtime allocation or </a:t>
            </a:r>
            <a:r>
              <a:rPr lang="en-US" b="1" dirty="0">
                <a:solidFill>
                  <a:srgbClr val="FF0000"/>
                </a:solidFill>
              </a:rPr>
              <a:t>dynamic allocation</a:t>
            </a:r>
            <a:r>
              <a:rPr lang="en-US" dirty="0"/>
              <a:t> of </a:t>
            </a:r>
            <a:r>
              <a:rPr lang="en-US" dirty="0" smtClean="0"/>
              <a:t>memory.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where </a:t>
            </a:r>
            <a:r>
              <a:rPr lang="en-US" dirty="0"/>
              <a:t>the memory is allocated at runtime and the allocation of memory space is done dynamically within the program </a:t>
            </a:r>
            <a:r>
              <a:rPr lang="en-US" dirty="0" smtClean="0"/>
              <a:t>run.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memory segment is known as a heap or the free store.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this case, the exact space or number of the item does not have to be known by the compiler in advance.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Pointers </a:t>
            </a:r>
            <a:r>
              <a:rPr lang="en-US" dirty="0"/>
              <a:t>play a major role in this case.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73563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pointer</a:t>
            </a:r>
            <a:r>
              <a:rPr lang="en-US" dirty="0"/>
              <a:t> is a variable whose value is the address of another variable. </a:t>
            </a:r>
            <a:endParaRPr lang="en-US" dirty="0" smtClean="0"/>
          </a:p>
          <a:p>
            <a:r>
              <a:rPr lang="en-US" dirty="0" smtClean="0"/>
              <a:t>Like </a:t>
            </a:r>
            <a:r>
              <a:rPr lang="en-US" dirty="0"/>
              <a:t>any variable or constant, you must declare a pointer before you can work with it.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en-US" dirty="0" smtClean="0"/>
              <a:t> </a:t>
            </a:r>
            <a:r>
              <a:rPr lang="en-US" dirty="0"/>
              <a:t>*</a:t>
            </a:r>
            <a:r>
              <a:rPr lang="en-US" dirty="0" err="1"/>
              <a:t>var</a:t>
            </a:r>
            <a:r>
              <a:rPr lang="en-US" dirty="0"/>
              <a:t>-name;</a:t>
            </a:r>
          </a:p>
        </p:txBody>
      </p:sp>
    </p:spTree>
    <p:extLst>
      <p:ext uri="{BB962C8B-B14F-4D97-AF65-F5344CB8AC3E}">
        <p14:creationId xmlns:p14="http://schemas.microsoft.com/office/powerpoint/2010/main" val="191437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Static </a:t>
            </a:r>
            <a:r>
              <a:rPr lang="en-US" b="1" dirty="0"/>
              <a:t>allocation of memory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the static memory allocation, </a:t>
            </a:r>
            <a:endParaRPr lang="en-US" dirty="0" smtClean="0"/>
          </a:p>
          <a:p>
            <a:pPr lvl="1"/>
            <a:r>
              <a:rPr lang="en-US" dirty="0" smtClean="0"/>
              <a:t>The amount </a:t>
            </a:r>
            <a:r>
              <a:rPr lang="en-US" dirty="0"/>
              <a:t>of memory to be allocated is predicted and </a:t>
            </a:r>
            <a:r>
              <a:rPr lang="en-US" dirty="0" smtClean="0"/>
              <a:t>pre known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Memory is </a:t>
            </a:r>
            <a:r>
              <a:rPr lang="en-US" dirty="0"/>
              <a:t>allocated during the compilation itself.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All </a:t>
            </a:r>
            <a:r>
              <a:rPr lang="en-US" dirty="0">
                <a:solidFill>
                  <a:srgbClr val="FF0000"/>
                </a:solidFill>
              </a:rPr>
              <a:t>the declared variables declared normally, are allocated memory statically.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6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Variables deletes as the scope ends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048942"/>
              </p:ext>
            </p:extLst>
          </p:nvPr>
        </p:nvGraphicFramePr>
        <p:xfrm>
          <a:off x="1219200" y="3048000"/>
          <a:ext cx="65532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b="0" dirty="0" smtClean="0"/>
                        <a:t>void main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400" b="0" dirty="0" smtClean="0"/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400" b="0" dirty="0" err="1" smtClean="0"/>
                        <a:t>int</a:t>
                      </a:r>
                      <a:r>
                        <a:rPr lang="en-US" sz="2400" b="0" dirty="0" smtClean="0"/>
                        <a:t> a=9;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400" b="0" dirty="0" err="1" smtClean="0"/>
                        <a:t>cout</a:t>
                      </a:r>
                      <a:r>
                        <a:rPr lang="en-US" sz="2400" b="0" dirty="0" smtClean="0"/>
                        <a:t>&lt;&lt;</a:t>
                      </a:r>
                      <a:r>
                        <a:rPr lang="en-US" sz="2400" b="0" dirty="0" err="1" smtClean="0"/>
                        <a:t>sqr</a:t>
                      </a:r>
                      <a:r>
                        <a:rPr lang="en-US" sz="2400" b="0" dirty="0" smtClean="0"/>
                        <a:t>(a);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400" b="0" dirty="0" smtClean="0"/>
                        <a:t>}</a:t>
                      </a:r>
                    </a:p>
                    <a:p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b="0" dirty="0" err="1" smtClean="0"/>
                        <a:t>int</a:t>
                      </a:r>
                      <a:r>
                        <a:rPr lang="en-US" sz="2400" b="0" dirty="0" smtClean="0"/>
                        <a:t> </a:t>
                      </a:r>
                      <a:r>
                        <a:rPr lang="en-US" sz="2400" b="0" dirty="0" err="1" smtClean="0"/>
                        <a:t>sqr</a:t>
                      </a:r>
                      <a:r>
                        <a:rPr lang="en-US" sz="2400" b="0" dirty="0" smtClean="0"/>
                        <a:t>(</a:t>
                      </a:r>
                      <a:r>
                        <a:rPr lang="en-US" sz="2400" b="0" dirty="0" err="1" smtClean="0"/>
                        <a:t>int</a:t>
                      </a:r>
                      <a:r>
                        <a:rPr lang="en-US" sz="2400" b="0" dirty="0" smtClean="0"/>
                        <a:t> </a:t>
                      </a:r>
                      <a:r>
                        <a:rPr lang="en-US" sz="2400" b="0" dirty="0" err="1" smtClean="0"/>
                        <a:t>val</a:t>
                      </a:r>
                      <a:r>
                        <a:rPr lang="en-US" sz="2400" b="0" dirty="0" smtClean="0"/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400" b="0" dirty="0" smtClean="0"/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400" b="0" dirty="0" smtClean="0"/>
                        <a:t>return </a:t>
                      </a:r>
                      <a:r>
                        <a:rPr lang="en-US" sz="2400" b="0" dirty="0" err="1" smtClean="0"/>
                        <a:t>val</a:t>
                      </a:r>
                      <a:r>
                        <a:rPr lang="en-US" sz="2400" b="0" dirty="0" smtClean="0"/>
                        <a:t>*</a:t>
                      </a:r>
                      <a:r>
                        <a:rPr lang="en-US" sz="2400" b="0" dirty="0" err="1" smtClean="0"/>
                        <a:t>val</a:t>
                      </a:r>
                      <a:r>
                        <a:rPr lang="en-US" sz="2400" b="0" dirty="0" smtClean="0"/>
                        <a:t>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400" b="0" dirty="0" smtClean="0"/>
                        <a:t>}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52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Dynamic Memory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indent="-342900"/>
            <a:r>
              <a:rPr lang="en-US" dirty="0"/>
              <a:t>Dynamic memory allocation in C/C++ refers to performing memory allocation manually by </a:t>
            </a:r>
            <a:r>
              <a:rPr lang="en-US" dirty="0" smtClean="0"/>
              <a:t>programmer.</a:t>
            </a:r>
          </a:p>
          <a:p>
            <a:pPr indent="-342900"/>
            <a:endParaRPr lang="en-US" dirty="0"/>
          </a:p>
          <a:p>
            <a:pPr indent="-342900"/>
            <a:r>
              <a:rPr lang="en-US" dirty="0" smtClean="0"/>
              <a:t>C</a:t>
            </a:r>
            <a:r>
              <a:rPr lang="en-US" dirty="0"/>
              <a:t>++ </a:t>
            </a:r>
            <a:r>
              <a:rPr lang="en-US" dirty="0" smtClean="0"/>
              <a:t>has </a:t>
            </a:r>
            <a:r>
              <a:rPr lang="en-US" dirty="0"/>
              <a:t>two operators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delete</a:t>
            </a:r>
            <a:r>
              <a:rPr lang="en-US" dirty="0"/>
              <a:t> that perform the task of allocating and freeing the memory in a </a:t>
            </a:r>
            <a:r>
              <a:rPr lang="en-US" dirty="0" smtClean="0"/>
              <a:t>better </a:t>
            </a:r>
            <a:r>
              <a:rPr lang="en-US" dirty="0"/>
              <a:t>and easier way</a:t>
            </a:r>
            <a:r>
              <a:rPr lang="en-US" dirty="0" smtClean="0"/>
              <a:t>.</a:t>
            </a:r>
          </a:p>
          <a:p>
            <a:pPr indent="-342900"/>
            <a:endParaRPr lang="en-US" dirty="0"/>
          </a:p>
          <a:p>
            <a:pPr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77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Dynamic </a:t>
            </a:r>
            <a:r>
              <a:rPr lang="en-US" b="1" dirty="0"/>
              <a:t>allocation of memory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/>
              <a:t>Creating the dynamic space in memory</a:t>
            </a:r>
          </a:p>
          <a:p>
            <a:endParaRPr lang="en-US" dirty="0" smtClean="0"/>
          </a:p>
          <a:p>
            <a:r>
              <a:rPr lang="en-US" dirty="0" smtClean="0"/>
              <a:t>Storing </a:t>
            </a:r>
            <a:r>
              <a:rPr lang="en-US" dirty="0"/>
              <a:t>its address in a pointer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Allocate memory when required</a:t>
            </a:r>
          </a:p>
          <a:p>
            <a:endParaRPr lang="en-US" dirty="0" smtClean="0"/>
          </a:p>
          <a:p>
            <a:r>
              <a:rPr lang="en-US" dirty="0" smtClean="0"/>
              <a:t>Use it by initializing to some value</a:t>
            </a:r>
          </a:p>
          <a:p>
            <a:endParaRPr lang="en-US" dirty="0" smtClean="0"/>
          </a:p>
          <a:p>
            <a:r>
              <a:rPr lang="en-US" dirty="0" smtClean="0"/>
              <a:t>Deallocate the memory when no more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1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Allocate memory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Syntax </a:t>
            </a:r>
            <a:r>
              <a:rPr lang="en-US" b="1" dirty="0"/>
              <a:t>to use new operator</a:t>
            </a:r>
            <a:r>
              <a:rPr lang="en-US" dirty="0"/>
              <a:t>: To allocate memory of any data type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pointer-variable </a:t>
            </a:r>
            <a:r>
              <a:rPr lang="en-US" b="1" dirty="0"/>
              <a:t>= new data-type;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void main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*p;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p=new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3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Initialize memory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Syntax to </a:t>
            </a:r>
            <a:r>
              <a:rPr lang="en-US" b="1" dirty="0" smtClean="0"/>
              <a:t>initialize Memory</a:t>
            </a:r>
          </a:p>
          <a:p>
            <a:pPr marL="0" indent="0">
              <a:buNone/>
            </a:pPr>
            <a:r>
              <a:rPr lang="en-US" dirty="0" smtClean="0"/>
              <a:t>*</a:t>
            </a:r>
            <a:r>
              <a:rPr lang="en-US" dirty="0" err="1" smtClean="0"/>
              <a:t>ptrname</a:t>
            </a:r>
            <a:r>
              <a:rPr lang="en-US" dirty="0" smtClean="0"/>
              <a:t>=value;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smtClean="0"/>
              <a:t>main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*p;</a:t>
            </a:r>
          </a:p>
          <a:p>
            <a:pPr marL="0" indent="0">
              <a:buNone/>
            </a:pPr>
            <a:r>
              <a:rPr lang="en-US" dirty="0"/>
              <a:t>p=new </a:t>
            </a:r>
            <a:r>
              <a:rPr lang="en-US" dirty="0" err="1"/>
              <a:t>int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*p=9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354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Deallocate memory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Syntax: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delete </a:t>
            </a:r>
            <a:r>
              <a:rPr lang="en-US" dirty="0" err="1" smtClean="0"/>
              <a:t>ptrname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b="1" dirty="0" smtClean="0"/>
              <a:t>: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smtClean="0"/>
              <a:t>main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*p;</a:t>
            </a:r>
          </a:p>
          <a:p>
            <a:pPr marL="0" indent="0">
              <a:buNone/>
            </a:pPr>
            <a:r>
              <a:rPr lang="en-US" dirty="0"/>
              <a:t>p=new </a:t>
            </a:r>
            <a:r>
              <a:rPr lang="en-US" dirty="0" err="1"/>
              <a:t>int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*p=9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&lt;&lt;*p;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delete p;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62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Dynamic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114300" indent="0">
              <a:buNone/>
            </a:pPr>
            <a:r>
              <a:rPr lang="en-US" dirty="0"/>
              <a:t>{</a:t>
            </a:r>
          </a:p>
          <a:p>
            <a:pPr marL="114300" indent="0">
              <a:buNone/>
            </a:pPr>
            <a:r>
              <a:rPr lang="en-US" dirty="0"/>
              <a:t>    double* </a:t>
            </a:r>
            <a:r>
              <a:rPr lang="en-US" dirty="0" err="1"/>
              <a:t>val</a:t>
            </a:r>
            <a:r>
              <a:rPr lang="en-US" dirty="0"/>
              <a:t> = NULL;</a:t>
            </a:r>
          </a:p>
          <a:p>
            <a:pPr marL="114300" indent="0">
              <a:buNone/>
            </a:pPr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= new double;</a:t>
            </a:r>
          </a:p>
          <a:p>
            <a:pPr marL="114300" indent="0">
              <a:buNone/>
            </a:pPr>
            <a:r>
              <a:rPr lang="en-US" dirty="0"/>
              <a:t>    *</a:t>
            </a:r>
            <a:r>
              <a:rPr lang="en-US" dirty="0" err="1"/>
              <a:t>val</a:t>
            </a:r>
            <a:r>
              <a:rPr lang="en-US" dirty="0"/>
              <a:t> = 38184.26;</a:t>
            </a:r>
          </a:p>
          <a:p>
            <a:pPr marL="11430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"Value is : " &lt;&lt; *</a:t>
            </a:r>
            <a:r>
              <a:rPr lang="en-US" dirty="0" err="1"/>
              <a:t>val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    delete </a:t>
            </a:r>
            <a:r>
              <a:rPr lang="en-US" dirty="0" err="1"/>
              <a:t>val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980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Static vs. Dynamic memory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Example 1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52663"/>
            <a:ext cx="6937375" cy="468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743200" y="2895600"/>
            <a:ext cx="304800" cy="3810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00800" y="2895600"/>
            <a:ext cx="304800" cy="3810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2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Dangling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delete operator does not delete the </a:t>
            </a:r>
            <a:r>
              <a:rPr lang="en-US" dirty="0" smtClean="0"/>
              <a:t>pointer</a:t>
            </a:r>
          </a:p>
          <a:p>
            <a:r>
              <a:rPr lang="en-US" dirty="0" smtClean="0"/>
              <a:t>it </a:t>
            </a:r>
            <a:r>
              <a:rPr lang="en-US" dirty="0"/>
              <a:t>takes the memory being pointed to and returns it to the heap</a:t>
            </a:r>
          </a:p>
          <a:p>
            <a:r>
              <a:rPr lang="en-US" dirty="0"/>
              <a:t>It does not even change the contents of the pointer</a:t>
            </a:r>
          </a:p>
          <a:p>
            <a:pPr marL="0" indent="0">
              <a:buNone/>
            </a:pPr>
            <a:r>
              <a:rPr lang="en-US" dirty="0"/>
              <a:t>Since the memory being pointed to is no longer available (and may even be given to another application), such a pointer is said to be </a:t>
            </a:r>
            <a:r>
              <a:rPr lang="en-US" b="1" dirty="0"/>
              <a:t>dangling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21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Pointers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7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few important </a:t>
            </a:r>
            <a:r>
              <a:rPr lang="en-US" dirty="0" smtClean="0"/>
              <a:t>operations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Define a pointer variables 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Assign the address of a variable to a pointer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Access the value at the address available in the pointer variable.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4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Pointers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6632" y="1828800"/>
            <a:ext cx="7299664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2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Contd.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Return memory to the heap before </a:t>
            </a:r>
            <a:r>
              <a:rPr lang="en-US" dirty="0" smtClean="0"/>
              <a:t>un dangling </a:t>
            </a:r>
            <a:r>
              <a:rPr lang="en-US" dirty="0"/>
              <a:t>the </a:t>
            </a:r>
            <a:r>
              <a:rPr lang="en-US" dirty="0" smtClean="0"/>
              <a:t>pointer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What's Wrong with the </a:t>
            </a:r>
            <a:r>
              <a:rPr lang="en-US" dirty="0" smtClean="0">
                <a:solidFill>
                  <a:srgbClr val="FF0000"/>
                </a:solidFill>
              </a:rPr>
              <a:t>Following</a:t>
            </a:r>
            <a:r>
              <a:rPr lang="en-US" dirty="0">
                <a:solidFill>
                  <a:srgbClr val="FF0000"/>
                </a:solidFill>
              </a:rPr>
              <a:t>?</a:t>
            </a:r>
            <a:endParaRPr lang="en-US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dirty="0" err="1" smtClean="0"/>
              <a:t>ptr</a:t>
            </a:r>
            <a:r>
              <a:rPr lang="en-US" dirty="0" smtClean="0"/>
              <a:t> </a:t>
            </a:r>
            <a:r>
              <a:rPr lang="en-US" dirty="0"/>
              <a:t>= NULL;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delete 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Memory Leaks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Memory</a:t>
            </a:r>
            <a:r>
              <a:rPr lang="en-US" dirty="0"/>
              <a:t> </a:t>
            </a:r>
            <a:r>
              <a:rPr lang="en-US" i="1" dirty="0"/>
              <a:t>leaks</a:t>
            </a:r>
            <a:r>
              <a:rPr lang="en-US" dirty="0"/>
              <a:t> when it is allocated </a:t>
            </a:r>
            <a:r>
              <a:rPr lang="en-US" dirty="0" smtClean="0"/>
              <a:t>using </a:t>
            </a:r>
            <a:r>
              <a:rPr lang="en-US" dirty="0"/>
              <a:t>the new operator but not </a:t>
            </a:r>
            <a:r>
              <a:rPr lang="en-US"/>
              <a:t>returned </a:t>
            </a:r>
            <a:r>
              <a:rPr lang="en-US" smtClean="0"/>
              <a:t>using </a:t>
            </a:r>
            <a:r>
              <a:rPr lang="en-US" dirty="0"/>
              <a:t>the delete </a:t>
            </a:r>
            <a:r>
              <a:rPr lang="en-US" dirty="0" smtClean="0"/>
              <a:t>operator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Example??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0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Bad Pointer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/>
              <a:t>BadPointer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p; // allocate the pointer, but not the </a:t>
            </a:r>
            <a:r>
              <a:rPr lang="en-US" dirty="0" err="1"/>
              <a:t>pointee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*p = 42; </a:t>
            </a:r>
            <a:r>
              <a:rPr lang="en-US" dirty="0" smtClean="0"/>
              <a:t>//dereference </a:t>
            </a:r>
            <a:r>
              <a:rPr lang="en-US" dirty="0"/>
              <a:t>is a serious runtime error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What </a:t>
            </a:r>
            <a:r>
              <a:rPr lang="en-US" dirty="0">
                <a:solidFill>
                  <a:srgbClr val="FF0000"/>
                </a:solidFill>
              </a:rPr>
              <a:t>happens at runtime when the bad pointer is </a:t>
            </a:r>
            <a:r>
              <a:rPr lang="en-US" dirty="0" smtClean="0">
                <a:solidFill>
                  <a:srgbClr val="FF0000"/>
                </a:solidFill>
              </a:rPr>
              <a:t>dereferenced??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838" y="4724400"/>
            <a:ext cx="4334312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758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Dynamic Arrays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C++ size of array must be defined for </a:t>
            </a:r>
            <a:r>
              <a:rPr lang="en-US" dirty="0" err="1" smtClean="0"/>
              <a:t>e.g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[9];   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400050" lvl="1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size=9;</a:t>
            </a:r>
          </a:p>
          <a:p>
            <a:pPr marL="40005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[size];</a:t>
            </a:r>
          </a:p>
          <a:p>
            <a:pPr marL="0" indent="0">
              <a:buNone/>
            </a:pPr>
            <a:r>
              <a:rPr lang="en-US" dirty="0" smtClean="0"/>
              <a:t>If we want to take size of array from user at runtime dynamic array is used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1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Contd.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 smtClean="0"/>
              <a:t>int</a:t>
            </a:r>
            <a:r>
              <a:rPr lang="en-US" dirty="0" smtClean="0"/>
              <a:t> size;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ptr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in</a:t>
            </a:r>
            <a:r>
              <a:rPr lang="en-US" dirty="0" smtClean="0"/>
              <a:t>&gt;&gt;size;</a:t>
            </a:r>
          </a:p>
          <a:p>
            <a:pPr marL="0" indent="0">
              <a:buNone/>
            </a:pPr>
            <a:r>
              <a:rPr lang="en-US" dirty="0" err="1" smtClean="0"/>
              <a:t>ptr</a:t>
            </a:r>
            <a:r>
              <a:rPr lang="en-US" dirty="0" smtClean="0"/>
              <a:t>=new </a:t>
            </a:r>
            <a:r>
              <a:rPr lang="en-US" dirty="0" err="1" smtClean="0"/>
              <a:t>int</a:t>
            </a:r>
            <a:r>
              <a:rPr lang="en-US" dirty="0" smtClean="0"/>
              <a:t>[size];</a:t>
            </a:r>
          </a:p>
          <a:p>
            <a:pPr marL="0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i=0;i&lt;</a:t>
            </a:r>
            <a:r>
              <a:rPr lang="en-US" dirty="0" err="1" smtClean="0"/>
              <a:t>size;i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in</a:t>
            </a:r>
            <a:r>
              <a:rPr lang="en-US" dirty="0" smtClean="0"/>
              <a:t>&gt;&gt;</a:t>
            </a:r>
            <a:r>
              <a:rPr lang="en-US" dirty="0" err="1"/>
              <a:t>p</a:t>
            </a:r>
            <a:r>
              <a:rPr lang="en-US" dirty="0" err="1" smtClean="0"/>
              <a:t>tr</a:t>
            </a:r>
            <a:r>
              <a:rPr lang="en-US" dirty="0" smtClean="0"/>
              <a:t>[i]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// consecutive locations thus access 		// them</a:t>
            </a:r>
          </a:p>
          <a:p>
            <a:pPr marL="0" indent="0">
              <a:buNone/>
            </a:pPr>
            <a:r>
              <a:rPr lang="en-US" dirty="0" smtClean="0"/>
              <a:t>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2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Deallocating</a:t>
            </a:r>
            <a:r>
              <a:rPr lang="en-US" b="1" dirty="0" smtClean="0"/>
              <a:t> Array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</a:t>
            </a:r>
            <a:r>
              <a:rPr lang="en-US" dirty="0" err="1"/>
              <a:t>deallocate</a:t>
            </a:r>
            <a:r>
              <a:rPr lang="en-US" dirty="0"/>
              <a:t> a dynamic array, use this form: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delete [] </a:t>
            </a:r>
            <a:r>
              <a:rPr lang="en-US" dirty="0" err="1"/>
              <a:t>name_of_pointer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3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Dynamically </a:t>
            </a:r>
            <a:r>
              <a:rPr lang="en-US" b="1" dirty="0"/>
              <a:t>resizing an array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Here </a:t>
            </a:r>
            <a:r>
              <a:rPr lang="en-US" dirty="0"/>
              <a:t>is an example using an integer array.  Let's say this is the original array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* list = new </a:t>
            </a:r>
            <a:r>
              <a:rPr lang="en-US" dirty="0" err="1"/>
              <a:t>int</a:t>
            </a:r>
            <a:r>
              <a:rPr lang="en-US" dirty="0"/>
              <a:t>[size];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want to resize this so that the array called list has space for 5 more numbers (presumably because the old one is full).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0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to a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57250" y="2400300"/>
            <a:ext cx="2706832" cy="3017520"/>
          </a:xfrm>
        </p:spPr>
        <p:txBody>
          <a:bodyPr>
            <a:normAutofit fontScale="85000" lnSpcReduction="20000"/>
          </a:bodyPr>
          <a:lstStyle/>
          <a:p>
            <a:pPr marL="34290" indent="0">
              <a:buNone/>
            </a:pPr>
            <a:r>
              <a:rPr lang="en-US" dirty="0" err="1"/>
              <a:t>struct</a:t>
            </a:r>
            <a:r>
              <a:rPr lang="en-US" dirty="0"/>
              <a:t> student</a:t>
            </a:r>
          </a:p>
          <a:p>
            <a:pPr marL="34290" indent="0">
              <a:buNone/>
            </a:pPr>
            <a:r>
              <a:rPr lang="en-US" dirty="0"/>
              <a:t>{</a:t>
            </a:r>
          </a:p>
          <a:p>
            <a:pPr marL="34290" indent="0">
              <a:buNone/>
            </a:pPr>
            <a:r>
              <a:rPr lang="en-US" dirty="0"/>
              <a:t>  string name;</a:t>
            </a:r>
          </a:p>
          <a:p>
            <a:pPr marL="3429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roll_no</a:t>
            </a:r>
            <a:r>
              <a:rPr lang="en-US" dirty="0"/>
              <a:t>;</a:t>
            </a:r>
          </a:p>
          <a:p>
            <a:pPr marL="34290" indent="0">
              <a:buNone/>
            </a:pPr>
            <a:r>
              <a:rPr lang="en-US" dirty="0"/>
              <a:t>};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751119" y="2400300"/>
            <a:ext cx="4515751" cy="3017520"/>
          </a:xfrm>
        </p:spPr>
        <p:txBody>
          <a:bodyPr>
            <a:normAutofit fontScale="85000" lnSpcReduction="20000"/>
          </a:bodyPr>
          <a:lstStyle/>
          <a:p>
            <a:pPr marL="34290" indent="0">
              <a:buNone/>
            </a:pPr>
            <a:r>
              <a:rPr lang="en-US" dirty="0" smtClean="0"/>
              <a:t>student </a:t>
            </a:r>
            <a:r>
              <a:rPr lang="en-US" dirty="0"/>
              <a:t>stud = {"Sam",1};</a:t>
            </a:r>
          </a:p>
          <a:p>
            <a:pPr marL="34290" indent="0">
              <a:buNone/>
            </a:pPr>
            <a:r>
              <a:rPr lang="en-US" dirty="0" smtClean="0"/>
              <a:t>student </a:t>
            </a:r>
            <a:r>
              <a:rPr lang="en-US" dirty="0"/>
              <a:t>*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pPr marL="34290" indent="0">
              <a:buNone/>
            </a:pPr>
            <a:r>
              <a:rPr lang="en-US" dirty="0" err="1" smtClean="0"/>
              <a:t>ptr</a:t>
            </a:r>
            <a:r>
              <a:rPr lang="en-US" dirty="0" smtClean="0"/>
              <a:t> </a:t>
            </a:r>
            <a:r>
              <a:rPr lang="en-US" dirty="0"/>
              <a:t>= &amp;</a:t>
            </a:r>
            <a:r>
              <a:rPr lang="en-US" dirty="0" smtClean="0"/>
              <a:t>stud</a:t>
            </a:r>
            <a:endParaRPr lang="en-US" dirty="0"/>
          </a:p>
          <a:p>
            <a:pPr marL="34290" indent="0">
              <a:buNone/>
            </a:pPr>
            <a:r>
              <a:rPr lang="en-US" dirty="0"/>
              <a:t>  </a:t>
            </a:r>
            <a:endParaRPr lang="en-US" dirty="0" smtClean="0"/>
          </a:p>
          <a:p>
            <a:pPr marL="3429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</a:t>
            </a:r>
            <a:r>
              <a:rPr lang="en-US" dirty="0">
                <a:solidFill>
                  <a:srgbClr val="FF0000"/>
                </a:solidFill>
              </a:rPr>
              <a:t>stud.name</a:t>
            </a:r>
            <a:r>
              <a:rPr lang="en-US" dirty="0"/>
              <a:t> &lt;&lt; </a:t>
            </a:r>
            <a:r>
              <a:rPr lang="en-US" dirty="0" err="1"/>
              <a:t>stud.roll_no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3429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</a:t>
            </a:r>
            <a:r>
              <a:rPr lang="en-US" dirty="0" err="1">
                <a:solidFill>
                  <a:srgbClr val="FF0000"/>
                </a:solidFill>
              </a:rPr>
              <a:t>ptr</a:t>
            </a:r>
            <a:r>
              <a:rPr lang="en-US" dirty="0">
                <a:solidFill>
                  <a:srgbClr val="FF0000"/>
                </a:solidFill>
              </a:rPr>
              <a:t>-&gt;name </a:t>
            </a:r>
            <a:r>
              <a:rPr lang="en-US" dirty="0"/>
              <a:t>&lt;&lt; </a:t>
            </a:r>
            <a:r>
              <a:rPr lang="en-US" dirty="0" err="1"/>
              <a:t>ptr</a:t>
            </a:r>
            <a:r>
              <a:rPr lang="en-US" dirty="0"/>
              <a:t>-&gt;</a:t>
            </a:r>
            <a:r>
              <a:rPr lang="en-US" dirty="0" err="1"/>
              <a:t>roll_no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730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Passing Structure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r>
              <a:rPr lang="en-US" sz="2400" dirty="0"/>
              <a:t>void </a:t>
            </a:r>
            <a:r>
              <a:rPr lang="en-US" sz="2400" dirty="0" smtClean="0"/>
              <a:t>display(student </a:t>
            </a:r>
            <a:r>
              <a:rPr lang="en-US" sz="2400" dirty="0"/>
              <a:t>*</a:t>
            </a:r>
            <a:r>
              <a:rPr lang="en-US" sz="2400" dirty="0" err="1"/>
              <a:t>st</a:t>
            </a:r>
            <a:r>
              <a:rPr lang="en-US" sz="2400" dirty="0"/>
              <a:t>)</a:t>
            </a:r>
          </a:p>
          <a:p>
            <a:pPr marL="34290" indent="0">
              <a:buNone/>
            </a:pPr>
            <a:r>
              <a:rPr lang="en-US" sz="2400" dirty="0"/>
              <a:t>{</a:t>
            </a:r>
          </a:p>
          <a:p>
            <a:pPr marL="34290" indent="0">
              <a:buNone/>
            </a:pPr>
            <a:r>
              <a:rPr lang="en-US" sz="2400" dirty="0"/>
              <a:t> </a:t>
            </a:r>
            <a:r>
              <a:rPr lang="en-US" sz="2400" dirty="0" err="1" smtClean="0"/>
              <a:t>cout</a:t>
            </a:r>
            <a:r>
              <a:rPr lang="en-US" sz="2400" dirty="0" smtClean="0"/>
              <a:t> </a:t>
            </a:r>
            <a:r>
              <a:rPr lang="en-US" sz="2400" dirty="0"/>
              <a:t>&lt;&lt; "Roll no : " &lt;&lt; </a:t>
            </a:r>
            <a:r>
              <a:rPr lang="en-US" sz="2400" dirty="0" err="1"/>
              <a:t>st</a:t>
            </a:r>
            <a:r>
              <a:rPr lang="en-US" sz="2400" dirty="0"/>
              <a:t> -&gt; </a:t>
            </a:r>
            <a:r>
              <a:rPr lang="en-US" sz="2400" dirty="0" err="1"/>
              <a:t>roll_no</a:t>
            </a:r>
            <a:r>
              <a:rPr lang="en-US" sz="2400" dirty="0"/>
              <a:t>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 marL="34290" indent="0">
              <a:buNone/>
            </a:pPr>
            <a:endParaRPr lang="en-US" sz="2400" dirty="0" smtClean="0"/>
          </a:p>
          <a:p>
            <a:pPr marL="34290" indent="0">
              <a:buNone/>
            </a:pPr>
            <a:r>
              <a:rPr lang="en-US" sz="2400" dirty="0" err="1" smtClean="0"/>
              <a:t>cout</a:t>
            </a:r>
            <a:r>
              <a:rPr lang="en-US" sz="2400" dirty="0" smtClean="0"/>
              <a:t> </a:t>
            </a:r>
            <a:r>
              <a:rPr lang="en-US" sz="2400" dirty="0"/>
              <a:t>&lt;&lt; "Name : " &lt;&lt; </a:t>
            </a:r>
            <a:r>
              <a:rPr lang="en-US" sz="2400" dirty="0" err="1"/>
              <a:t>st</a:t>
            </a:r>
            <a:r>
              <a:rPr lang="en-US" sz="2400" dirty="0"/>
              <a:t> -&gt; name &lt;&lt; </a:t>
            </a:r>
            <a:r>
              <a:rPr lang="en-US" sz="2400" dirty="0" err="1"/>
              <a:t>endl</a:t>
            </a:r>
            <a:r>
              <a:rPr lang="en-US" sz="2400" dirty="0" smtClean="0"/>
              <a:t>;</a:t>
            </a:r>
          </a:p>
          <a:p>
            <a:pPr marL="3429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" indent="0">
              <a:buNone/>
            </a:pPr>
            <a:r>
              <a:rPr lang="en-US" dirty="0" smtClean="0"/>
              <a:t>Void main(){</a:t>
            </a:r>
          </a:p>
          <a:p>
            <a:pPr marL="3429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/>
              <a:t>student s;</a:t>
            </a:r>
          </a:p>
          <a:p>
            <a:pPr marL="34290" indent="0">
              <a:buNone/>
            </a:pPr>
            <a:r>
              <a:rPr lang="en-US" dirty="0" err="1" smtClean="0"/>
              <a:t>s.roll_no</a:t>
            </a:r>
            <a:r>
              <a:rPr lang="en-US" dirty="0" smtClean="0"/>
              <a:t> </a:t>
            </a:r>
            <a:r>
              <a:rPr lang="en-US" dirty="0"/>
              <a:t>= 4;</a:t>
            </a:r>
          </a:p>
          <a:p>
            <a:pPr marL="34290" indent="0">
              <a:buNone/>
            </a:pPr>
            <a:r>
              <a:rPr lang="en-US" dirty="0" smtClean="0"/>
              <a:t>s.name </a:t>
            </a:r>
            <a:r>
              <a:rPr lang="en-US" dirty="0"/>
              <a:t>= "Ron";</a:t>
            </a:r>
          </a:p>
          <a:p>
            <a:pPr marL="34290" indent="0">
              <a:buNone/>
            </a:pPr>
            <a:r>
              <a:rPr lang="en-US" dirty="0" smtClean="0"/>
              <a:t>display</a:t>
            </a:r>
            <a:r>
              <a:rPr lang="en-US" dirty="0"/>
              <a:t>(&amp;s</a:t>
            </a:r>
            <a:r>
              <a:rPr lang="en-US" dirty="0" smtClean="0"/>
              <a:t>);</a:t>
            </a:r>
          </a:p>
          <a:p>
            <a:pPr marL="3429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80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Contd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Defining a Pointer Variable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 *</a:t>
            </a:r>
            <a:r>
              <a:rPr lang="en-US" dirty="0" err="1">
                <a:solidFill>
                  <a:srgbClr val="FF0000"/>
                </a:solidFill>
              </a:rPr>
              <a:t>iptr</a:t>
            </a:r>
            <a:r>
              <a:rPr lang="en-US" dirty="0">
                <a:solidFill>
                  <a:srgbClr val="FF0000"/>
                </a:solidFill>
              </a:rPr>
              <a:t>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/>
              <a:t>iptr</a:t>
            </a:r>
            <a:r>
              <a:rPr lang="en-US" dirty="0"/>
              <a:t> can hold the address of an </a:t>
            </a:r>
            <a:r>
              <a:rPr lang="en-US" dirty="0" err="1" smtClean="0"/>
              <a:t>int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/>
              <a:t>Pointer Variables Assignment: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= 25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r>
              <a:rPr lang="en-US" dirty="0" err="1">
                <a:solidFill>
                  <a:srgbClr val="FF0000"/>
                </a:solidFill>
              </a:rPr>
              <a:t>iptr</a:t>
            </a:r>
            <a:r>
              <a:rPr lang="en-US" dirty="0">
                <a:solidFill>
                  <a:srgbClr val="FF0000"/>
                </a:solidFill>
              </a:rPr>
              <a:t> = &amp;</a:t>
            </a:r>
            <a:r>
              <a:rPr lang="en-US" dirty="0" err="1">
                <a:solidFill>
                  <a:srgbClr val="FF0000"/>
                </a:solidFill>
              </a:rPr>
              <a:t>num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0868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57250" y="1158587"/>
            <a:ext cx="7406640" cy="5818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Task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7251" y="1844386"/>
            <a:ext cx="7404653" cy="358486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Create a structure of Phone directory with following data members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ID</a:t>
            </a:r>
            <a:endParaRPr lang="en-US" dirty="0"/>
          </a:p>
          <a:p>
            <a:pPr lvl="1"/>
            <a:r>
              <a:rPr lang="en-US" dirty="0"/>
              <a:t>Address</a:t>
            </a:r>
          </a:p>
          <a:p>
            <a:pPr lvl="1"/>
            <a:r>
              <a:rPr lang="en-US" dirty="0" err="1"/>
              <a:t>Phone_Num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 data of at least 5 persons using </a:t>
            </a:r>
            <a:r>
              <a:rPr lang="en-US" dirty="0" err="1" smtClean="0"/>
              <a:t>Add_contact_info</a:t>
            </a:r>
            <a:r>
              <a:rPr lang="en-US" dirty="0" smtClean="0"/>
              <a:t> function and pointer</a:t>
            </a:r>
          </a:p>
          <a:p>
            <a:endParaRPr lang="en-US" dirty="0" smtClean="0"/>
          </a:p>
          <a:p>
            <a:r>
              <a:rPr lang="en-US" dirty="0" smtClean="0"/>
              <a:t>Use a remove Function to take an ID from user and remove the data of matching ID from array.</a:t>
            </a:r>
          </a:p>
          <a:p>
            <a:endParaRPr lang="en-US" dirty="0"/>
          </a:p>
          <a:p>
            <a:r>
              <a:rPr lang="en-US" dirty="0" smtClean="0"/>
              <a:t>Display the data before and after removing the person</a:t>
            </a:r>
          </a:p>
          <a:p>
            <a:pPr lvl="1"/>
            <a:endParaRPr lang="en-US" dirty="0"/>
          </a:p>
          <a:p>
            <a:pPr marL="20574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1733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Declaring a variable of programmer </a:t>
            </a:r>
            <a:r>
              <a:rPr lang="en-US" dirty="0" smtClean="0">
                <a:solidFill>
                  <a:srgbClr val="FF0000"/>
                </a:solidFill>
              </a:rPr>
              <a:t>defined data type </a:t>
            </a:r>
            <a:r>
              <a:rPr lang="en-US" dirty="0" smtClean="0"/>
              <a:t>in another structure is called </a:t>
            </a:r>
            <a:r>
              <a:rPr lang="en-US" dirty="0" smtClean="0">
                <a:solidFill>
                  <a:srgbClr val="FF0000"/>
                </a:solidFill>
              </a:rPr>
              <a:t>structure composition</a:t>
            </a:r>
          </a:p>
          <a:p>
            <a:endParaRPr lang="en-US" dirty="0"/>
          </a:p>
          <a:p>
            <a:r>
              <a:rPr lang="en-US" dirty="0" smtClean="0"/>
              <a:t>Saves time and helps in writing a compact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0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181" y="1146356"/>
            <a:ext cx="6172200" cy="475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Task 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181" y="1885950"/>
            <a:ext cx="6480720" cy="44190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Create a </a:t>
            </a:r>
            <a:r>
              <a:rPr lang="en-US" dirty="0" err="1" smtClean="0"/>
              <a:t>struct</a:t>
            </a:r>
            <a:r>
              <a:rPr lang="en-US" dirty="0" smtClean="0"/>
              <a:t> POINT to represent a point in Cartesian coordinate system</a:t>
            </a:r>
          </a:p>
          <a:p>
            <a:r>
              <a:rPr lang="en-US" dirty="0" smtClean="0"/>
              <a:t>Provide functions</a:t>
            </a:r>
          </a:p>
          <a:p>
            <a:pPr lvl="1"/>
            <a:r>
              <a:rPr lang="en-US" dirty="0" smtClean="0"/>
              <a:t>Input </a:t>
            </a:r>
          </a:p>
          <a:p>
            <a:pPr lvl="1"/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Distance( returns the distance between two POINT objects, the function takes one object as an argument)</a:t>
            </a:r>
          </a:p>
          <a:p>
            <a:pPr lvl="1"/>
            <a:r>
              <a:rPr lang="en-US" dirty="0" err="1" smtClean="0"/>
              <a:t>isZero</a:t>
            </a:r>
            <a:r>
              <a:rPr lang="en-US" dirty="0" smtClean="0"/>
              <a:t>(determines  if a point is the center) </a:t>
            </a:r>
          </a:p>
          <a:p>
            <a:pPr lvl="1"/>
            <a:r>
              <a:rPr lang="en-US" dirty="0" err="1" smtClean="0"/>
              <a:t>Midlepoint</a:t>
            </a:r>
            <a:r>
              <a:rPr lang="en-US" dirty="0" smtClean="0"/>
              <a:t>(computes the middle point of an object from origin and returns the answer in a POINT object)</a:t>
            </a:r>
          </a:p>
          <a:p>
            <a:pPr lvl="1"/>
            <a:r>
              <a:rPr lang="en-US" dirty="0" err="1" smtClean="0"/>
              <a:t>isEqualTo</a:t>
            </a:r>
            <a:r>
              <a:rPr lang="en-US" dirty="0" smtClean="0"/>
              <a:t> (compare two POINTs)</a:t>
            </a:r>
          </a:p>
          <a:p>
            <a:pPr lvl="1"/>
            <a:r>
              <a:rPr lang="en-US" dirty="0" err="1" smtClean="0"/>
              <a:t>isGreaterThan</a:t>
            </a:r>
            <a:r>
              <a:rPr lang="en-US" dirty="0" smtClean="0"/>
              <a:t> (compares two POINT in terms of the distance from the center )</a:t>
            </a:r>
          </a:p>
          <a:p>
            <a:pPr lvl="1"/>
            <a:endParaRPr lang="en-GB" dirty="0"/>
          </a:p>
        </p:txBody>
      </p:sp>
      <p:pic>
        <p:nvPicPr>
          <p:cNvPr id="1026" name="Picture 2" descr="http://upload.wikimedia.org/wikipedia/commons/thumb/0/0e/Cartesian-coordinate-system.svg/250px-Cartesian-coordinate-system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6437" y="2431473"/>
            <a:ext cx="2198610" cy="15752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6458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t2.gstatic.com/images?q=tbn:ANd9GcSpoY1xiOTmVi9eHHhyitawNeWwV1HT12zs8ihFkAXmQsbVoPb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99176" y="3195205"/>
            <a:ext cx="2068954" cy="137679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268760"/>
            <a:ext cx="5319210" cy="857250"/>
          </a:xfrm>
        </p:spPr>
        <p:txBody>
          <a:bodyPr/>
          <a:lstStyle/>
          <a:p>
            <a:r>
              <a:rPr lang="en-US" dirty="0" smtClean="0"/>
              <a:t>Class Task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9024" y="2402886"/>
            <a:ext cx="5535234" cy="345638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Make a </a:t>
            </a:r>
            <a:r>
              <a:rPr lang="en-US" dirty="0" err="1" smtClean="0"/>
              <a:t>struct</a:t>
            </a:r>
            <a:r>
              <a:rPr lang="en-US" dirty="0" smtClean="0"/>
              <a:t> LINE include appropriate data members.</a:t>
            </a:r>
          </a:p>
          <a:p>
            <a:pPr lvl="1"/>
            <a:r>
              <a:rPr lang="en-US" dirty="0" smtClean="0"/>
              <a:t>A line segment includes the </a:t>
            </a:r>
            <a:r>
              <a:rPr lang="en-US" i="1" dirty="0" smtClean="0"/>
              <a:t>endpoints</a:t>
            </a:r>
            <a:r>
              <a:rPr lang="en-US" dirty="0" smtClean="0"/>
              <a:t>, i.e. the points that it joins. </a:t>
            </a:r>
          </a:p>
          <a:p>
            <a:r>
              <a:rPr lang="en-US" dirty="0" smtClean="0"/>
              <a:t>structure should also provide a function to find the length of the Line </a:t>
            </a:r>
          </a:p>
          <a:p>
            <a:r>
              <a:rPr lang="en-US" dirty="0" smtClean="0"/>
              <a:t>Two lines can be compared to determine which line is shorter and vice versa. Provide function to compare two Lines</a:t>
            </a:r>
            <a:r>
              <a:rPr lang="en-US" dirty="0"/>
              <a:t> </a:t>
            </a:r>
            <a:endParaRPr lang="en-US" dirty="0" smtClean="0"/>
          </a:p>
          <a:p>
            <a:pPr marL="85725" indent="0">
              <a:buNone/>
            </a:pPr>
            <a:r>
              <a:rPr lang="en-US" b="1" dirty="0" smtClean="0"/>
              <a:t>Note: You have to reuse </a:t>
            </a:r>
            <a:r>
              <a:rPr lang="en-US" b="1" dirty="0" err="1" smtClean="0"/>
              <a:t>struct</a:t>
            </a:r>
            <a:r>
              <a:rPr lang="en-US" b="1" dirty="0" smtClean="0"/>
              <a:t> point  in line because a line can be represented in terms of two </a:t>
            </a:r>
            <a:r>
              <a:rPr lang="en-US" b="1" dirty="0" err="1" smtClean="0"/>
              <a:t>cartesian</a:t>
            </a:r>
            <a:r>
              <a:rPr lang="en-US" b="1" dirty="0" smtClean="0"/>
              <a:t> coordinate points. (starting and ending point)</a:t>
            </a:r>
          </a:p>
        </p:txBody>
      </p:sp>
    </p:spTree>
    <p:extLst>
      <p:ext uri="{BB962C8B-B14F-4D97-AF65-F5344CB8AC3E}">
        <p14:creationId xmlns:p14="http://schemas.microsoft.com/office/powerpoint/2010/main" val="119529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 access </a:t>
            </a:r>
            <a:r>
              <a:rPr lang="en-US" b="1" dirty="0" err="1"/>
              <a:t>num</a:t>
            </a:r>
            <a:r>
              <a:rPr lang="en-US" b="1" dirty="0"/>
              <a:t> using </a:t>
            </a:r>
            <a:r>
              <a:rPr lang="en-US" b="1" dirty="0" err="1"/>
              <a:t>iptr</a:t>
            </a:r>
            <a:r>
              <a:rPr lang="en-US" b="1" dirty="0"/>
              <a:t> and indirection operator *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</a:t>
            </a:r>
            <a:r>
              <a:rPr lang="en-US" dirty="0" err="1"/>
              <a:t>iptr</a:t>
            </a:r>
            <a:r>
              <a:rPr lang="en-US" dirty="0"/>
              <a:t>;        // prints 0x4a00</a:t>
            </a:r>
            <a:br>
              <a:rPr lang="en-US" dirty="0"/>
            </a:b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&lt;&lt; *</a:t>
            </a:r>
            <a:r>
              <a:rPr lang="en-US" dirty="0" err="1">
                <a:solidFill>
                  <a:srgbClr val="FF0000"/>
                </a:solidFill>
              </a:rPr>
              <a:t>itptr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     // prints </a:t>
            </a:r>
            <a:r>
              <a:rPr lang="en-US" dirty="0" smtClean="0"/>
              <a:t>25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    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962400"/>
            <a:ext cx="5272771" cy="1476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05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Manipulating </a:t>
            </a:r>
            <a:r>
              <a:rPr lang="en-US" b="1" dirty="0"/>
              <a:t>Data with Pointers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Value of memory location towards which pointer is pointing can be changed using pointers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*</a:t>
            </a:r>
            <a:r>
              <a:rPr lang="en-US" dirty="0" err="1" smtClean="0"/>
              <a:t>ptr_nam</a:t>
            </a:r>
            <a:r>
              <a:rPr lang="en-US" dirty="0" smtClean="0"/>
              <a:t>=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For example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err="1" smtClean="0">
                <a:solidFill>
                  <a:srgbClr val="FF0000"/>
                </a:solidFill>
              </a:rPr>
              <a:t>iptr</a:t>
            </a:r>
            <a:r>
              <a:rPr lang="en-US" dirty="0" smtClean="0">
                <a:solidFill>
                  <a:srgbClr val="FF0000"/>
                </a:solidFill>
              </a:rPr>
              <a:t>=8;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267200"/>
            <a:ext cx="3962400" cy="1469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258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Memory Address and </a:t>
            </a: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string </a:t>
            </a:r>
            <a:r>
              <a:rPr lang="en-US" dirty="0"/>
              <a:t>food = "Pizza";  // Variable declaration</a:t>
            </a:r>
            <a:br>
              <a:rPr lang="en-US" dirty="0"/>
            </a:br>
            <a:r>
              <a:rPr lang="en-US" b="1" dirty="0"/>
              <a:t>string* </a:t>
            </a:r>
            <a:r>
              <a:rPr lang="en-US" b="1" dirty="0" err="1"/>
              <a:t>ptr</a:t>
            </a:r>
            <a:r>
              <a:rPr lang="en-US" b="1" dirty="0"/>
              <a:t> = &amp;food;</a:t>
            </a:r>
            <a:r>
              <a:rPr lang="en-US" dirty="0"/>
              <a:t>    // Pointer declaration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Reference</a:t>
            </a:r>
            <a:r>
              <a:rPr lang="en-US" b="1" dirty="0"/>
              <a:t>: </a:t>
            </a:r>
            <a:r>
              <a:rPr lang="en-US" dirty="0"/>
              <a:t>Output the memory address of food with the pointer (0x6dfed4)</a:t>
            </a:r>
            <a:br>
              <a:rPr lang="en-US" dirty="0"/>
            </a:br>
            <a:r>
              <a:rPr lang="en-US" b="1" dirty="0" err="1"/>
              <a:t>cout</a:t>
            </a:r>
            <a:r>
              <a:rPr lang="en-US" b="1" dirty="0"/>
              <a:t> &lt;&lt; </a:t>
            </a:r>
            <a:r>
              <a:rPr lang="en-US" b="1" dirty="0" err="1"/>
              <a:t>ptr</a:t>
            </a:r>
            <a:r>
              <a:rPr lang="en-US" b="1" dirty="0"/>
              <a:t> &lt;&lt; "\n";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Dereference</a:t>
            </a:r>
            <a:r>
              <a:rPr lang="en-US" b="1" dirty="0"/>
              <a:t>:</a:t>
            </a:r>
            <a:r>
              <a:rPr lang="en-US" dirty="0"/>
              <a:t> Output the value of food with the pointer (Pizza)</a:t>
            </a:r>
            <a:br>
              <a:rPr lang="en-US" dirty="0"/>
            </a:br>
            <a:r>
              <a:rPr lang="en-US" b="1" dirty="0" err="1"/>
              <a:t>cout</a:t>
            </a:r>
            <a:r>
              <a:rPr lang="en-US" b="1" dirty="0"/>
              <a:t> &lt;&lt; *</a:t>
            </a:r>
            <a:r>
              <a:rPr lang="en-US" b="1" dirty="0" err="1"/>
              <a:t>ptr</a:t>
            </a:r>
            <a:r>
              <a:rPr lang="en-US" b="1" dirty="0"/>
              <a:t> &lt;&lt; "\n";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main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 </a:t>
            </a:r>
            <a:r>
              <a:rPr lang="en-US" dirty="0" err="1" smtClean="0"/>
              <a:t>ptr</a:t>
            </a:r>
            <a:r>
              <a:rPr lang="en-US" dirty="0" smtClean="0"/>
              <a:t>, *foo, *h;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=9;</a:t>
            </a:r>
          </a:p>
          <a:p>
            <a:pPr marL="0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tr</a:t>
            </a:r>
            <a:r>
              <a:rPr lang="en-US" dirty="0" smtClean="0"/>
              <a:t>=&amp;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oo=</a:t>
            </a:r>
            <a:r>
              <a:rPr lang="en-US" dirty="0" err="1" smtClean="0"/>
              <a:t>ptr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*foo=10;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z=*</a:t>
            </a:r>
            <a:r>
              <a:rPr lang="en-US" dirty="0" err="1" smtClean="0"/>
              <a:t>ptr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val</a:t>
            </a:r>
            <a:r>
              <a:rPr lang="en-US" dirty="0" smtClean="0"/>
              <a:t>&lt;&lt;“ “&lt;&lt;z;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?? What will be the output?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57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void main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*p;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=9;</a:t>
            </a:r>
          </a:p>
          <a:p>
            <a:pPr marL="0" indent="0">
              <a:buNone/>
            </a:pPr>
            <a:r>
              <a:rPr lang="en-US" dirty="0" smtClean="0"/>
              <a:t>p=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&lt;&lt;p;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?? </a:t>
            </a:r>
            <a:r>
              <a:rPr lang="en-US" dirty="0" smtClean="0">
                <a:solidFill>
                  <a:srgbClr val="FF0000"/>
                </a:solidFill>
              </a:rPr>
              <a:t>Error in the code?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11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5189</TotalTime>
  <Words>1585</Words>
  <Application>Microsoft Office PowerPoint</Application>
  <PresentationFormat>On-screen Show (4:3)</PresentationFormat>
  <Paragraphs>317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Book Antiqua</vt:lpstr>
      <vt:lpstr>Century Gothic</vt:lpstr>
      <vt:lpstr>Apothecary</vt:lpstr>
      <vt:lpstr>DATA STRUCTURES &amp; ALGORITHM</vt:lpstr>
      <vt:lpstr>Pointers</vt:lpstr>
      <vt:lpstr>Using Pointers</vt:lpstr>
      <vt:lpstr>Contd.</vt:lpstr>
      <vt:lpstr>Contd.</vt:lpstr>
      <vt:lpstr> Manipulating Data with Pointers </vt:lpstr>
      <vt:lpstr>Get Memory Address and Value</vt:lpstr>
      <vt:lpstr>Example 1</vt:lpstr>
      <vt:lpstr>Example 2</vt:lpstr>
      <vt:lpstr>Example 3</vt:lpstr>
      <vt:lpstr>Pointer arithmetic</vt:lpstr>
      <vt:lpstr>Pointer to Arrays</vt:lpstr>
      <vt:lpstr>Write the output</vt:lpstr>
      <vt:lpstr>Initializing pointer to 0</vt:lpstr>
      <vt:lpstr>Contd.</vt:lpstr>
      <vt:lpstr>Pointer Rules Summary </vt:lpstr>
      <vt:lpstr>Memory Division</vt:lpstr>
      <vt:lpstr>Memory Allocation</vt:lpstr>
      <vt:lpstr>Memory Allocation</vt:lpstr>
      <vt:lpstr> Static allocation of memory </vt:lpstr>
      <vt:lpstr>Example</vt:lpstr>
      <vt:lpstr>Dynamic Memory</vt:lpstr>
      <vt:lpstr> Dynamic allocation of memory </vt:lpstr>
      <vt:lpstr> Allocate memory </vt:lpstr>
      <vt:lpstr>Initialize memory</vt:lpstr>
      <vt:lpstr>Deallocate memory</vt:lpstr>
      <vt:lpstr>Example of Dynamic Memory Allocation</vt:lpstr>
      <vt:lpstr>Static vs. Dynamic memory</vt:lpstr>
      <vt:lpstr>Dangling Pointers</vt:lpstr>
      <vt:lpstr>Dangling Pointers</vt:lpstr>
      <vt:lpstr>Contd.</vt:lpstr>
      <vt:lpstr>Memory Leaks</vt:lpstr>
      <vt:lpstr>Bad Pointer </vt:lpstr>
      <vt:lpstr>Dynamic Arrays</vt:lpstr>
      <vt:lpstr>Contd.</vt:lpstr>
      <vt:lpstr>Deallocating Array</vt:lpstr>
      <vt:lpstr> Dynamically resizing an array </vt:lpstr>
      <vt:lpstr>Pointer to a Structure</vt:lpstr>
      <vt:lpstr>Passing Structure By Reference</vt:lpstr>
      <vt:lpstr>Class Task </vt:lpstr>
      <vt:lpstr>Structure COMPOSITION</vt:lpstr>
      <vt:lpstr> Class Task  </vt:lpstr>
      <vt:lpstr>Class Task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Rana Kaleem</cp:lastModifiedBy>
  <cp:revision>143</cp:revision>
  <dcterms:created xsi:type="dcterms:W3CDTF">2006-08-16T00:00:00Z</dcterms:created>
  <dcterms:modified xsi:type="dcterms:W3CDTF">2022-10-03T07:47:20Z</dcterms:modified>
</cp:coreProperties>
</file>