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2" r:id="rId9"/>
    <p:sldId id="273" r:id="rId10"/>
    <p:sldId id="274" r:id="rId11"/>
    <p:sldId id="265" r:id="rId12"/>
    <p:sldId id="267" r:id="rId13"/>
    <p:sldId id="268" r:id="rId14"/>
    <p:sldId id="269" r:id="rId15"/>
    <p:sldId id="270" r:id="rId16"/>
    <p:sldId id="26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7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8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BCEBBD-3B74-4DF1-85B7-68036E5989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8B18F2-474D-4ED5-A760-851BF214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88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365" y="1732449"/>
            <a:ext cx="5389417" cy="46960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Peep()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400" b="1" dirty="0">
                <a:effectLst/>
              </a:rPr>
              <a:t>void peep() {</a:t>
            </a:r>
          </a:p>
          <a:p>
            <a:pPr marL="36900" indent="0">
              <a:buNone/>
            </a:pPr>
            <a:r>
              <a:rPr lang="en-US" sz="2400" b="1" dirty="0" smtClean="0">
                <a:effectLst/>
              </a:rPr>
              <a:t>if (</a:t>
            </a:r>
            <a:r>
              <a:rPr lang="en-US" sz="2400" b="1" dirty="0" err="1" smtClean="0">
                <a:effectLst/>
              </a:rPr>
              <a:t>isEmpty</a:t>
            </a:r>
            <a:r>
              <a:rPr lang="en-US" sz="2400" b="1" dirty="0" smtClean="0">
                <a:effectLst/>
              </a:rPr>
              <a:t>())</a:t>
            </a:r>
          </a:p>
          <a:p>
            <a:pPr marL="36900" indent="0">
              <a:buNone/>
            </a:pPr>
            <a:r>
              <a:rPr lang="en-US" sz="2400" b="1" dirty="0" err="1" smtClean="0">
                <a:effectLst/>
              </a:rPr>
              <a:t>cout</a:t>
            </a:r>
            <a:r>
              <a:rPr lang="en-US" sz="2400" b="1" dirty="0" smtClean="0">
                <a:effectLst/>
              </a:rPr>
              <a:t> &lt;&lt; "Stack is empty" &lt;&lt; </a:t>
            </a:r>
            <a:r>
              <a:rPr lang="en-US" sz="2400" b="1" dirty="0" err="1" smtClean="0">
                <a:effectLst/>
              </a:rPr>
              <a:t>endl</a:t>
            </a:r>
            <a:r>
              <a:rPr lang="en-US" sz="2400" b="1" dirty="0" smtClean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 smtClean="0">
                <a:effectLst/>
              </a:rPr>
              <a:t>else {</a:t>
            </a:r>
          </a:p>
          <a:p>
            <a:pPr marL="36900" indent="0">
              <a:buNone/>
            </a:pPr>
            <a:r>
              <a:rPr lang="en-US" sz="2400" b="1" dirty="0" err="1" smtClean="0">
                <a:effectLst/>
              </a:rPr>
              <a:t>cout</a:t>
            </a:r>
            <a:r>
              <a:rPr lang="en-US" sz="2400" b="1" dirty="0" smtClean="0">
                <a:effectLst/>
              </a:rPr>
              <a:t> &lt;&lt; "Top most item in stack is : " &lt;&lt; stack[top] &lt;&lt; </a:t>
            </a:r>
            <a:r>
              <a:rPr lang="en-US" sz="2400" b="1" dirty="0" err="1" smtClean="0">
                <a:effectLst/>
              </a:rPr>
              <a:t>endl</a:t>
            </a:r>
            <a:r>
              <a:rPr lang="en-US" sz="2400" b="1" dirty="0" smtClean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 smtClean="0">
                <a:effectLst/>
              </a:rPr>
              <a:t>}}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989108" cy="4862315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effectLst/>
              </a:rPr>
              <a:t>displayStack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()</a:t>
            </a:r>
          </a:p>
          <a:p>
            <a:pPr marL="36900" indent="0">
              <a:buNone/>
            </a:pPr>
            <a:endParaRPr lang="en-US" sz="2400" b="1" dirty="0" smtClean="0">
              <a:effectLst/>
            </a:endParaRPr>
          </a:p>
          <a:p>
            <a:pPr marL="36900" indent="0">
              <a:buNone/>
            </a:pPr>
            <a:r>
              <a:rPr lang="en-US" sz="2400" b="1" dirty="0">
                <a:effectLst/>
              </a:rPr>
              <a:t>void </a:t>
            </a:r>
            <a:r>
              <a:rPr lang="en-US" sz="2400" b="1" dirty="0" err="1">
                <a:effectLst/>
              </a:rPr>
              <a:t>displayStack</a:t>
            </a:r>
            <a:r>
              <a:rPr lang="en-US" sz="2400" b="1" dirty="0">
                <a:effectLst/>
              </a:rPr>
              <a:t>() {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if (</a:t>
            </a:r>
            <a:r>
              <a:rPr lang="en-US" sz="2400" b="1" dirty="0" err="1">
                <a:effectLst/>
              </a:rPr>
              <a:t>isEmpty</a:t>
            </a:r>
            <a:r>
              <a:rPr lang="en-US" sz="2400" b="1" dirty="0">
                <a:effectLst/>
              </a:rPr>
              <a:t>())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cout</a:t>
            </a:r>
            <a:r>
              <a:rPr lang="en-US" sz="2400" b="1" dirty="0">
                <a:effectLst/>
              </a:rPr>
              <a:t> &lt;&lt; "Stack is empty" &lt;&lt; </a:t>
            </a:r>
            <a:r>
              <a:rPr lang="en-US" sz="2400" b="1" dirty="0" err="1">
                <a:effectLst/>
              </a:rPr>
              <a:t>endl</a:t>
            </a:r>
            <a:r>
              <a:rPr lang="en-US" sz="2400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else {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cout</a:t>
            </a:r>
            <a:r>
              <a:rPr lang="en-US" sz="2400" b="1" dirty="0">
                <a:effectLst/>
              </a:rPr>
              <a:t> &lt;&lt; "Items in stack are : " &lt;&lt;</a:t>
            </a:r>
            <a:r>
              <a:rPr lang="en-US" sz="2400" b="1" dirty="0" err="1">
                <a:effectLst/>
              </a:rPr>
              <a:t>endl</a:t>
            </a:r>
            <a:r>
              <a:rPr lang="en-US" sz="2400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for (</a:t>
            </a:r>
            <a:r>
              <a:rPr lang="en-US" sz="2400" b="1" dirty="0" err="1">
                <a:effectLst/>
              </a:rPr>
              <a:t>int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 top;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&gt;= 0;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--) {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cout</a:t>
            </a:r>
            <a:r>
              <a:rPr lang="en-US" sz="2400" b="1" dirty="0">
                <a:effectLst/>
              </a:rPr>
              <a:t> &lt;&lt; stack[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] &lt;&lt; </a:t>
            </a:r>
            <a:r>
              <a:rPr lang="en-US" sz="2400" b="1" dirty="0" err="1">
                <a:effectLst/>
              </a:rPr>
              <a:t>endl</a:t>
            </a:r>
            <a:r>
              <a:rPr lang="en-US" sz="2400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 smtClean="0">
                <a:effectLst/>
              </a:rPr>
              <a:t>}}}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9187"/>
          </a:xfrm>
        </p:spPr>
        <p:txBody>
          <a:bodyPr/>
          <a:lstStyle/>
          <a:p>
            <a:pPr marL="354965" marR="5080" indent="-342900"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effectLst/>
                <a:latin typeface="UnBatang"/>
                <a:cs typeface="UnBatang"/>
              </a:rPr>
              <a:t>Basic structure of an item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 smtClean="0">
              <a:effectLst/>
              <a:latin typeface="UnBatang"/>
              <a:cs typeface="UnBatang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>
              <a:effectLst/>
              <a:latin typeface="UnBatang"/>
              <a:cs typeface="UnBatang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Class Node{</a:t>
            </a:r>
            <a:endParaRPr lang="en-US" sz="2400" b="1" spc="270" dirty="0">
              <a:solidFill>
                <a:schemeClr val="tx1"/>
              </a:solidFill>
              <a:effectLst/>
              <a:latin typeface="UnBatang"/>
              <a:cs typeface="UnBatang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spc="270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   </a:t>
            </a:r>
            <a:r>
              <a:rPr lang="en-US" sz="2400" b="1" spc="270" dirty="0" err="1">
                <a:solidFill>
                  <a:schemeClr val="tx1"/>
                </a:solidFill>
                <a:effectLst/>
                <a:latin typeface="UnBatang"/>
                <a:cs typeface="UnBatang"/>
              </a:rPr>
              <a:t>int</a:t>
            </a:r>
            <a:r>
              <a:rPr lang="en-US" sz="2400" b="1" spc="270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 id</a:t>
            </a:r>
            <a:r>
              <a:rPr lang="en-US" sz="2400" b="1" spc="665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;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spc="665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  </a:t>
            </a:r>
            <a:r>
              <a:rPr lang="en-US" sz="2400" b="1" spc="-35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Node	</a:t>
            </a:r>
            <a:r>
              <a:rPr lang="en-US" sz="2400" b="1" spc="345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*next</a:t>
            </a:r>
            <a:r>
              <a:rPr lang="en-US" sz="2400" b="1" spc="345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;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   Void Read( );// Same code as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linklist</a:t>
            </a:r>
            <a:endParaRPr lang="en-US" sz="2400" b="1" dirty="0">
              <a:solidFill>
                <a:schemeClr val="tx1"/>
              </a:solidFill>
              <a:effectLst/>
              <a:latin typeface="UnBatang"/>
              <a:cs typeface="UnBatang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   Void Display( </a:t>
            </a:r>
            <a:r>
              <a:rPr lang="en-US" sz="2400" b="1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);// Same code as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linklist</a:t>
            </a:r>
            <a:endParaRPr lang="en-US" sz="2400" b="1" dirty="0" smtClean="0">
              <a:solidFill>
                <a:schemeClr val="tx1"/>
              </a:solidFill>
              <a:effectLst/>
              <a:latin typeface="UnBatang"/>
              <a:cs typeface="UnBatang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    Node*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CreateNode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( </a:t>
            </a:r>
            <a:r>
              <a:rPr lang="en-US" sz="2400" b="1" dirty="0">
                <a:solidFill>
                  <a:schemeClr val="tx1"/>
                </a:solidFill>
                <a:effectLst/>
                <a:latin typeface="UnBatang"/>
                <a:cs typeface="UnBatang"/>
              </a:rPr>
              <a:t>);// Same code as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UnBatang"/>
                <a:cs typeface="UnBatang"/>
              </a:rPr>
              <a:t>linklist</a:t>
            </a:r>
            <a:endParaRPr lang="en-US" sz="2400" b="1" dirty="0">
              <a:solidFill>
                <a:schemeClr val="tx1"/>
              </a:solidFill>
              <a:effectLst/>
              <a:latin typeface="UnBatang"/>
              <a:cs typeface="UnBatang"/>
            </a:endParaRPr>
          </a:p>
          <a:p>
            <a:pPr marL="0" indent="0">
              <a:lnSpc>
                <a:spcPct val="100000"/>
              </a:lnSpc>
              <a:spcBef>
                <a:spcPts val="620"/>
              </a:spcBef>
              <a:buNone/>
            </a:pPr>
            <a:r>
              <a:rPr lang="en-US" sz="2400" b="1" spc="690" dirty="0" smtClean="0">
                <a:solidFill>
                  <a:schemeClr val="tx1"/>
                </a:solidFill>
                <a:effectLst/>
                <a:latin typeface="UnBatang"/>
                <a:cs typeface="UnBatang"/>
              </a:rPr>
              <a:t>}</a:t>
            </a:r>
            <a:endParaRPr lang="en-US" sz="2400" b="1" dirty="0">
              <a:solidFill>
                <a:schemeClr val="tx1"/>
              </a:solidFill>
              <a:effectLst/>
              <a:latin typeface="UnBatang"/>
              <a:cs typeface="UnBatang"/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01846"/>
              </p:ext>
            </p:extLst>
          </p:nvPr>
        </p:nvGraphicFramePr>
        <p:xfrm>
          <a:off x="7726218" y="3185775"/>
          <a:ext cx="126538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382">
                  <a:extLst>
                    <a:ext uri="{9D8B030D-6E8A-4147-A177-3AD203B41FA5}">
                      <a16:colId xmlns:a16="http://schemas.microsoft.com/office/drawing/2014/main" val="378981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5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2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9187"/>
          </a:xfrm>
        </p:spPr>
        <p:txBody>
          <a:bodyPr>
            <a:normAutofit/>
          </a:bodyPr>
          <a:lstStyle/>
          <a:p>
            <a:pPr marL="354965" marR="5080" indent="-342900"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effectLst/>
                <a:latin typeface="UnBatang"/>
                <a:cs typeface="UnBatang"/>
              </a:rPr>
              <a:t>Basic push() function</a:t>
            </a:r>
          </a:p>
          <a:p>
            <a:pPr marL="12065" marR="5080" indent="0"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>
              <a:effectLst/>
              <a:latin typeface="UnBatang"/>
              <a:cs typeface="UnBatang"/>
            </a:endParaRPr>
          </a:p>
          <a:p>
            <a:pPr marL="36900" indent="0">
              <a:buNone/>
            </a:pPr>
            <a:r>
              <a:rPr lang="en-US" sz="3200" b="1" dirty="0">
                <a:solidFill>
                  <a:schemeClr val="tx1"/>
                </a:solidFill>
                <a:effectLst/>
              </a:rPr>
              <a:t>void push(node*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curr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)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{</a:t>
            </a:r>
            <a:endParaRPr lang="en-US" sz="3200" b="1" dirty="0" smtClean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curr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-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&gt;next = top;</a:t>
            </a:r>
          </a:p>
          <a:p>
            <a:pPr marL="36900" indent="0">
              <a:buNone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top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=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curr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;</a:t>
            </a:r>
            <a:endParaRPr lang="en-US" sz="3200" b="1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n-US" sz="3200" b="1" dirty="0">
                <a:solidFill>
                  <a:schemeClr val="tx1"/>
                </a:solidFill>
                <a:effectLst/>
              </a:rPr>
              <a:t>}</a:t>
            </a:r>
            <a:endParaRPr lang="en-US" sz="40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9187"/>
          </a:xfrm>
        </p:spPr>
        <p:txBody>
          <a:bodyPr>
            <a:normAutofit/>
          </a:bodyPr>
          <a:lstStyle/>
          <a:p>
            <a:pPr marL="354965" marR="5080" indent="-342900"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effectLst/>
                <a:latin typeface="UnBatang"/>
                <a:cs typeface="UnBatang"/>
              </a:rPr>
              <a:t>Basic </a:t>
            </a:r>
            <a:r>
              <a:rPr lang="en-US" sz="2400" b="1" spc="365" dirty="0" err="1" smtClean="0">
                <a:effectLst/>
                <a:latin typeface="UnBatang"/>
                <a:cs typeface="UnBatang"/>
              </a:rPr>
              <a:t>isEmpty</a:t>
            </a:r>
            <a:r>
              <a:rPr lang="en-US" sz="2400" b="1" spc="365" dirty="0" smtClean="0">
                <a:effectLst/>
                <a:latin typeface="UnBatang"/>
                <a:cs typeface="UnBatang"/>
              </a:rPr>
              <a:t>() function</a:t>
            </a:r>
          </a:p>
          <a:p>
            <a:pPr marL="12065" marR="5080" indent="0"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>
              <a:effectLst/>
              <a:latin typeface="UnBatang"/>
              <a:cs typeface="UnBatang"/>
            </a:endParaRPr>
          </a:p>
          <a:p>
            <a:pPr marL="3690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bool </a:t>
            </a:r>
            <a:r>
              <a:rPr lang="en-US" sz="2800" b="1" dirty="0" err="1" smtClean="0">
                <a:solidFill>
                  <a:schemeClr val="tx1"/>
                </a:solidFill>
              </a:rPr>
              <a:t>isEmpty</a:t>
            </a:r>
            <a:r>
              <a:rPr lang="en-US" sz="2800" b="1" dirty="0">
                <a:solidFill>
                  <a:schemeClr val="tx1"/>
                </a:solidFill>
              </a:rPr>
              <a:t>() {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if </a:t>
            </a:r>
            <a:r>
              <a:rPr lang="en-US" sz="2800" b="1" dirty="0">
                <a:solidFill>
                  <a:schemeClr val="tx1"/>
                </a:solidFill>
              </a:rPr>
              <a:t>(top == NULL)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	return </a:t>
            </a:r>
            <a:r>
              <a:rPr lang="en-US" sz="2800" b="1" dirty="0">
                <a:solidFill>
                  <a:schemeClr val="tx1"/>
                </a:solidFill>
              </a:rPr>
              <a:t>true;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else</a:t>
            </a:r>
            <a:endParaRPr lang="en-US" sz="28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	return </a:t>
            </a:r>
            <a:r>
              <a:rPr lang="en-US" sz="2800" b="1" dirty="0">
                <a:solidFill>
                  <a:schemeClr val="tx1"/>
                </a:solidFill>
              </a:rPr>
              <a:t>false;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}</a:t>
            </a:r>
            <a:endParaRPr lang="en-US" sz="48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28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6255"/>
            <a:ext cx="10353762" cy="970450"/>
          </a:xfrm>
        </p:spPr>
        <p:txBody>
          <a:bodyPr/>
          <a:lstStyle/>
          <a:p>
            <a:r>
              <a:rPr lang="en-US" dirty="0" smtClean="0"/>
              <a:t>Implementation of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36705"/>
            <a:ext cx="10353762" cy="5374931"/>
          </a:xfrm>
        </p:spPr>
        <p:txBody>
          <a:bodyPr>
            <a:normAutofit fontScale="92500" lnSpcReduction="10000"/>
          </a:bodyPr>
          <a:lstStyle/>
          <a:p>
            <a:pPr marL="354965" marR="5080" indent="-342900"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effectLst/>
                <a:latin typeface="UnBatang"/>
                <a:cs typeface="UnBatang"/>
              </a:rPr>
              <a:t>Basic pop() function</a:t>
            </a:r>
          </a:p>
          <a:p>
            <a:pPr marL="12065" marR="5080" indent="0"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>
              <a:effectLst/>
              <a:latin typeface="UnBatang"/>
              <a:cs typeface="UnBatang"/>
            </a:endParaRP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Node* </a:t>
            </a:r>
            <a:r>
              <a:rPr lang="en-US" sz="2300" b="1" dirty="0">
                <a:solidFill>
                  <a:schemeClr val="tx1"/>
                </a:solidFill>
              </a:rPr>
              <a:t>pop</a:t>
            </a:r>
            <a:r>
              <a:rPr lang="en-US" sz="2300" b="1" dirty="0" smtClean="0">
                <a:solidFill>
                  <a:schemeClr val="tx1"/>
                </a:solidFill>
              </a:rPr>
              <a:t>( ) </a:t>
            </a:r>
            <a:r>
              <a:rPr lang="en-US" sz="2300" b="1" dirty="0" smtClean="0">
                <a:solidFill>
                  <a:schemeClr val="tx1"/>
                </a:solidFill>
              </a:rPr>
              <a:t>{</a:t>
            </a:r>
            <a:endParaRPr lang="en-US" sz="23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if </a:t>
            </a:r>
            <a:r>
              <a:rPr lang="en-US" sz="2300" b="1" dirty="0">
                <a:solidFill>
                  <a:schemeClr val="tx1"/>
                </a:solidFill>
              </a:rPr>
              <a:t>(</a:t>
            </a:r>
            <a:r>
              <a:rPr lang="en-US" sz="2300" b="1" dirty="0" err="1" smtClean="0">
                <a:solidFill>
                  <a:schemeClr val="tx1"/>
                </a:solidFill>
              </a:rPr>
              <a:t>isEmpty</a:t>
            </a:r>
            <a:r>
              <a:rPr lang="en-US" sz="2300" b="1" dirty="0">
                <a:solidFill>
                  <a:schemeClr val="tx1"/>
                </a:solidFill>
              </a:rPr>
              <a:t>())</a:t>
            </a: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</a:t>
            </a:r>
            <a:r>
              <a:rPr lang="en-US" sz="2300" b="1" dirty="0" err="1" smtClean="0">
                <a:solidFill>
                  <a:schemeClr val="tx1"/>
                </a:solidFill>
              </a:rPr>
              <a:t>cout</a:t>
            </a:r>
            <a:r>
              <a:rPr lang="en-US" sz="2300" b="1" dirty="0" smtClean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chemeClr val="tx1"/>
                </a:solidFill>
              </a:rPr>
              <a:t>&lt;&lt; "Stack is empty" &lt;&lt; </a:t>
            </a:r>
            <a:r>
              <a:rPr lang="en-US" sz="2300" b="1" dirty="0" err="1">
                <a:solidFill>
                  <a:schemeClr val="tx1"/>
                </a:solidFill>
              </a:rPr>
              <a:t>endl</a:t>
            </a:r>
            <a:r>
              <a:rPr lang="en-US" sz="2300" b="1" dirty="0">
                <a:solidFill>
                  <a:schemeClr val="tx1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else{	</a:t>
            </a:r>
            <a:endParaRPr lang="en-US" sz="23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node</a:t>
            </a:r>
            <a:r>
              <a:rPr lang="en-US" sz="2300" b="1" dirty="0">
                <a:solidFill>
                  <a:schemeClr val="tx1"/>
                </a:solidFill>
              </a:rPr>
              <a:t>* temp = top;</a:t>
            </a: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top </a:t>
            </a:r>
            <a:r>
              <a:rPr lang="en-US" sz="2300" b="1" dirty="0">
                <a:solidFill>
                  <a:schemeClr val="tx1"/>
                </a:solidFill>
              </a:rPr>
              <a:t>= temp-&gt;next;</a:t>
            </a: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</a:t>
            </a:r>
            <a:r>
              <a:rPr lang="en-US" sz="2300" b="1" dirty="0" smtClean="0">
                <a:solidFill>
                  <a:schemeClr val="tx1"/>
                </a:solidFill>
              </a:rPr>
              <a:t>temp </a:t>
            </a:r>
            <a:r>
              <a:rPr lang="en-US" sz="2300" b="1" dirty="0">
                <a:solidFill>
                  <a:schemeClr val="tx1"/>
                </a:solidFill>
              </a:rPr>
              <a:t>= NULL</a:t>
            </a:r>
            <a:r>
              <a:rPr lang="en-US" sz="2300" b="1" dirty="0" smtClean="0">
                <a:solidFill>
                  <a:schemeClr val="tx1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2300" b="1" dirty="0">
                <a:solidFill>
                  <a:schemeClr val="tx1"/>
                </a:solidFill>
              </a:rPr>
              <a:t>		return temp</a:t>
            </a:r>
            <a:r>
              <a:rPr lang="en-US" sz="2300" b="1" dirty="0" smtClean="0">
                <a:solidFill>
                  <a:schemeClr val="tx1"/>
                </a:solidFill>
              </a:rPr>
              <a:t>;</a:t>
            </a:r>
            <a:endParaRPr lang="en-US" sz="23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}</a:t>
            </a:r>
            <a:endParaRPr lang="en-US" sz="23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}</a:t>
            </a:r>
            <a:endParaRPr lang="en-US" sz="46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5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9187"/>
          </a:xfrm>
        </p:spPr>
        <p:txBody>
          <a:bodyPr>
            <a:normAutofit lnSpcReduction="10000"/>
          </a:bodyPr>
          <a:lstStyle/>
          <a:p>
            <a:pPr marL="354965" marR="5080" indent="-342900"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effectLst/>
                <a:latin typeface="UnBatang"/>
                <a:cs typeface="UnBatang"/>
              </a:rPr>
              <a:t>Basic peep() function</a:t>
            </a:r>
          </a:p>
          <a:p>
            <a:pPr marL="12065" marR="5080" indent="0">
              <a:spcBef>
                <a:spcPts val="100"/>
              </a:spcBef>
              <a:buNone/>
              <a:tabLst>
                <a:tab pos="1271270" algn="l"/>
                <a:tab pos="2002789" algn="l"/>
              </a:tabLst>
            </a:pPr>
            <a:endParaRPr lang="en-US" sz="2400" b="1" spc="365" dirty="0">
              <a:effectLst/>
              <a:latin typeface="UnBatang"/>
              <a:cs typeface="UnBatang"/>
            </a:endParaRPr>
          </a:p>
          <a:p>
            <a:pPr marL="3690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void peep() {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if </a:t>
            </a:r>
            <a:r>
              <a:rPr lang="en-US" sz="2800" b="1" dirty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isEmpty</a:t>
            </a:r>
            <a:r>
              <a:rPr lang="en-US" sz="2800" b="1" dirty="0">
                <a:solidFill>
                  <a:schemeClr val="tx1"/>
                </a:solidFill>
              </a:rPr>
              <a:t>())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	</a:t>
            </a:r>
            <a:r>
              <a:rPr lang="en-US" sz="2800" b="1" dirty="0" err="1" smtClean="0">
                <a:solidFill>
                  <a:schemeClr val="tx1"/>
                </a:solidFill>
              </a:rPr>
              <a:t>cout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&lt;&lt; "Stack is empty" &lt;&lt; </a:t>
            </a:r>
            <a:r>
              <a:rPr lang="en-US" sz="2800" b="1" dirty="0" err="1">
                <a:solidFill>
                  <a:schemeClr val="tx1"/>
                </a:solidFill>
              </a:rPr>
              <a:t>endl</a:t>
            </a:r>
            <a:r>
              <a:rPr lang="en-US" sz="2800" b="1" dirty="0">
                <a:solidFill>
                  <a:schemeClr val="tx1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else </a:t>
            </a:r>
            <a:r>
              <a:rPr lang="en-US" sz="2800" b="1" dirty="0">
                <a:solidFill>
                  <a:schemeClr val="tx1"/>
                </a:solidFill>
              </a:rPr>
              <a:t>{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	</a:t>
            </a:r>
            <a:r>
              <a:rPr lang="en-US" sz="2800" b="1" dirty="0" err="1" smtClean="0">
                <a:solidFill>
                  <a:schemeClr val="tx1"/>
                </a:solidFill>
              </a:rPr>
              <a:t>cout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&lt;&lt; "Top data of stack is:" &lt;&lt; </a:t>
            </a:r>
            <a:r>
              <a:rPr lang="en-US" sz="2800" b="1" dirty="0" err="1">
                <a:solidFill>
                  <a:schemeClr val="tx1"/>
                </a:solidFill>
              </a:rPr>
              <a:t>endl</a:t>
            </a:r>
            <a:r>
              <a:rPr lang="en-US" sz="2800" b="1" dirty="0">
                <a:solidFill>
                  <a:schemeClr val="tx1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	</a:t>
            </a:r>
            <a:r>
              <a:rPr lang="en-US" sz="2800" b="1" dirty="0" err="1" smtClean="0">
                <a:solidFill>
                  <a:schemeClr val="tx1"/>
                </a:solidFill>
              </a:rPr>
              <a:t>cout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&lt;&lt; top-&gt;data &lt;&lt; </a:t>
            </a:r>
            <a:r>
              <a:rPr lang="en-US" sz="2800" b="1" dirty="0" err="1">
                <a:solidFill>
                  <a:schemeClr val="tx1"/>
                </a:solidFill>
              </a:rPr>
              <a:t>endl</a:t>
            </a:r>
            <a:r>
              <a:rPr lang="en-US" sz="2800" b="1" dirty="0" smtClean="0">
                <a:solidFill>
                  <a:schemeClr val="tx1"/>
                </a:solidFill>
              </a:rPr>
              <a:t>;}</a:t>
            </a:r>
            <a:endParaRPr lang="en-US" sz="28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	}</a:t>
            </a:r>
            <a:endParaRPr lang="en-US" sz="48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70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10" t="26042" r="35093" b="23769"/>
          <a:stretch/>
        </p:blipFill>
        <p:spPr>
          <a:xfrm>
            <a:off x="591198" y="526472"/>
            <a:ext cx="10963493" cy="59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effectLst/>
              </a:rPr>
              <a:t>Applications of Stack</a:t>
            </a:r>
            <a:endParaRPr lang="en-US" sz="4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929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/>
              </a:rPr>
              <a:t>These are the some of the examples of Stack</a:t>
            </a:r>
          </a:p>
          <a:p>
            <a:pPr lvl="1"/>
            <a:endParaRPr lang="en-US" sz="2400" b="1" dirty="0" smtClean="0">
              <a:effectLst/>
            </a:endParaRPr>
          </a:p>
          <a:p>
            <a:pPr lvl="1"/>
            <a:r>
              <a:rPr lang="en-US" sz="2400" b="1" dirty="0" smtClean="0">
                <a:effectLst/>
              </a:rPr>
              <a:t>Undo function </a:t>
            </a:r>
          </a:p>
          <a:p>
            <a:pPr lvl="1"/>
            <a:endParaRPr lang="en-US" sz="2400" b="1" dirty="0" smtClean="0">
              <a:effectLst/>
            </a:endParaRPr>
          </a:p>
          <a:p>
            <a:pPr lvl="1"/>
            <a:r>
              <a:rPr lang="en-US" sz="2400" b="1" dirty="0" smtClean="0">
                <a:effectLst/>
              </a:rPr>
              <a:t>Getting result from mathematical expression</a:t>
            </a:r>
          </a:p>
          <a:p>
            <a:pPr lvl="2"/>
            <a:r>
              <a:rPr lang="en-US" sz="2000" b="1" dirty="0" smtClean="0">
                <a:effectLst/>
              </a:rPr>
              <a:t>Like (A+B)*C</a:t>
            </a:r>
          </a:p>
          <a:p>
            <a:pPr lvl="1"/>
            <a:endParaRPr lang="en-US" sz="2400" b="1" dirty="0" smtClean="0">
              <a:effectLst/>
            </a:endParaRPr>
          </a:p>
          <a:p>
            <a:pPr lvl="1"/>
            <a:r>
              <a:rPr lang="en-US" sz="2400" b="1" dirty="0" smtClean="0">
                <a:effectLst/>
              </a:rPr>
              <a:t>Checking of parenthesis that if opening and closing </a:t>
            </a:r>
            <a:r>
              <a:rPr lang="en-US" sz="2400" b="1" dirty="0" err="1" smtClean="0">
                <a:effectLst/>
              </a:rPr>
              <a:t>paranthesis</a:t>
            </a:r>
            <a:r>
              <a:rPr lang="en-US" sz="2400" b="1" dirty="0" smtClean="0">
                <a:effectLst/>
              </a:rPr>
              <a:t> are matching.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40" t="21157" r="31322" b="15359"/>
          <a:stretch/>
        </p:blipFill>
        <p:spPr>
          <a:xfrm>
            <a:off x="1219200" y="290946"/>
            <a:ext cx="9587346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713" t="25663" r="32218" b="13542"/>
          <a:stretch/>
        </p:blipFill>
        <p:spPr>
          <a:xfrm>
            <a:off x="900547" y="484907"/>
            <a:ext cx="10377054" cy="59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181" t="24525" r="34560" b="15436"/>
          <a:stretch/>
        </p:blipFill>
        <p:spPr>
          <a:xfrm>
            <a:off x="831273" y="484910"/>
            <a:ext cx="10584872" cy="59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STACK’s Main OPERATIONS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0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PUSH(x)</a:t>
            </a:r>
          </a:p>
          <a:p>
            <a:pPr lvl="1"/>
            <a:r>
              <a:rPr lang="en-US" b="1" dirty="0" smtClean="0"/>
              <a:t>Insertion of an item x on top of the stack</a:t>
            </a:r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POP()</a:t>
            </a:r>
          </a:p>
          <a:p>
            <a:pPr lvl="1"/>
            <a:r>
              <a:rPr lang="en-US" b="1" dirty="0" smtClean="0"/>
              <a:t>Removal of  an item from top of the stack</a:t>
            </a:r>
          </a:p>
          <a:p>
            <a:pPr lvl="1"/>
            <a:endParaRPr lang="en-US" b="1" dirty="0" smtClean="0"/>
          </a:p>
          <a:p>
            <a:r>
              <a:rPr lang="en-US" b="1" dirty="0" err="1" smtClean="0">
                <a:solidFill>
                  <a:schemeClr val="tx1"/>
                </a:solidFill>
              </a:rPr>
              <a:t>isEmpty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b="1" dirty="0" smtClean="0"/>
              <a:t>Check whether the stack is empty or not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PEEP() / </a:t>
            </a:r>
            <a:r>
              <a:rPr lang="en-US" b="1" dirty="0" err="1" smtClean="0">
                <a:solidFill>
                  <a:schemeClr val="tx1"/>
                </a:solidFill>
              </a:rPr>
              <a:t>DisplayTop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b="1" dirty="0" smtClean="0"/>
              <a:t>To print the top item of the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Stack can be implemented by two methods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</a:rPr>
              <a:t>Using Array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Advantage Takes less memory space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Using Linked List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Advantage resizing is easy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6960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Declare global variables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int</a:t>
            </a:r>
            <a:r>
              <a:rPr lang="en-US" sz="2400" b="1" dirty="0">
                <a:effectLst/>
              </a:rPr>
              <a:t> top = -1;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int</a:t>
            </a:r>
            <a:r>
              <a:rPr lang="en-US" sz="2400" b="1" dirty="0">
                <a:effectLst/>
              </a:rPr>
              <a:t> stack[10];</a:t>
            </a:r>
            <a:endParaRPr lang="en-US" sz="2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504199" cy="486231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b="1" dirty="0">
                <a:effectLst/>
              </a:rPr>
              <a:t>void main()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{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push(1</a:t>
            </a:r>
            <a:r>
              <a:rPr lang="en-US" sz="2400" b="1" dirty="0" smtClean="0">
                <a:effectLst/>
              </a:rPr>
              <a:t>); push(4); push(3); push(5</a:t>
            </a:r>
            <a:r>
              <a:rPr lang="en-US" sz="2400" b="1" dirty="0">
                <a:effectLst/>
              </a:rPr>
              <a:t>);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displayStack</a:t>
            </a:r>
            <a:r>
              <a:rPr lang="en-US" sz="2400" b="1" dirty="0">
                <a:effectLst/>
              </a:rPr>
              <a:t>();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peep();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pop();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peep();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displayStack</a:t>
            </a:r>
            <a:r>
              <a:rPr lang="en-US" sz="2400" b="1" dirty="0">
                <a:effectLst/>
              </a:rPr>
              <a:t>();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6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69606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isEmpty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400" b="1" dirty="0"/>
              <a:t>bool </a:t>
            </a:r>
            <a:r>
              <a:rPr lang="en-US" sz="2400" b="1" dirty="0" err="1"/>
              <a:t>isEmpty</a:t>
            </a:r>
            <a:r>
              <a:rPr lang="en-US" sz="2400" b="1" dirty="0"/>
              <a:t>() {</a:t>
            </a:r>
          </a:p>
          <a:p>
            <a:pPr marL="36900" indent="0">
              <a:buNone/>
            </a:pPr>
            <a:r>
              <a:rPr lang="en-US" sz="2400" b="1" dirty="0"/>
              <a:t>if (top == -1)</a:t>
            </a:r>
          </a:p>
          <a:p>
            <a:pPr marL="36900" indent="0">
              <a:buNone/>
            </a:pPr>
            <a:r>
              <a:rPr lang="en-US" sz="2400" b="1" dirty="0"/>
              <a:t>return true;</a:t>
            </a:r>
          </a:p>
          <a:p>
            <a:pPr marL="36900" indent="0">
              <a:buNone/>
            </a:pPr>
            <a:r>
              <a:rPr lang="en-US" sz="2400" b="1" dirty="0"/>
              <a:t>else</a:t>
            </a:r>
          </a:p>
          <a:p>
            <a:pPr marL="36900" indent="0">
              <a:buNone/>
            </a:pPr>
            <a:r>
              <a:rPr lang="en-US" sz="2400" b="1" dirty="0"/>
              <a:t>return false;</a:t>
            </a:r>
          </a:p>
          <a:p>
            <a:pPr marL="36900" indent="0">
              <a:buNone/>
            </a:pPr>
            <a:r>
              <a:rPr lang="en-US" sz="2400" b="1" dirty="0"/>
              <a:t>}</a:t>
            </a:r>
            <a:endParaRPr lang="en-US" sz="2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504199" cy="4862315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effectLst/>
              </a:rPr>
              <a:t>isOverflowed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()</a:t>
            </a:r>
          </a:p>
          <a:p>
            <a:pPr marL="36900" indent="0">
              <a:buNone/>
            </a:pPr>
            <a:endParaRPr lang="en-US" sz="2400" b="1" dirty="0" smtClean="0">
              <a:effectLst/>
            </a:endParaRPr>
          </a:p>
          <a:p>
            <a:pPr marL="36900" indent="0">
              <a:buNone/>
            </a:pPr>
            <a:r>
              <a:rPr lang="en-US" sz="2400" b="1" dirty="0">
                <a:effectLst/>
              </a:rPr>
              <a:t>bool </a:t>
            </a:r>
            <a:r>
              <a:rPr lang="en-US" sz="2400" b="1" dirty="0" err="1">
                <a:effectLst/>
              </a:rPr>
              <a:t>isOverflowed</a:t>
            </a:r>
            <a:r>
              <a:rPr lang="en-US" sz="2400" b="1" dirty="0">
                <a:effectLst/>
              </a:rPr>
              <a:t>() {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if (top==10)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return true;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else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return false;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}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0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365" y="1732449"/>
            <a:ext cx="5627928" cy="46960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Push()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void push(</a:t>
            </a:r>
            <a:r>
              <a:rPr lang="en-US" b="1" dirty="0" err="1">
                <a:effectLst/>
              </a:rPr>
              <a:t>int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num</a:t>
            </a:r>
            <a:r>
              <a:rPr lang="en-US" b="1" dirty="0">
                <a:effectLst/>
              </a:rPr>
              <a:t>)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{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if (</a:t>
            </a:r>
            <a:r>
              <a:rPr lang="en-US" b="1" dirty="0" err="1">
                <a:effectLst/>
              </a:rPr>
              <a:t>isOverflowed</a:t>
            </a:r>
            <a:r>
              <a:rPr lang="en-US" b="1" dirty="0">
                <a:effectLst/>
              </a:rPr>
              <a:t>())</a:t>
            </a:r>
          </a:p>
          <a:p>
            <a:pPr marL="36900" indent="0">
              <a:buNone/>
            </a:pPr>
            <a:r>
              <a:rPr lang="en-US" b="1" dirty="0" err="1">
                <a:effectLst/>
              </a:rPr>
              <a:t>cout</a:t>
            </a:r>
            <a:r>
              <a:rPr lang="en-US" b="1" dirty="0">
                <a:effectLst/>
              </a:rPr>
              <a:t> &lt;&lt; " No space left in stack" &lt;&lt; </a:t>
            </a:r>
            <a:r>
              <a:rPr lang="en-US" b="1" dirty="0" err="1">
                <a:effectLst/>
              </a:rPr>
              <a:t>endl</a:t>
            </a:r>
            <a:r>
              <a:rPr lang="en-US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else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{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stack[++top] = </a:t>
            </a:r>
            <a:r>
              <a:rPr lang="en-US" b="1" dirty="0" err="1">
                <a:effectLst/>
              </a:rPr>
              <a:t>num</a:t>
            </a:r>
            <a:r>
              <a:rPr lang="en-US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b="1" dirty="0" smtClean="0">
                <a:effectLst/>
              </a:rPr>
              <a:t>}}</a:t>
            </a:r>
            <a:endParaRPr lang="en-US" sz="2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989108" cy="486231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/>
              </a:rPr>
              <a:t>pop()</a:t>
            </a:r>
          </a:p>
          <a:p>
            <a:pPr marL="36900" indent="0">
              <a:buNone/>
            </a:pPr>
            <a:endParaRPr lang="en-US" sz="2400" b="1" dirty="0" smtClean="0">
              <a:effectLst/>
            </a:endParaRPr>
          </a:p>
          <a:p>
            <a:pPr marL="36900" indent="0">
              <a:buNone/>
            </a:pPr>
            <a:r>
              <a:rPr lang="en-US" sz="2400" b="1" dirty="0">
                <a:effectLst/>
              </a:rPr>
              <a:t>void pop() {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if (</a:t>
            </a:r>
            <a:r>
              <a:rPr lang="en-US" sz="2400" b="1" dirty="0" err="1">
                <a:effectLst/>
              </a:rPr>
              <a:t>isEmpty</a:t>
            </a:r>
            <a:r>
              <a:rPr lang="en-US" sz="2400" b="1" dirty="0">
                <a:effectLst/>
              </a:rPr>
              <a:t>())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cout</a:t>
            </a:r>
            <a:r>
              <a:rPr lang="en-US" sz="2400" b="1" dirty="0">
                <a:effectLst/>
              </a:rPr>
              <a:t> &lt;&lt; "Stack is empty" &lt;&lt; </a:t>
            </a:r>
            <a:r>
              <a:rPr lang="en-US" sz="2400" b="1" dirty="0" err="1">
                <a:effectLst/>
              </a:rPr>
              <a:t>endl</a:t>
            </a:r>
            <a:r>
              <a:rPr lang="en-US" sz="2400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else {</a:t>
            </a:r>
          </a:p>
          <a:p>
            <a:pPr marL="36900" indent="0">
              <a:buNone/>
            </a:pPr>
            <a:r>
              <a:rPr lang="en-US" sz="2400" b="1" dirty="0" err="1">
                <a:effectLst/>
              </a:rPr>
              <a:t>cout</a:t>
            </a:r>
            <a:r>
              <a:rPr lang="en-US" sz="2400" b="1" dirty="0">
                <a:effectLst/>
              </a:rPr>
              <a:t> &lt;&lt; "Top item is removed" &lt;&lt; </a:t>
            </a:r>
            <a:r>
              <a:rPr lang="en-US" sz="2400" b="1" dirty="0" err="1">
                <a:effectLst/>
              </a:rPr>
              <a:t>endl</a:t>
            </a:r>
            <a:r>
              <a:rPr lang="en-US" sz="2400" b="1" dirty="0">
                <a:effectLst/>
              </a:rPr>
              <a:t>;</a:t>
            </a:r>
          </a:p>
          <a:p>
            <a:pPr marL="36900" indent="0">
              <a:buNone/>
            </a:pPr>
            <a:r>
              <a:rPr lang="en-US" sz="2400" b="1" dirty="0">
                <a:effectLst/>
              </a:rPr>
              <a:t>top-</a:t>
            </a:r>
            <a:r>
              <a:rPr lang="en-US" sz="2400" b="1" dirty="0" smtClean="0">
                <a:effectLst/>
              </a:rPr>
              <a:t>-;</a:t>
            </a:r>
          </a:p>
          <a:p>
            <a:pPr marL="36900" indent="0">
              <a:buNone/>
            </a:pPr>
            <a:r>
              <a:rPr lang="en-US" sz="2400" b="1" dirty="0" smtClean="0">
                <a:effectLst/>
              </a:rPr>
              <a:t>}}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4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1420</TotalTime>
  <Words>455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Trebuchet MS</vt:lpstr>
      <vt:lpstr>UnBatang</vt:lpstr>
      <vt:lpstr>Wingdings 2</vt:lpstr>
      <vt:lpstr>Slate</vt:lpstr>
      <vt:lpstr>LECTURE 5</vt:lpstr>
      <vt:lpstr>PowerPoint Presentation</vt:lpstr>
      <vt:lpstr>PowerPoint Presentation</vt:lpstr>
      <vt:lpstr>PowerPoint Presentation</vt:lpstr>
      <vt:lpstr>STACK’s Main OPERATIONS</vt:lpstr>
      <vt:lpstr>Implementation of Stack</vt:lpstr>
      <vt:lpstr>Implementation of Stack using Array</vt:lpstr>
      <vt:lpstr>Implementation of Stack using Array</vt:lpstr>
      <vt:lpstr>Implementation of Stack using Array</vt:lpstr>
      <vt:lpstr>Implementation of Stack using Array</vt:lpstr>
      <vt:lpstr>Implementation of Stack using Linked List</vt:lpstr>
      <vt:lpstr>Implementation of Stack using Linked List</vt:lpstr>
      <vt:lpstr>Implementation of Stack using Linked List</vt:lpstr>
      <vt:lpstr>Implementation of Stack using Linked List</vt:lpstr>
      <vt:lpstr>Implementation of Stack using Linked List</vt:lpstr>
      <vt:lpstr>PowerPoint Presentation</vt:lpstr>
      <vt:lpstr>Applications of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Kaleem Ullah</dc:creator>
  <cp:lastModifiedBy>Rana Kaleem</cp:lastModifiedBy>
  <cp:revision>17</cp:revision>
  <dcterms:created xsi:type="dcterms:W3CDTF">2021-03-31T07:23:29Z</dcterms:created>
  <dcterms:modified xsi:type="dcterms:W3CDTF">2022-11-07T14:54:41Z</dcterms:modified>
</cp:coreProperties>
</file>