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91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24998470130066"/>
          <c:y val="0.16999340336115673"/>
          <c:w val="0.89375001529869935"/>
          <c:h val="0.740416833498408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Size of arr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0.22</c:v>
                </c:pt>
                <c:pt idx="1">
                  <c:v>2.3199999999999998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8F-4181-817D-F2F642CF0B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60963144"/>
        <c:axId val="560962488"/>
      </c:lineChart>
      <c:catAx>
        <c:axId val="560963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962488"/>
        <c:crosses val="autoZero"/>
        <c:auto val="1"/>
        <c:lblAlgn val="ctr"/>
        <c:lblOffset val="100"/>
        <c:noMultiLvlLbl val="0"/>
      </c:catAx>
      <c:valAx>
        <c:axId val="560962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963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24998470130066"/>
          <c:y val="0.16999340336115673"/>
          <c:w val="0.89375001529869935"/>
          <c:h val="0.740416833498408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Size of arr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8F-4181-817D-F2F642CF0B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60963144"/>
        <c:axId val="560962488"/>
      </c:lineChart>
      <c:catAx>
        <c:axId val="560963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962488"/>
        <c:crosses val="autoZero"/>
        <c:auto val="1"/>
        <c:lblAlgn val="ctr"/>
        <c:lblOffset val="100"/>
        <c:noMultiLvlLbl val="0"/>
      </c:catAx>
      <c:valAx>
        <c:axId val="560962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963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84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3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4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2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1B3B4AE-1FF9-4C57-9746-441CE37996D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39EA69B-F0A2-4204-AD09-9F534693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05672"/>
          </a:xfrm>
        </p:spPr>
        <p:txBody>
          <a:bodyPr/>
          <a:lstStyle/>
          <a:p>
            <a:r>
              <a:rPr lang="en-US" b="1" dirty="0"/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8104355" cy="40121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int search (</a:t>
                </a:r>
                <a:r>
                  <a:rPr lang="en-US" sz="2400" b="1" dirty="0" err="1" smtClean="0"/>
                  <a:t>int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arr</a:t>
                </a:r>
                <a:r>
                  <a:rPr lang="en-US" sz="2400" b="1" dirty="0" smtClean="0"/>
                  <a:t>[ ], </a:t>
                </a:r>
                <a:r>
                  <a:rPr lang="en-US" sz="2400" b="1" dirty="0" err="1" smtClean="0"/>
                  <a:t>int</a:t>
                </a:r>
                <a:r>
                  <a:rPr lang="en-US" sz="2400" b="1" dirty="0" smtClean="0"/>
                  <a:t> number){ </a:t>
                </a:r>
              </a:p>
              <a:p>
                <a:pPr marL="228600" lvl="1" indent="0">
                  <a:buNone/>
                </a:pPr>
                <a:r>
                  <a:rPr lang="en-US" sz="2000" b="1" dirty="0" smtClean="0"/>
                  <a:t>For(</a:t>
                </a:r>
                <a:r>
                  <a:rPr lang="en-US" sz="2000" b="1" dirty="0" err="1" smtClean="0"/>
                  <a:t>int</a:t>
                </a:r>
                <a:r>
                  <a:rPr lang="en-US" sz="2000" b="1" dirty="0" smtClean="0"/>
                  <a:t> =1; </a:t>
                </a:r>
                <a:r>
                  <a:rPr lang="en-US" sz="2000" b="1" dirty="0" err="1" smtClean="0"/>
                  <a:t>i</a:t>
                </a:r>
                <a:r>
                  <a:rPr lang="en-US" sz="2000" b="1" dirty="0" smtClean="0"/>
                  <a:t>&lt;</a:t>
                </a:r>
                <a:r>
                  <a:rPr lang="en-US" sz="2000" b="1" dirty="0" err="1" smtClean="0"/>
                  <a:t>len</a:t>
                </a:r>
                <a:r>
                  <a:rPr lang="en-US" sz="2000" b="1" dirty="0" smtClean="0"/>
                  <a:t>; </a:t>
                </a:r>
                <a:r>
                  <a:rPr lang="en-US" sz="2000" b="1" dirty="0" err="1" smtClean="0"/>
                  <a:t>i</a:t>
                </a:r>
                <a:r>
                  <a:rPr lang="en-US" sz="2000" b="1" dirty="0" smtClean="0"/>
                  <a:t>++)</a:t>
                </a:r>
              </a:p>
              <a:p>
                <a:pPr marL="457200" lvl="2" indent="0">
                  <a:buNone/>
                </a:pPr>
                <a:r>
                  <a:rPr lang="en-US" sz="2000" b="1" dirty="0" smtClean="0"/>
                  <a:t>If( </a:t>
                </a:r>
                <a:r>
                  <a:rPr lang="en-US" sz="2000" b="1" dirty="0" err="1" smtClean="0"/>
                  <a:t>arr</a:t>
                </a:r>
                <a:r>
                  <a:rPr lang="en-US" sz="2000" b="1" dirty="0" smtClean="0"/>
                  <a:t>[ </a:t>
                </a:r>
                <a:r>
                  <a:rPr lang="en-US" sz="2000" b="1" dirty="0" err="1" smtClean="0"/>
                  <a:t>i</a:t>
                </a:r>
                <a:r>
                  <a:rPr lang="en-US" sz="2000" b="1" dirty="0" smtClean="0"/>
                  <a:t> ]==number)</a:t>
                </a:r>
              </a:p>
              <a:p>
                <a:pPr marL="457200" lvl="2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return </a:t>
                </a:r>
                <a:r>
                  <a:rPr lang="en-US" sz="2000" b="1" dirty="0" err="1" smtClean="0"/>
                  <a:t>i</a:t>
                </a:r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Big O Notation ?</a:t>
                </a:r>
              </a:p>
              <a:p>
                <a:endParaRPr lang="en-US" sz="2000" dirty="0" smtClean="0"/>
              </a:p>
              <a:p>
                <a:r>
                  <a:rPr lang="en-US" sz="2000" b="1" dirty="0" smtClean="0"/>
                  <a:t>Time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8104355" cy="4012138"/>
              </a:xfrm>
              <a:blipFill>
                <a:blip r:embed="rId2"/>
                <a:stretch>
                  <a:fillRect l="-112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1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5996"/>
            <a:ext cx="7729728" cy="1188720"/>
          </a:xfrm>
        </p:spPr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9027" y="2646218"/>
                <a:ext cx="9808464" cy="430876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Binary Search like 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68 ??</a:t>
                </a:r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r>
                  <a:rPr lang="en-US" sz="2400" b="1" dirty="0" smtClean="0"/>
                  <a:t>n/2 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(n/2)/2  ((n/2)/2)2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Time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9027" y="2646218"/>
                <a:ext cx="9808464" cy="4308763"/>
              </a:xfrm>
              <a:blipFill>
                <a:blip r:embed="rId2"/>
                <a:stretch>
                  <a:fillRect l="-808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54001"/>
              </p:ext>
            </p:extLst>
          </p:nvPr>
        </p:nvGraphicFramePr>
        <p:xfrm>
          <a:off x="2433782" y="32550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4254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208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09383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86383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2445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95962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92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872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8935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14928"/>
              </p:ext>
            </p:extLst>
          </p:nvPr>
        </p:nvGraphicFramePr>
        <p:xfrm>
          <a:off x="2433782" y="3940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4254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208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09383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86383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2445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95962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92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872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893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49014"/>
              </p:ext>
            </p:extLst>
          </p:nvPr>
        </p:nvGraphicFramePr>
        <p:xfrm>
          <a:off x="2433782" y="46029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4254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208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09383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86383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2445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95962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92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872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8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3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10" t="24064" r="33291" b="8466"/>
          <a:stretch/>
        </p:blipFill>
        <p:spPr>
          <a:xfrm>
            <a:off x="1094509" y="526472"/>
            <a:ext cx="10002981" cy="59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269" t="23200" r="33389" b="15058"/>
          <a:stretch/>
        </p:blipFill>
        <p:spPr>
          <a:xfrm>
            <a:off x="720435" y="545514"/>
            <a:ext cx="10792691" cy="59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05672"/>
          </a:xfrm>
        </p:spPr>
        <p:txBody>
          <a:bodyPr/>
          <a:lstStyle/>
          <a:p>
            <a:r>
              <a:rPr lang="en-US" b="1" dirty="0"/>
              <a:t>Big 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822" y="2416371"/>
            <a:ext cx="8104355" cy="376275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Space complexity</a:t>
            </a:r>
          </a:p>
          <a:p>
            <a:endParaRPr lang="en-US" sz="2400" b="1" dirty="0"/>
          </a:p>
          <a:p>
            <a:r>
              <a:rPr lang="en-US" sz="2400" b="1" dirty="0" smtClean="0"/>
              <a:t>How much more memory ( RAM ) do we need as the size of input provided to code increases?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It also uses the Big O Notation.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02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05672"/>
          </a:xfrm>
        </p:spPr>
        <p:txBody>
          <a:bodyPr/>
          <a:lstStyle/>
          <a:p>
            <a:r>
              <a:rPr lang="en-US" b="1" dirty="0"/>
              <a:t>Big 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822" y="2416371"/>
            <a:ext cx="8104355" cy="376275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Space complexity</a:t>
            </a:r>
          </a:p>
          <a:p>
            <a:endParaRPr lang="en-US" sz="2400" b="1" dirty="0"/>
          </a:p>
          <a:p>
            <a:r>
              <a:rPr lang="en-US" sz="2400" b="1" dirty="0" smtClean="0"/>
              <a:t>Like for </a:t>
            </a:r>
            <a:r>
              <a:rPr lang="en-US" sz="2400" b="1" dirty="0" err="1" smtClean="0"/>
              <a:t>boolean</a:t>
            </a:r>
            <a:r>
              <a:rPr lang="en-US" sz="2400" b="1" dirty="0" smtClean="0"/>
              <a:t> and numbers takes up a constant space. O( 1 )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Arrays, strings and objects has linear space complexity O(n).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23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63" t="22538" r="18521" b="134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Time &amp; Space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3374"/>
          </a:xfrm>
        </p:spPr>
        <p:txBody>
          <a:bodyPr/>
          <a:lstStyle/>
          <a:p>
            <a:r>
              <a:rPr lang="en-US" dirty="0" smtClean="0"/>
              <a:t>Time complexity is more focused generally.</a:t>
            </a:r>
          </a:p>
          <a:p>
            <a:endParaRPr lang="en-US" dirty="0" smtClean="0"/>
          </a:p>
          <a:p>
            <a:r>
              <a:rPr lang="en-US" dirty="0" smtClean="0"/>
              <a:t>All the major works is done by processors.</a:t>
            </a:r>
          </a:p>
          <a:p>
            <a:endParaRPr lang="en-US" dirty="0" smtClean="0"/>
          </a:p>
          <a:p>
            <a:r>
              <a:rPr lang="en-US" dirty="0" smtClean="0"/>
              <a:t>Cost to produce and run processors is much higher than RAM. </a:t>
            </a:r>
          </a:p>
          <a:p>
            <a:endParaRPr lang="en-US" dirty="0"/>
          </a:p>
          <a:p>
            <a:r>
              <a:rPr lang="en-US" dirty="0" smtClean="0"/>
              <a:t>Users / consumers usually care more about processing speed than 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24364"/>
            <a:ext cx="7729728" cy="91952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1551709"/>
            <a:ext cx="10972799" cy="5153891"/>
          </a:xfrm>
        </p:spPr>
        <p:txBody>
          <a:bodyPr>
            <a:normAutofit/>
          </a:bodyPr>
          <a:lstStyle/>
          <a:p>
            <a:r>
              <a:rPr lang="en-US" b="1" dirty="0" smtClean="0"/>
              <a:t>Big O notation is used to measure how </a:t>
            </a:r>
            <a:r>
              <a:rPr lang="en-US" b="1" dirty="0" smtClean="0">
                <a:solidFill>
                  <a:srgbClr val="FF0000"/>
                </a:solidFill>
              </a:rPr>
              <a:t>running time </a:t>
            </a:r>
            <a:r>
              <a:rPr lang="en-US" b="1" dirty="0" smtClean="0"/>
              <a:t>or </a:t>
            </a:r>
            <a:r>
              <a:rPr lang="en-US" b="1" dirty="0" smtClean="0">
                <a:solidFill>
                  <a:srgbClr val="FF0000"/>
                </a:solidFill>
              </a:rPr>
              <a:t>space</a:t>
            </a:r>
            <a:r>
              <a:rPr lang="en-US" b="1" dirty="0" smtClean="0"/>
              <a:t> requirements for your program grows as your </a:t>
            </a:r>
            <a:r>
              <a:rPr lang="en-US" b="1" dirty="0" smtClean="0">
                <a:solidFill>
                  <a:srgbClr val="FF0000"/>
                </a:solidFill>
              </a:rPr>
              <a:t>input size grows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It is used to calculate the efficiency of your program.</a:t>
            </a:r>
          </a:p>
          <a:p>
            <a:endParaRPr lang="en-US" b="1" dirty="0"/>
          </a:p>
          <a:p>
            <a:r>
              <a:rPr lang="en-US" b="1" dirty="0"/>
              <a:t>Efficiency of algorithms helps comparing </a:t>
            </a:r>
            <a:r>
              <a:rPr lang="en-US" b="1" dirty="0" smtClean="0"/>
              <a:t>different methods </a:t>
            </a:r>
            <a:r>
              <a:rPr lang="en-US" b="1" dirty="0"/>
              <a:t>of solution for the same </a:t>
            </a:r>
            <a:r>
              <a:rPr lang="en-US" b="1" dirty="0" smtClean="0"/>
              <a:t>problem.</a:t>
            </a:r>
          </a:p>
          <a:p>
            <a:endParaRPr lang="en-US" b="1" dirty="0" smtClean="0"/>
          </a:p>
          <a:p>
            <a:r>
              <a:rPr lang="en-US" b="1" dirty="0"/>
              <a:t>Efficiency is a concern for large problems (</a:t>
            </a:r>
            <a:r>
              <a:rPr lang="en-US" b="1" dirty="0" smtClean="0"/>
              <a:t>large data </a:t>
            </a:r>
            <a:r>
              <a:rPr lang="en-US" b="1" dirty="0"/>
              <a:t>size)</a:t>
            </a:r>
            <a:endParaRPr lang="en-US" b="1" dirty="0" smtClean="0"/>
          </a:p>
          <a:p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/>
              <a:t>Algorithm Analysis Should be Independent of</a:t>
            </a:r>
          </a:p>
          <a:p>
            <a:pPr lvl="1"/>
            <a:r>
              <a:rPr lang="en-US" b="1" dirty="0" smtClean="0"/>
              <a:t>Specific </a:t>
            </a:r>
            <a:r>
              <a:rPr lang="en-US" b="1" dirty="0"/>
              <a:t>Implementation languages,</a:t>
            </a:r>
          </a:p>
          <a:p>
            <a:pPr lvl="1"/>
            <a:r>
              <a:rPr lang="en-US" b="1" dirty="0" smtClean="0"/>
              <a:t>Computers </a:t>
            </a:r>
            <a:r>
              <a:rPr lang="en-US" b="1" dirty="0"/>
              <a:t>and</a:t>
            </a:r>
          </a:p>
          <a:p>
            <a:pPr lvl="1"/>
            <a:r>
              <a:rPr lang="en-US" b="1" dirty="0" smtClean="0"/>
              <a:t>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10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218" y="964692"/>
            <a:ext cx="8076646" cy="1188720"/>
          </a:xfrm>
        </p:spPr>
        <p:txBody>
          <a:bodyPr>
            <a:normAutofit/>
          </a:bodyPr>
          <a:lstStyle/>
          <a:p>
            <a:r>
              <a:rPr lang="en-US" dirty="0"/>
              <a:t>Algorithm Growth Rate as </a:t>
            </a:r>
            <a:r>
              <a:rPr lang="en-US" dirty="0" smtClean="0"/>
              <a:t>a measure </a:t>
            </a:r>
            <a:r>
              <a:rPr lang="en-US" dirty="0"/>
              <a:t>of </a:t>
            </a: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735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Growth Rate</a:t>
            </a:r>
            <a:r>
              <a:rPr lang="en-US" b="1" dirty="0"/>
              <a:t>: Measure an Algorithm’s </a:t>
            </a:r>
            <a:r>
              <a:rPr lang="en-US" b="1" dirty="0" smtClean="0"/>
              <a:t>Time Requirement </a:t>
            </a:r>
            <a:r>
              <a:rPr lang="en-US" b="1" dirty="0"/>
              <a:t>as a Function of the Problem Size (N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How </a:t>
            </a:r>
            <a:r>
              <a:rPr lang="en-US" b="1" dirty="0"/>
              <a:t>quickly the Algorithm’s Time </a:t>
            </a:r>
            <a:r>
              <a:rPr lang="en-US" b="1" dirty="0" smtClean="0"/>
              <a:t>Requirement Grows </a:t>
            </a:r>
            <a:r>
              <a:rPr lang="en-US" b="1" dirty="0"/>
              <a:t>as a Function of the Problem </a:t>
            </a:r>
            <a:r>
              <a:rPr lang="en-US" b="1" dirty="0" smtClean="0"/>
              <a:t>Size</a:t>
            </a:r>
          </a:p>
          <a:p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Way to Measure a Problem’s Size Depends </a:t>
            </a:r>
            <a:r>
              <a:rPr lang="en-US" b="1" dirty="0" smtClean="0"/>
              <a:t>on the </a:t>
            </a:r>
            <a:r>
              <a:rPr lang="en-US" b="1" dirty="0"/>
              <a:t>Application</a:t>
            </a:r>
          </a:p>
          <a:p>
            <a:pPr lvl="1"/>
            <a:r>
              <a:rPr lang="en-US" b="1" dirty="0" smtClean="0"/>
              <a:t>Number </a:t>
            </a:r>
            <a:r>
              <a:rPr lang="en-US" b="1" dirty="0"/>
              <a:t>of Nodes in a Linked List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Size of an Array</a:t>
            </a:r>
          </a:p>
          <a:p>
            <a:pPr lvl="1"/>
            <a:r>
              <a:rPr lang="en-US" b="1" dirty="0" smtClean="0"/>
              <a:t>Number </a:t>
            </a:r>
            <a:r>
              <a:rPr lang="en-US" b="1" dirty="0"/>
              <a:t>of Items in the Stack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0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036" y="2341418"/>
            <a:ext cx="9545782" cy="425334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Like 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getsize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){ …….}</a:t>
            </a:r>
          </a:p>
          <a:p>
            <a:pPr lvl="1"/>
            <a:r>
              <a:rPr lang="en-US" sz="1800" b="1" dirty="0" smtClean="0"/>
              <a:t>Return size </a:t>
            </a:r>
            <a:r>
              <a:rPr lang="en-US" sz="1800" b="1" dirty="0" smtClean="0">
                <a:sym typeface="Wingdings" panose="05000000000000000000" pitchFamily="2" charset="2"/>
              </a:rPr>
              <a:t>100  0.22 </a:t>
            </a:r>
            <a:r>
              <a:rPr lang="en-US" sz="1800" b="1" dirty="0" err="1" smtClean="0">
                <a:sym typeface="Wingdings" panose="05000000000000000000" pitchFamily="2" charset="2"/>
              </a:rPr>
              <a:t>miliseconds</a:t>
            </a:r>
            <a:endParaRPr lang="en-US" sz="1800" b="1" dirty="0" smtClean="0">
              <a:sym typeface="Wingdings" panose="05000000000000000000" pitchFamily="2" charset="2"/>
            </a:endParaRPr>
          </a:p>
          <a:p>
            <a:pPr lvl="1"/>
            <a:r>
              <a:rPr lang="en-US" sz="1800" b="1" dirty="0"/>
              <a:t>Return size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 smtClean="0">
                <a:sym typeface="Wingdings" panose="05000000000000000000" pitchFamily="2" charset="2"/>
              </a:rPr>
              <a:t>1000 </a:t>
            </a:r>
            <a:r>
              <a:rPr lang="en-US" sz="1800" b="1" dirty="0"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ym typeface="Wingdings" panose="05000000000000000000" pitchFamily="2" charset="2"/>
              </a:rPr>
              <a:t>2.32 </a:t>
            </a:r>
            <a:r>
              <a:rPr lang="en-US" sz="1800" b="1" dirty="0" err="1">
                <a:sym typeface="Wingdings" panose="05000000000000000000" pitchFamily="2" charset="2"/>
              </a:rPr>
              <a:t>miliseconds</a:t>
            </a:r>
            <a:endParaRPr lang="en-US" sz="1800" b="1" dirty="0">
              <a:sym typeface="Wingdings" panose="05000000000000000000" pitchFamily="2" charset="2"/>
            </a:endParaRPr>
          </a:p>
          <a:p>
            <a:pPr lvl="1"/>
            <a:endParaRPr lang="en-US" sz="1800" b="1" dirty="0" smtClean="0"/>
          </a:p>
          <a:p>
            <a:pPr lvl="1"/>
            <a:r>
              <a:rPr lang="en-US" sz="1800" b="1" dirty="0" smtClean="0"/>
              <a:t>We can’t measure the absolute time because of different computer speeds.</a:t>
            </a:r>
          </a:p>
          <a:p>
            <a:pPr lvl="1"/>
            <a:r>
              <a:rPr lang="en-US" sz="1800" b="1" dirty="0" smtClean="0"/>
              <a:t>So, we need some mathematical function to calculate the time</a:t>
            </a:r>
          </a:p>
          <a:p>
            <a:pPr lvl="1"/>
            <a:r>
              <a:rPr lang="en-US" sz="1800" b="1" dirty="0" smtClean="0"/>
              <a:t>That function is liner function </a:t>
            </a:r>
          </a:p>
          <a:p>
            <a:pPr lvl="2"/>
            <a:r>
              <a:rPr lang="en-US" sz="1800" b="1" dirty="0" smtClean="0"/>
              <a:t>Time = a*</a:t>
            </a:r>
            <a:r>
              <a:rPr lang="en-US" sz="1800" b="1" dirty="0" err="1" smtClean="0"/>
              <a:t>n+b</a:t>
            </a:r>
            <a:r>
              <a:rPr lang="en-US" sz="1800" b="1" dirty="0" smtClean="0"/>
              <a:t>                  here a and b are constant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52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O Notation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036" y="2341418"/>
            <a:ext cx="9545782" cy="4253346"/>
          </a:xfrm>
        </p:spPr>
        <p:txBody>
          <a:bodyPr/>
          <a:lstStyle/>
          <a:p>
            <a:pPr lvl="1"/>
            <a:r>
              <a:rPr lang="en-US" sz="2000" b="1" dirty="0" smtClean="0"/>
              <a:t>That function is liner function </a:t>
            </a:r>
          </a:p>
          <a:p>
            <a:pPr lvl="2"/>
            <a:r>
              <a:rPr lang="en-US" sz="2000" b="1" dirty="0" smtClean="0"/>
              <a:t>Time </a:t>
            </a:r>
            <a:r>
              <a:rPr lang="en-US" sz="2000" b="1" dirty="0"/>
              <a:t>= a*</a:t>
            </a:r>
            <a:r>
              <a:rPr lang="en-US" sz="2000" b="1" dirty="0" err="1"/>
              <a:t>n+b</a:t>
            </a:r>
            <a:r>
              <a:rPr lang="en-US" sz="2000" b="1" dirty="0"/>
              <a:t>                  here a and b are constant.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 smtClean="0"/>
              <a:t>There are two rules:</a:t>
            </a:r>
          </a:p>
          <a:p>
            <a:pPr lvl="2"/>
            <a:r>
              <a:rPr lang="en-US" sz="2000" b="1" dirty="0" smtClean="0"/>
              <a:t>Keep the fastest growing term</a:t>
            </a:r>
          </a:p>
          <a:p>
            <a:pPr lvl="3"/>
            <a:r>
              <a:rPr lang="en-US" sz="2000" b="1" dirty="0" smtClean="0"/>
              <a:t>a*n</a:t>
            </a:r>
          </a:p>
          <a:p>
            <a:pPr lvl="2"/>
            <a:r>
              <a:rPr lang="en-US" sz="2000" b="1" dirty="0" smtClean="0"/>
              <a:t>Drop the constant term</a:t>
            </a:r>
            <a:endParaRPr lang="en-US" sz="2000" b="1" dirty="0"/>
          </a:p>
          <a:p>
            <a:pPr lvl="3"/>
            <a:r>
              <a:rPr lang="en-US" sz="2000" b="1" dirty="0"/>
              <a:t>b</a:t>
            </a:r>
          </a:p>
          <a:p>
            <a:pPr lvl="3"/>
            <a:endParaRPr lang="en-US" b="1" dirty="0"/>
          </a:p>
          <a:p>
            <a:pPr lvl="3"/>
            <a:endParaRPr lang="en-US" b="1" dirty="0" smtClean="0"/>
          </a:p>
          <a:p>
            <a:pPr lvl="3"/>
            <a:endParaRPr lang="en-US" b="1" dirty="0" smtClean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99891875"/>
              </p:ext>
            </p:extLst>
          </p:nvPr>
        </p:nvGraphicFramePr>
        <p:xfrm>
          <a:off x="6645563" y="4017049"/>
          <a:ext cx="4230255" cy="257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34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05672"/>
          </a:xfrm>
        </p:spPr>
        <p:txBody>
          <a:bodyPr/>
          <a:lstStyle/>
          <a:p>
            <a:r>
              <a:rPr lang="en-US" b="1" dirty="0"/>
              <a:t>Big 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8104355" cy="40121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getsquare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 ],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len</a:t>
            </a:r>
            <a:r>
              <a:rPr lang="en-US" sz="2000" b="1" dirty="0" smtClean="0"/>
              <a:t>){ </a:t>
            </a:r>
          </a:p>
          <a:p>
            <a:pPr marL="228600" lvl="1" indent="0">
              <a:buNone/>
            </a:pPr>
            <a:r>
              <a:rPr lang="en-US" sz="1800" b="1" dirty="0" smtClean="0"/>
              <a:t>For(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=1;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&lt;</a:t>
            </a:r>
            <a:r>
              <a:rPr lang="en-US" sz="1800" b="1" dirty="0" err="1" smtClean="0"/>
              <a:t>len;i</a:t>
            </a:r>
            <a:r>
              <a:rPr lang="en-US" sz="1800" b="1" dirty="0" smtClean="0"/>
              <a:t>++)</a:t>
            </a:r>
          </a:p>
          <a:p>
            <a:pPr marL="457200" lvl="2" indent="0">
              <a:buNone/>
            </a:pPr>
            <a:r>
              <a:rPr lang="en-US" sz="1800" b="1" dirty="0" err="1" smtClean="0"/>
              <a:t>arr</a:t>
            </a:r>
            <a:r>
              <a:rPr lang="en-US" sz="1800" b="1" dirty="0" smtClean="0"/>
              <a:t>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]= </a:t>
            </a:r>
            <a:r>
              <a:rPr lang="en-US" sz="1800" b="1" dirty="0" err="1" smtClean="0"/>
              <a:t>arr</a:t>
            </a:r>
            <a:r>
              <a:rPr lang="en-US" sz="1800" b="1" dirty="0" smtClean="0"/>
              <a:t>[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] * </a:t>
            </a:r>
            <a:r>
              <a:rPr lang="en-US" sz="1800" b="1" dirty="0" err="1"/>
              <a:t>arr</a:t>
            </a:r>
            <a:r>
              <a:rPr lang="en-US" sz="1800" b="1" dirty="0"/>
              <a:t>[ </a:t>
            </a:r>
            <a:r>
              <a:rPr lang="en-US" sz="1800" b="1" dirty="0" err="1"/>
              <a:t>i</a:t>
            </a:r>
            <a:r>
              <a:rPr lang="en-US" sz="1800" b="1" dirty="0"/>
              <a:t> </a:t>
            </a:r>
            <a:r>
              <a:rPr lang="en-US" sz="1800" b="1" dirty="0" smtClean="0"/>
              <a:t>];</a:t>
            </a:r>
          </a:p>
          <a:p>
            <a:pPr marL="457200" lvl="2" indent="0">
              <a:buNone/>
            </a:pPr>
            <a:endParaRPr lang="en-US" sz="1800" b="1" dirty="0"/>
          </a:p>
          <a:p>
            <a:pPr marL="457200" lvl="2" indent="0">
              <a:buNone/>
            </a:pPr>
            <a:r>
              <a:rPr lang="en-US" sz="1800" b="1" dirty="0" smtClean="0"/>
              <a:t>Return </a:t>
            </a:r>
            <a:r>
              <a:rPr lang="en-US" sz="1800" b="1" dirty="0" err="1" smtClean="0"/>
              <a:t>arr</a:t>
            </a:r>
            <a:r>
              <a:rPr lang="en-US" sz="1800" b="1" dirty="0" smtClean="0"/>
              <a:t>;</a:t>
            </a:r>
            <a:endParaRPr lang="en-US" sz="1800" b="1" dirty="0"/>
          </a:p>
          <a:p>
            <a:endParaRPr lang="en-US" dirty="0" smtClean="0"/>
          </a:p>
          <a:p>
            <a:r>
              <a:rPr lang="en-US" dirty="0" smtClean="0"/>
              <a:t>Array = [ 2, 4, 5 , 6 ,7 ];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Big O Notation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O Notation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036" y="2341418"/>
            <a:ext cx="9545782" cy="4253346"/>
          </a:xfrm>
        </p:spPr>
        <p:txBody>
          <a:bodyPr/>
          <a:lstStyle/>
          <a:p>
            <a:pPr lvl="1"/>
            <a:r>
              <a:rPr lang="en-US" sz="2000" b="1" dirty="0" smtClean="0"/>
              <a:t>float </a:t>
            </a:r>
            <a:r>
              <a:rPr lang="en-US" sz="2000" b="1" dirty="0" err="1" smtClean="0"/>
              <a:t>timePerQuestion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time[ ] 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questions[ ],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index)</a:t>
            </a:r>
          </a:p>
          <a:p>
            <a:pPr marL="1084263" lvl="5" indent="0">
              <a:buNone/>
            </a:pPr>
            <a:r>
              <a:rPr lang="en-US" sz="2000" b="1" dirty="0" smtClean="0"/>
              <a:t>{</a:t>
            </a:r>
          </a:p>
          <a:p>
            <a:pPr marL="1084263" lvl="5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return questions[ index ] / time[ index ];</a:t>
            </a:r>
          </a:p>
          <a:p>
            <a:pPr marL="1084263" lvl="5" indent="0">
              <a:buNone/>
            </a:pPr>
            <a:r>
              <a:rPr lang="en-US" sz="2000" b="1" dirty="0"/>
              <a:t>}</a:t>
            </a:r>
            <a:endParaRPr lang="en-US" sz="2000" b="1" dirty="0" smtClean="0"/>
          </a:p>
          <a:p>
            <a:pPr lvl="2"/>
            <a:endParaRPr lang="en-US" sz="2000" b="1" dirty="0"/>
          </a:p>
          <a:p>
            <a:pPr lvl="1"/>
            <a:r>
              <a:rPr lang="en-US" sz="2000" b="1" dirty="0" smtClean="0"/>
              <a:t>That function is liner function </a:t>
            </a:r>
          </a:p>
          <a:p>
            <a:pPr lvl="2"/>
            <a:r>
              <a:rPr lang="en-US" sz="2000" b="1" dirty="0" smtClean="0"/>
              <a:t>Time </a:t>
            </a:r>
            <a:r>
              <a:rPr lang="en-US" sz="2000" b="1" dirty="0"/>
              <a:t>= </a:t>
            </a:r>
            <a:r>
              <a:rPr lang="en-US" sz="2000" b="1" dirty="0" smtClean="0"/>
              <a:t>a                 </a:t>
            </a:r>
            <a:r>
              <a:rPr lang="en-US" sz="2000" b="1" dirty="0"/>
              <a:t>here a </a:t>
            </a:r>
            <a:r>
              <a:rPr lang="en-US" sz="2000" b="1" dirty="0" smtClean="0"/>
              <a:t>is constant.</a:t>
            </a:r>
            <a:endParaRPr lang="en-US" b="1" dirty="0"/>
          </a:p>
          <a:p>
            <a:pPr lvl="3"/>
            <a:endParaRPr lang="en-US" b="1" dirty="0" smtClean="0"/>
          </a:p>
          <a:p>
            <a:pPr lvl="3"/>
            <a:endParaRPr lang="en-US" b="1" dirty="0" smtClean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15520023"/>
              </p:ext>
            </p:extLst>
          </p:nvPr>
        </p:nvGraphicFramePr>
        <p:xfrm>
          <a:off x="6645563" y="4017049"/>
          <a:ext cx="4230255" cy="257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7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05672"/>
          </a:xfrm>
        </p:spPr>
        <p:txBody>
          <a:bodyPr/>
          <a:lstStyle/>
          <a:p>
            <a:r>
              <a:rPr lang="en-US" b="1" dirty="0"/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8104355" cy="40121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void duplicate (</a:t>
                </a:r>
                <a:r>
                  <a:rPr lang="en-US" sz="2000" b="1" dirty="0" err="1" smtClean="0"/>
                  <a:t>int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arr</a:t>
                </a:r>
                <a:r>
                  <a:rPr lang="en-US" sz="2000" b="1" dirty="0" smtClean="0"/>
                  <a:t>[ ], </a:t>
                </a:r>
                <a:r>
                  <a:rPr lang="en-US" sz="2000" b="1" dirty="0" err="1" smtClean="0"/>
                  <a:t>int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len</a:t>
                </a:r>
                <a:r>
                  <a:rPr lang="en-US" sz="2000" b="1" dirty="0" smtClean="0"/>
                  <a:t>){ </a:t>
                </a:r>
              </a:p>
              <a:p>
                <a:pPr marL="228600" lvl="1" indent="0">
                  <a:buNone/>
                </a:pPr>
                <a:r>
                  <a:rPr lang="en-US" sz="1800" b="1" dirty="0" smtClean="0"/>
                  <a:t>For(</a:t>
                </a:r>
                <a:r>
                  <a:rPr lang="en-US" sz="1800" b="1" dirty="0" err="1" smtClean="0"/>
                  <a:t>int</a:t>
                </a:r>
                <a:r>
                  <a:rPr lang="en-US" sz="1800" b="1" dirty="0" smtClean="0"/>
                  <a:t> =1; </a:t>
                </a:r>
                <a:r>
                  <a:rPr lang="en-US" sz="1800" b="1" dirty="0" err="1" smtClean="0"/>
                  <a:t>i</a:t>
                </a:r>
                <a:r>
                  <a:rPr lang="en-US" sz="1800" b="1" dirty="0" smtClean="0"/>
                  <a:t>&lt;</a:t>
                </a:r>
                <a:r>
                  <a:rPr lang="en-US" sz="1800" b="1" dirty="0" err="1" smtClean="0"/>
                  <a:t>len</a:t>
                </a:r>
                <a:r>
                  <a:rPr lang="en-US" sz="1800" b="1" dirty="0" smtClean="0"/>
                  <a:t>; </a:t>
                </a:r>
                <a:r>
                  <a:rPr lang="en-US" sz="1800" b="1" dirty="0" err="1" smtClean="0"/>
                  <a:t>i</a:t>
                </a:r>
                <a:r>
                  <a:rPr lang="en-US" sz="1800" b="1" dirty="0" smtClean="0"/>
                  <a:t>++)</a:t>
                </a:r>
              </a:p>
              <a:p>
                <a:pPr marL="457200" lvl="2" indent="0">
                  <a:buNone/>
                </a:pPr>
                <a:r>
                  <a:rPr lang="en-US" sz="1800" b="1" dirty="0" smtClean="0"/>
                  <a:t>For(</a:t>
                </a:r>
                <a:r>
                  <a:rPr lang="en-US" sz="1800" b="1" dirty="0" err="1" smtClean="0"/>
                  <a:t>int</a:t>
                </a:r>
                <a:r>
                  <a:rPr lang="en-US" sz="1800" b="1" dirty="0" smtClean="0"/>
                  <a:t> j = i+1; j &lt; </a:t>
                </a:r>
                <a:r>
                  <a:rPr lang="en-US" sz="1800" b="1" dirty="0" err="1" smtClean="0"/>
                  <a:t>len</a:t>
                </a:r>
                <a:r>
                  <a:rPr lang="en-US" sz="1800" b="1" dirty="0" smtClean="0"/>
                  <a:t>; </a:t>
                </a:r>
                <a:r>
                  <a:rPr lang="en-US" sz="1800" b="1" dirty="0" err="1" smtClean="0"/>
                  <a:t>j++</a:t>
                </a:r>
                <a:r>
                  <a:rPr lang="en-US" sz="1800" b="1" dirty="0" smtClean="0"/>
                  <a:t>)</a:t>
                </a:r>
              </a:p>
              <a:p>
                <a:pPr marL="457200" lvl="2" indent="0">
                  <a:buNone/>
                </a:pPr>
                <a:r>
                  <a:rPr lang="en-US" sz="1800" b="1" dirty="0"/>
                  <a:t>	</a:t>
                </a:r>
                <a:r>
                  <a:rPr lang="en-US" sz="1800" b="1" dirty="0" smtClean="0"/>
                  <a:t>{</a:t>
                </a:r>
              </a:p>
              <a:p>
                <a:pPr marL="457200" lvl="2" indent="0">
                  <a:buNone/>
                </a:pPr>
                <a:r>
                  <a:rPr lang="en-US" sz="1800" b="1" dirty="0" smtClean="0"/>
                  <a:t>		</a:t>
                </a:r>
                <a:r>
                  <a:rPr lang="en-US" sz="1800" b="1" dirty="0" err="1" smtClean="0"/>
                  <a:t>cout</a:t>
                </a:r>
                <a:r>
                  <a:rPr lang="en-US" sz="1800" b="1" dirty="0" smtClean="0"/>
                  <a:t>&lt;&lt;</a:t>
                </a:r>
                <a:r>
                  <a:rPr lang="en-US" sz="1800" b="1" dirty="0" err="1" smtClean="0"/>
                  <a:t>arr</a:t>
                </a:r>
                <a:r>
                  <a:rPr lang="en-US" sz="1800" b="1" dirty="0" smtClean="0"/>
                  <a:t>[ </a:t>
                </a:r>
                <a:r>
                  <a:rPr lang="en-US" sz="1800" b="1" dirty="0" err="1" smtClean="0"/>
                  <a:t>i</a:t>
                </a:r>
                <a:r>
                  <a:rPr lang="en-US" sz="1800" b="1" dirty="0" smtClean="0"/>
                  <a:t> ] &lt;&lt;“ is duplicate”; break;</a:t>
                </a:r>
              </a:p>
              <a:p>
                <a:pPr marL="457200" lvl="2" indent="0">
                  <a:buNone/>
                </a:pPr>
                <a:r>
                  <a:rPr lang="en-US" sz="1800" b="1" dirty="0" smtClean="0"/>
                  <a:t>	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Big O Notation ?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Time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8104355" cy="4012138"/>
              </a:xfrm>
              <a:blipFill>
                <a:blip r:embed="rId2"/>
                <a:stretch>
                  <a:fillRect l="-752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573" y="188837"/>
            <a:ext cx="7729728" cy="50389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Big O Notation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364" y="1233055"/>
            <a:ext cx="6483927" cy="5361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void duplicate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 ],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len</a:t>
            </a:r>
            <a:r>
              <a:rPr lang="en-US" sz="2000" b="1" dirty="0" smtClean="0"/>
              <a:t>){ </a:t>
            </a:r>
          </a:p>
          <a:p>
            <a:pPr marL="228600" lvl="1" indent="0">
              <a:buNone/>
            </a:pPr>
            <a:r>
              <a:rPr lang="en-US" sz="1800" b="1" dirty="0" smtClean="0"/>
              <a:t>For(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=1;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&lt;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++)</a:t>
            </a:r>
          </a:p>
          <a:p>
            <a:pPr marL="457200" lvl="2" indent="0">
              <a:buNone/>
            </a:pPr>
            <a:r>
              <a:rPr lang="en-US" sz="1800" b="1" dirty="0" smtClean="0"/>
              <a:t>For(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j = i+1; j &lt; 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; </a:t>
            </a:r>
            <a:r>
              <a:rPr lang="en-US" sz="1800" b="1" dirty="0" err="1" smtClean="0"/>
              <a:t>j++</a:t>
            </a:r>
            <a:r>
              <a:rPr lang="en-US" sz="1800" b="1" dirty="0" smtClean="0"/>
              <a:t>)</a:t>
            </a:r>
          </a:p>
          <a:p>
            <a:pPr marL="457200" lvl="2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{</a:t>
            </a:r>
          </a:p>
          <a:p>
            <a:pPr marL="457200" lvl="2" indent="0">
              <a:buNone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</a:t>
            </a:r>
            <a:r>
              <a:rPr lang="en-US" sz="1800" b="1" dirty="0" err="1" smtClean="0"/>
              <a:t>arr</a:t>
            </a:r>
            <a:r>
              <a:rPr lang="en-US" sz="1800" b="1" dirty="0" smtClean="0"/>
              <a:t>[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] &lt;&lt;“ is duplicate”; break;</a:t>
            </a:r>
          </a:p>
          <a:p>
            <a:pPr marL="457200" lvl="2" indent="0">
              <a:buNone/>
            </a:pPr>
            <a:r>
              <a:rPr lang="en-US" sz="1800" b="1" dirty="0" smtClean="0"/>
              <a:t>	}</a:t>
            </a:r>
          </a:p>
          <a:p>
            <a:pPr marL="457200" lvl="2" indent="0">
              <a:buNone/>
            </a:pPr>
            <a:r>
              <a:rPr lang="en-US" sz="1800" b="1" dirty="0" smtClean="0"/>
              <a:t>}</a:t>
            </a:r>
          </a:p>
          <a:p>
            <a:pPr marL="457200" lvl="2" indent="0">
              <a:buNone/>
            </a:pPr>
            <a:r>
              <a:rPr lang="en-US" sz="1800" b="1" dirty="0" smtClean="0"/>
              <a:t>Void display(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arr</a:t>
            </a:r>
            <a:r>
              <a:rPr lang="en-US" sz="1800" b="1" dirty="0" smtClean="0"/>
              <a:t>[ ] )</a:t>
            </a:r>
          </a:p>
          <a:p>
            <a:pPr marL="457200" lvl="2" indent="0">
              <a:buNone/>
            </a:pPr>
            <a:r>
              <a:rPr lang="en-US" sz="1800" b="1" dirty="0" smtClean="0"/>
              <a:t>{</a:t>
            </a:r>
          </a:p>
          <a:p>
            <a:pPr marL="457200" lvl="2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for(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&lt;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++)</a:t>
            </a:r>
          </a:p>
          <a:p>
            <a:pPr marL="457200" lvl="2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</a:t>
            </a:r>
            <a:r>
              <a:rPr lang="en-US" sz="1800" b="1" dirty="0" err="1" smtClean="0"/>
              <a:t>arr</a:t>
            </a:r>
            <a:r>
              <a:rPr lang="en-US" sz="1800" b="1" dirty="0" smtClean="0"/>
              <a:t>[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] ;</a:t>
            </a:r>
          </a:p>
          <a:p>
            <a:pPr marL="457200" lvl="2" indent="0">
              <a:buNone/>
            </a:pPr>
            <a:r>
              <a:rPr lang="en-US" sz="1800" b="1" dirty="0" smtClean="0"/>
              <a:t>}</a:t>
            </a:r>
          </a:p>
          <a:p>
            <a:pPr marL="457200" lvl="2" indent="0">
              <a:buNone/>
            </a:pPr>
            <a:r>
              <a:rPr lang="en-US" sz="1800" b="1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54291" y="1233055"/>
                <a:ext cx="3505200" cy="45069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Big O Notation ?</a:t>
                </a:r>
              </a:p>
              <a:p>
                <a:endParaRPr lang="en-US" dirty="0"/>
              </a:p>
              <a:p>
                <a:r>
                  <a:rPr lang="en-US" b="1" dirty="0"/>
                  <a:t>Time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Lets n = 1000, a=2,b =2, c=20</a:t>
                </a:r>
              </a:p>
              <a:p>
                <a:endParaRPr lang="en-US" dirty="0"/>
              </a:p>
              <a:p>
                <a:r>
                  <a:rPr lang="en-US" b="1" dirty="0"/>
                  <a:t>Time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𝟐𝟎𝟎𝟎𝟎𝟎𝟎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𝟐𝟎𝟎𝟎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b="1" dirty="0" smtClean="0"/>
                  <a:t>O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54291" y="1233055"/>
                <a:ext cx="3505200" cy="4506971"/>
              </a:xfrm>
              <a:blipFill>
                <a:blip r:embed="rId2"/>
                <a:stretch>
                  <a:fillRect l="-1043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6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375</TotalTime>
  <Words>567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Gill Sans MT</vt:lpstr>
      <vt:lpstr>Wingdings</vt:lpstr>
      <vt:lpstr>Parcel</vt:lpstr>
      <vt:lpstr>Lecture 8</vt:lpstr>
      <vt:lpstr>Introduction</vt:lpstr>
      <vt:lpstr>Algorithm Growth Rate as a measure of efficiency</vt:lpstr>
      <vt:lpstr>Big O Notation</vt:lpstr>
      <vt:lpstr>Big O Notation</vt:lpstr>
      <vt:lpstr>Big O Notation</vt:lpstr>
      <vt:lpstr>Big O Notation</vt:lpstr>
      <vt:lpstr>Big O Notation</vt:lpstr>
      <vt:lpstr>Big O Notation</vt:lpstr>
      <vt:lpstr>Big O Notation</vt:lpstr>
      <vt:lpstr>Big o Notation</vt:lpstr>
      <vt:lpstr>PowerPoint Presentation</vt:lpstr>
      <vt:lpstr>PowerPoint Presentation</vt:lpstr>
      <vt:lpstr>Big O Notation</vt:lpstr>
      <vt:lpstr>Big O Notation</vt:lpstr>
      <vt:lpstr>PowerPoint Presentation</vt:lpstr>
      <vt:lpstr>Comparison of Time &amp; Space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Kaleem Ullah</dc:creator>
  <cp:lastModifiedBy>Rana Kaleem</cp:lastModifiedBy>
  <cp:revision>17</cp:revision>
  <dcterms:created xsi:type="dcterms:W3CDTF">2021-04-28T07:24:22Z</dcterms:created>
  <dcterms:modified xsi:type="dcterms:W3CDTF">2022-11-29T06:28:04Z</dcterms:modified>
</cp:coreProperties>
</file>