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42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8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6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3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0D3B9E-9117-442C-95C5-518A00BABE7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06E211-F1EA-4421-B780-1810430C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4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B0F0"/>
                </a:solidFill>
              </a:rPr>
              <a:t>Void </a:t>
            </a:r>
            <a:r>
              <a:rPr lang="en-US" sz="2900" dirty="0" smtClean="0">
                <a:solidFill>
                  <a:srgbClr val="00B0F0"/>
                </a:solidFill>
              </a:rPr>
              <a:t>fun(</a:t>
            </a:r>
            <a:r>
              <a:rPr lang="en-US" sz="2900" dirty="0" err="1" smtClean="0">
                <a:solidFill>
                  <a:srgbClr val="00B0F0"/>
                </a:solidFill>
              </a:rPr>
              <a:t>int</a:t>
            </a:r>
            <a:r>
              <a:rPr lang="en-US" sz="2900" dirty="0" smtClean="0">
                <a:solidFill>
                  <a:srgbClr val="00B0F0"/>
                </a:solidFill>
              </a:rPr>
              <a:t> </a:t>
            </a:r>
            <a:r>
              <a:rPr lang="en-US" sz="2900" dirty="0" err="1">
                <a:solidFill>
                  <a:srgbClr val="00B0F0"/>
                </a:solidFill>
              </a:rPr>
              <a:t>num</a:t>
            </a:r>
            <a:r>
              <a:rPr lang="en-US" sz="2900" dirty="0" smtClean="0">
                <a:solidFill>
                  <a:srgbClr val="00B0F0"/>
                </a:solidFill>
              </a:rPr>
              <a:t>) {</a:t>
            </a:r>
            <a:r>
              <a:rPr lang="en-US" sz="2900" dirty="0">
                <a:solidFill>
                  <a:srgbClr val="00B0F0"/>
                </a:solidFill>
              </a:rPr>
              <a:t/>
            </a:r>
            <a:br>
              <a:rPr lang="en-US" sz="2900" dirty="0">
                <a:solidFill>
                  <a:srgbClr val="00B0F0"/>
                </a:solidFill>
              </a:rPr>
            </a:br>
            <a:endParaRPr lang="en-US" sz="29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if(</a:t>
            </a:r>
            <a:r>
              <a:rPr lang="en-US" sz="2900" dirty="0" err="1" smtClean="0">
                <a:solidFill>
                  <a:srgbClr val="00B0F0"/>
                </a:solidFill>
              </a:rPr>
              <a:t>num</a:t>
            </a:r>
            <a:r>
              <a:rPr lang="en-US" sz="2900" dirty="0">
                <a:solidFill>
                  <a:srgbClr val="00B0F0"/>
                </a:solidFill>
              </a:rPr>
              <a:t>==1)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B0F0"/>
                </a:solidFill>
              </a:rPr>
              <a:t>   </a:t>
            </a:r>
            <a:r>
              <a:rPr lang="en-US" sz="2900" dirty="0" err="1">
                <a:solidFill>
                  <a:srgbClr val="00B0F0"/>
                </a:solidFill>
              </a:rPr>
              <a:t>cout</a:t>
            </a:r>
            <a:r>
              <a:rPr lang="en-US" sz="2900" dirty="0" smtClean="0">
                <a:solidFill>
                  <a:srgbClr val="00B0F0"/>
                </a:solidFill>
              </a:rPr>
              <a:t>&lt;&lt;”third if body”;</a:t>
            </a:r>
            <a:endParaRPr lang="en-US" sz="2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B0F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900" dirty="0" err="1">
                <a:solidFill>
                  <a:srgbClr val="00B0F0"/>
                </a:solidFill>
              </a:rPr>
              <a:t>cout</a:t>
            </a:r>
            <a:r>
              <a:rPr lang="en-US" sz="2900" dirty="0" smtClean="0">
                <a:solidFill>
                  <a:srgbClr val="00B0F0"/>
                </a:solidFill>
              </a:rPr>
              <a:t>&lt;&lt;”third else </a:t>
            </a:r>
            <a:r>
              <a:rPr lang="en-US" sz="2900" dirty="0">
                <a:solidFill>
                  <a:srgbClr val="00B0F0"/>
                </a:solidFill>
              </a:rPr>
              <a:t>body”;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Void </a:t>
            </a:r>
            <a:r>
              <a:rPr lang="en-US" dirty="0" smtClean="0">
                <a:solidFill>
                  <a:srgbClr val="FFC000"/>
                </a:solidFill>
              </a:rPr>
              <a:t>fun(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num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sz="3200" dirty="0" smtClean="0">
                <a:solidFill>
                  <a:srgbClr val="FFC000"/>
                </a:solidFill>
              </a:rPr>
              <a:t>{</a:t>
            </a:r>
            <a:r>
              <a:rPr lang="en-US" sz="3200" dirty="0">
                <a:solidFill>
                  <a:srgbClr val="FFC000"/>
                </a:solidFill>
              </a:rPr>
              <a:t/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if(</a:t>
            </a:r>
            <a:r>
              <a:rPr lang="en-US" dirty="0" err="1" smtClean="0">
                <a:solidFill>
                  <a:srgbClr val="FFC000"/>
                </a:solidFill>
              </a:rPr>
              <a:t>num</a:t>
            </a:r>
            <a:r>
              <a:rPr lang="en-US" dirty="0">
                <a:solidFill>
                  <a:srgbClr val="FFC000"/>
                </a:solidFill>
              </a:rPr>
              <a:t>==1)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   </a:t>
            </a:r>
            <a:r>
              <a:rPr lang="en-US" dirty="0" smtClean="0">
                <a:solidFill>
                  <a:srgbClr val="FFC000"/>
                </a:solidFill>
              </a:rPr>
              <a:t>	      </a:t>
            </a:r>
            <a:r>
              <a:rPr lang="en-US" dirty="0" err="1" smtClean="0">
                <a:solidFill>
                  <a:srgbClr val="FFC000"/>
                </a:solidFill>
              </a:rPr>
              <a:t>cout</a:t>
            </a:r>
            <a:r>
              <a:rPr lang="en-US" dirty="0" smtClean="0">
                <a:solidFill>
                  <a:srgbClr val="FFC000"/>
                </a:solidFill>
              </a:rPr>
              <a:t>&lt;&lt;”third </a:t>
            </a:r>
            <a:r>
              <a:rPr lang="en-US" dirty="0">
                <a:solidFill>
                  <a:srgbClr val="FFC000"/>
                </a:solidFill>
              </a:rPr>
              <a:t>if body”;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	Else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	     </a:t>
            </a:r>
            <a:r>
              <a:rPr lang="en-US" dirty="0" err="1" smtClean="0">
                <a:solidFill>
                  <a:srgbClr val="FFC000"/>
                </a:solidFill>
              </a:rPr>
              <a:t>cout</a:t>
            </a:r>
            <a:r>
              <a:rPr lang="en-US" dirty="0" smtClean="0">
                <a:solidFill>
                  <a:srgbClr val="FFC000"/>
                </a:solidFill>
              </a:rPr>
              <a:t>&lt;&lt;”third </a:t>
            </a:r>
            <a:r>
              <a:rPr lang="en-US" dirty="0">
                <a:solidFill>
                  <a:srgbClr val="FFC000"/>
                </a:solidFill>
              </a:rPr>
              <a:t>else body</a:t>
            </a:r>
            <a:r>
              <a:rPr lang="en-US" dirty="0" smtClean="0">
                <a:solidFill>
                  <a:srgbClr val="FFC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	</a:t>
            </a:r>
            <a:r>
              <a:rPr lang="en-US" sz="3200" dirty="0" smtClean="0">
                <a:solidFill>
                  <a:srgbClr val="FFC000"/>
                </a:solidFill>
              </a:rPr>
              <a:t>    </a:t>
            </a:r>
            <a:r>
              <a:rPr lang="en-US" dirty="0" smtClean="0">
                <a:solidFill>
                  <a:srgbClr val="FFC000"/>
                </a:solidFill>
              </a:rPr>
              <a:t>fun(num-1</a:t>
            </a:r>
            <a:r>
              <a:rPr lang="en-US" dirty="0">
                <a:solidFill>
                  <a:srgbClr val="FFC000"/>
                </a:solidFill>
              </a:rPr>
              <a:t>);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en-US" sz="2900" dirty="0">
              <a:solidFill>
                <a:srgbClr val="FFC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19840" y="1039091"/>
            <a:ext cx="5622778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smtClean="0"/>
              <a:t>fun(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num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num</a:t>
            </a:r>
            <a:r>
              <a:rPr lang="en-US" sz="2000" dirty="0"/>
              <a:t>==1)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&lt;&lt;”Third if body”;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cout</a:t>
            </a:r>
            <a:r>
              <a:rPr lang="en-US" sz="2000" dirty="0"/>
              <a:t>&lt;&lt;”third else body”;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fun(num-1);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&lt;&lt;”main”;</a:t>
            </a:r>
          </a:p>
          <a:p>
            <a:pPr marL="0" indent="0">
              <a:buNone/>
            </a:pPr>
            <a:r>
              <a:rPr lang="en-US" sz="2000" dirty="0" smtClean="0"/>
              <a:t>fun(3);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&lt;&lt;”end of main”;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4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 err="1" smtClean="0">
                <a:solidFill>
                  <a:srgbClr val="00B0F0"/>
                </a:solidFill>
              </a:rPr>
              <a:t>int</a:t>
            </a:r>
            <a:r>
              <a:rPr lang="en-US" sz="2900" dirty="0" smtClean="0">
                <a:solidFill>
                  <a:srgbClr val="00B0F0"/>
                </a:solidFill>
              </a:rPr>
              <a:t> fun(</a:t>
            </a:r>
            <a:r>
              <a:rPr lang="en-US" sz="2900" dirty="0" err="1" smtClean="0">
                <a:solidFill>
                  <a:srgbClr val="00B0F0"/>
                </a:solidFill>
              </a:rPr>
              <a:t>int</a:t>
            </a:r>
            <a:r>
              <a:rPr lang="en-US" sz="2900" dirty="0" smtClean="0">
                <a:solidFill>
                  <a:srgbClr val="00B0F0"/>
                </a:solidFill>
              </a:rPr>
              <a:t> </a:t>
            </a:r>
            <a:r>
              <a:rPr lang="en-US" sz="2900" dirty="0" err="1">
                <a:solidFill>
                  <a:srgbClr val="00B0F0"/>
                </a:solidFill>
              </a:rPr>
              <a:t>num</a:t>
            </a:r>
            <a:r>
              <a:rPr lang="en-US" sz="2900" dirty="0" smtClean="0">
                <a:solidFill>
                  <a:srgbClr val="00B0F0"/>
                </a:solidFill>
              </a:rPr>
              <a:t>) {</a:t>
            </a:r>
            <a:r>
              <a:rPr lang="en-US" sz="2900" dirty="0">
                <a:solidFill>
                  <a:srgbClr val="00B0F0"/>
                </a:solidFill>
              </a:rPr>
              <a:t/>
            </a:r>
            <a:br>
              <a:rPr lang="en-US" sz="2900" dirty="0">
                <a:solidFill>
                  <a:srgbClr val="00B0F0"/>
                </a:solidFill>
              </a:rPr>
            </a:br>
            <a:endParaRPr lang="en-US" sz="29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	if(</a:t>
            </a:r>
            <a:r>
              <a:rPr lang="en-US" sz="2900" dirty="0" err="1" smtClean="0">
                <a:solidFill>
                  <a:srgbClr val="00B0F0"/>
                </a:solidFill>
              </a:rPr>
              <a:t>num</a:t>
            </a:r>
            <a:r>
              <a:rPr lang="en-US" sz="2900" dirty="0">
                <a:solidFill>
                  <a:srgbClr val="00B0F0"/>
                </a:solidFill>
              </a:rPr>
              <a:t>==1)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B0F0"/>
                </a:solidFill>
              </a:rPr>
              <a:t>   </a:t>
            </a:r>
            <a:r>
              <a:rPr lang="en-US" sz="2900" dirty="0" smtClean="0">
                <a:solidFill>
                  <a:srgbClr val="00B0F0"/>
                </a:solidFill>
              </a:rPr>
              <a:t>	     return 1;</a:t>
            </a:r>
            <a:endParaRPr lang="en-US" sz="2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	Else</a:t>
            </a:r>
            <a:endParaRPr lang="en-US" sz="2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	     return </a:t>
            </a:r>
            <a:r>
              <a:rPr lang="en-US" sz="2900" dirty="0" err="1" smtClean="0">
                <a:solidFill>
                  <a:srgbClr val="00B0F0"/>
                </a:solidFill>
              </a:rPr>
              <a:t>num</a:t>
            </a:r>
            <a:r>
              <a:rPr lang="en-US" sz="2900" dirty="0" smtClean="0">
                <a:solidFill>
                  <a:srgbClr val="00B0F0"/>
                </a:solidFill>
              </a:rPr>
              <a:t>*fun(num-1);</a:t>
            </a:r>
            <a:endParaRPr lang="en-US" sz="2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fun(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num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sz="3200" dirty="0" smtClean="0">
                <a:solidFill>
                  <a:srgbClr val="FFC000"/>
                </a:solidFill>
              </a:rPr>
              <a:t>{</a:t>
            </a:r>
            <a:r>
              <a:rPr lang="en-US" sz="3200" dirty="0">
                <a:solidFill>
                  <a:srgbClr val="FFC000"/>
                </a:solidFill>
              </a:rPr>
              <a:t/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if(</a:t>
            </a:r>
            <a:r>
              <a:rPr lang="en-US" dirty="0" err="1" smtClean="0">
                <a:solidFill>
                  <a:srgbClr val="FFC000"/>
                </a:solidFill>
              </a:rPr>
              <a:t>num</a:t>
            </a:r>
            <a:r>
              <a:rPr lang="en-US" dirty="0">
                <a:solidFill>
                  <a:srgbClr val="FFC000"/>
                </a:solidFill>
              </a:rPr>
              <a:t>==1)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   </a:t>
            </a:r>
            <a:r>
              <a:rPr lang="en-US" dirty="0" smtClean="0">
                <a:solidFill>
                  <a:srgbClr val="FFC000"/>
                </a:solidFill>
              </a:rPr>
              <a:t>	      return 1;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	</a:t>
            </a:r>
            <a:r>
              <a:rPr lang="en-US" sz="3200" dirty="0" smtClean="0">
                <a:solidFill>
                  <a:srgbClr val="FFC000"/>
                </a:solidFill>
              </a:rPr>
              <a:t>    return </a:t>
            </a:r>
            <a:r>
              <a:rPr lang="en-US" sz="3200" dirty="0" err="1" smtClean="0">
                <a:solidFill>
                  <a:srgbClr val="FFC000"/>
                </a:solidFill>
              </a:rPr>
              <a:t>num</a:t>
            </a:r>
            <a:r>
              <a:rPr lang="en-US" sz="3200" dirty="0" smtClean="0">
                <a:solidFill>
                  <a:srgbClr val="FFC000"/>
                </a:solidFill>
              </a:rPr>
              <a:t>*</a:t>
            </a:r>
            <a:r>
              <a:rPr lang="en-US" dirty="0" smtClean="0">
                <a:solidFill>
                  <a:srgbClr val="FFC000"/>
                </a:solidFill>
              </a:rPr>
              <a:t>fun(num-1</a:t>
            </a:r>
            <a:r>
              <a:rPr lang="en-US" dirty="0">
                <a:solidFill>
                  <a:srgbClr val="FFC000"/>
                </a:solidFill>
              </a:rPr>
              <a:t>);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en-US" sz="2900" dirty="0">
              <a:solidFill>
                <a:srgbClr val="FFC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19840" y="1039091"/>
            <a:ext cx="5622778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fun(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num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num</a:t>
            </a:r>
            <a:r>
              <a:rPr lang="en-US" sz="2000" dirty="0"/>
              <a:t>==1)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return 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return </a:t>
            </a:r>
            <a:r>
              <a:rPr lang="en-US" sz="2000" dirty="0" err="1" smtClean="0"/>
              <a:t>num</a:t>
            </a:r>
            <a:r>
              <a:rPr lang="en-US" sz="2000" dirty="0" smtClean="0"/>
              <a:t>*fun(num-1);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&lt;&lt;”main”;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prod=fun(3);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 smtClean="0"/>
              <a:t>&lt;&lt;prod;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73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 err="1" smtClean="0">
                <a:solidFill>
                  <a:srgbClr val="00B0F0"/>
                </a:solidFill>
              </a:rPr>
              <a:t>int</a:t>
            </a:r>
            <a:r>
              <a:rPr lang="en-US" sz="2900" dirty="0" smtClean="0">
                <a:solidFill>
                  <a:srgbClr val="00B0F0"/>
                </a:solidFill>
              </a:rPr>
              <a:t> fun(</a:t>
            </a:r>
            <a:r>
              <a:rPr lang="en-US" sz="2900" dirty="0" err="1" smtClean="0">
                <a:solidFill>
                  <a:srgbClr val="00B0F0"/>
                </a:solidFill>
              </a:rPr>
              <a:t>int</a:t>
            </a:r>
            <a:r>
              <a:rPr lang="en-US" sz="2900" dirty="0" smtClean="0">
                <a:solidFill>
                  <a:srgbClr val="00B0F0"/>
                </a:solidFill>
              </a:rPr>
              <a:t> </a:t>
            </a:r>
            <a:r>
              <a:rPr lang="en-US" sz="2900" dirty="0" err="1">
                <a:solidFill>
                  <a:srgbClr val="00B0F0"/>
                </a:solidFill>
              </a:rPr>
              <a:t>num</a:t>
            </a:r>
            <a:r>
              <a:rPr lang="en-US" sz="2900" dirty="0" smtClean="0">
                <a:solidFill>
                  <a:srgbClr val="00B0F0"/>
                </a:solidFill>
              </a:rPr>
              <a:t>) {</a:t>
            </a:r>
            <a:r>
              <a:rPr lang="en-US" sz="2900" dirty="0">
                <a:solidFill>
                  <a:srgbClr val="00B0F0"/>
                </a:solidFill>
              </a:rPr>
              <a:t/>
            </a:r>
            <a:br>
              <a:rPr lang="en-US" sz="2900" dirty="0">
                <a:solidFill>
                  <a:srgbClr val="00B0F0"/>
                </a:solidFill>
              </a:rPr>
            </a:br>
            <a:endParaRPr lang="en-US" sz="29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	if(</a:t>
            </a:r>
            <a:r>
              <a:rPr lang="en-US" sz="2900" dirty="0" err="1" smtClean="0">
                <a:solidFill>
                  <a:srgbClr val="00B0F0"/>
                </a:solidFill>
              </a:rPr>
              <a:t>num</a:t>
            </a:r>
            <a:r>
              <a:rPr lang="en-US" sz="2900" dirty="0">
                <a:solidFill>
                  <a:srgbClr val="00B0F0"/>
                </a:solidFill>
              </a:rPr>
              <a:t>==</a:t>
            </a:r>
            <a:r>
              <a:rPr lang="en-US" sz="2900" dirty="0" smtClean="0">
                <a:solidFill>
                  <a:srgbClr val="00B0F0"/>
                </a:solidFill>
              </a:rPr>
              <a:t>100)</a:t>
            </a:r>
            <a:endParaRPr lang="en-US" sz="2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B0F0"/>
                </a:solidFill>
              </a:rPr>
              <a:t>   </a:t>
            </a:r>
            <a:r>
              <a:rPr lang="en-US" sz="2900" dirty="0" smtClean="0">
                <a:solidFill>
                  <a:srgbClr val="00B0F0"/>
                </a:solidFill>
              </a:rPr>
              <a:t>	     return 1;</a:t>
            </a:r>
            <a:endParaRPr lang="en-US" sz="2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	Else</a:t>
            </a:r>
            <a:endParaRPr lang="en-US" sz="2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	     return </a:t>
            </a:r>
            <a:r>
              <a:rPr lang="en-US" sz="2900" dirty="0" err="1" smtClean="0">
                <a:solidFill>
                  <a:srgbClr val="00B0F0"/>
                </a:solidFill>
              </a:rPr>
              <a:t>num</a:t>
            </a:r>
            <a:r>
              <a:rPr lang="en-US" sz="2900" dirty="0" smtClean="0">
                <a:solidFill>
                  <a:srgbClr val="00B0F0"/>
                </a:solidFill>
              </a:rPr>
              <a:t>*fun(num-1);</a:t>
            </a:r>
            <a:endParaRPr lang="en-US" sz="2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fun(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num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sz="3200" dirty="0" smtClean="0">
                <a:solidFill>
                  <a:srgbClr val="FFC000"/>
                </a:solidFill>
              </a:rPr>
              <a:t>{</a:t>
            </a:r>
            <a:r>
              <a:rPr lang="en-US" sz="3200" dirty="0">
                <a:solidFill>
                  <a:srgbClr val="FFC000"/>
                </a:solidFill>
              </a:rPr>
              <a:t/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if(</a:t>
            </a:r>
            <a:r>
              <a:rPr lang="en-US" dirty="0" err="1" smtClean="0">
                <a:solidFill>
                  <a:srgbClr val="FFC000"/>
                </a:solidFill>
              </a:rPr>
              <a:t>num</a:t>
            </a:r>
            <a:r>
              <a:rPr lang="en-US" dirty="0">
                <a:solidFill>
                  <a:srgbClr val="FFC000"/>
                </a:solidFill>
              </a:rPr>
              <a:t>==1)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   </a:t>
            </a:r>
            <a:r>
              <a:rPr lang="en-US" dirty="0" smtClean="0">
                <a:solidFill>
                  <a:srgbClr val="FFC000"/>
                </a:solidFill>
              </a:rPr>
              <a:t>	      return 1;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	</a:t>
            </a:r>
            <a:r>
              <a:rPr lang="en-US" sz="3200" dirty="0" smtClean="0">
                <a:solidFill>
                  <a:srgbClr val="FFC000"/>
                </a:solidFill>
              </a:rPr>
              <a:t>    return </a:t>
            </a:r>
            <a:r>
              <a:rPr lang="en-US" sz="3200" dirty="0" err="1" smtClean="0">
                <a:solidFill>
                  <a:srgbClr val="FFC000"/>
                </a:solidFill>
              </a:rPr>
              <a:t>num</a:t>
            </a:r>
            <a:r>
              <a:rPr lang="en-US" sz="3200" dirty="0" smtClean="0">
                <a:solidFill>
                  <a:srgbClr val="FFC000"/>
                </a:solidFill>
              </a:rPr>
              <a:t>*</a:t>
            </a:r>
            <a:r>
              <a:rPr lang="en-US" dirty="0" smtClean="0">
                <a:solidFill>
                  <a:srgbClr val="FFC000"/>
                </a:solidFill>
              </a:rPr>
              <a:t>fun(num-1</a:t>
            </a:r>
            <a:r>
              <a:rPr lang="en-US" dirty="0">
                <a:solidFill>
                  <a:srgbClr val="FFC000"/>
                </a:solidFill>
              </a:rPr>
              <a:t>);</a:t>
            </a:r>
            <a:endParaRPr lang="en-US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en-US" sz="2900" dirty="0">
              <a:solidFill>
                <a:srgbClr val="FFC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19840" y="1039091"/>
            <a:ext cx="5622778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fun(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num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num</a:t>
            </a:r>
            <a:r>
              <a:rPr lang="en-US" sz="2000" dirty="0"/>
              <a:t>==1)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return 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return </a:t>
            </a:r>
            <a:r>
              <a:rPr lang="en-US" sz="2000" dirty="0" err="1" smtClean="0"/>
              <a:t>num</a:t>
            </a:r>
            <a:r>
              <a:rPr lang="en-US" sz="2000" dirty="0" smtClean="0"/>
              <a:t>*fun(num-1);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&lt;&lt;”main”;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prod=fun(3);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 smtClean="0"/>
              <a:t>&lt;&lt;prod;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2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/>
              <a:t>Void </a:t>
            </a:r>
            <a:r>
              <a:rPr lang="en-US" sz="2900" dirty="0" smtClean="0"/>
              <a:t>fun(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 err="1"/>
              <a:t>num</a:t>
            </a:r>
            <a:r>
              <a:rPr lang="en-US" sz="2900" dirty="0" smtClean="0"/>
              <a:t>) {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	if(</a:t>
            </a:r>
            <a:r>
              <a:rPr lang="en-US" sz="2900" dirty="0" err="1" smtClean="0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smtClean="0"/>
              <a:t>	     return 1;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	Else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	     return </a:t>
            </a:r>
            <a:r>
              <a:rPr lang="en-US" sz="2900" dirty="0" err="1" smtClean="0"/>
              <a:t>num</a:t>
            </a:r>
            <a:r>
              <a:rPr lang="en-US" sz="2900" dirty="0" smtClean="0"/>
              <a:t>*fun(num-2);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fun(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 smtClean="0"/>
              <a:t>)</a:t>
            </a:r>
            <a:r>
              <a:rPr lang="en-US" sz="3200" dirty="0" smtClean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/>
              <a:t>==1)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      return 1;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 return </a:t>
            </a:r>
            <a:r>
              <a:rPr lang="en-US" sz="3200" dirty="0" err="1" smtClean="0"/>
              <a:t>num</a:t>
            </a:r>
            <a:r>
              <a:rPr lang="en-US" sz="3200" dirty="0" smtClean="0"/>
              <a:t>*</a:t>
            </a:r>
            <a:r>
              <a:rPr lang="en-US" dirty="0" smtClean="0"/>
              <a:t>fun(num-2);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29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19840" y="1039091"/>
            <a:ext cx="5622778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smtClean="0"/>
              <a:t>fun(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num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num</a:t>
            </a:r>
            <a:r>
              <a:rPr lang="en-US" sz="2000" dirty="0"/>
              <a:t>==1)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return 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return </a:t>
            </a:r>
            <a:r>
              <a:rPr lang="en-US" sz="2000" dirty="0" err="1" smtClean="0"/>
              <a:t>num</a:t>
            </a:r>
            <a:r>
              <a:rPr lang="en-US" sz="2000" dirty="0" smtClean="0"/>
              <a:t>*fun(num-2);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&lt;&lt;”main”;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prod=fun(5);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 smtClean="0"/>
              <a:t>&lt;&lt;prod;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2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Factorial is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N! = N*(N-1)*(N-2)…….*1</a:t>
            </a:r>
            <a:endParaRPr lang="en-US" dirty="0"/>
          </a:p>
          <a:p>
            <a:pPr lvl="1"/>
            <a:r>
              <a:rPr lang="en-US" dirty="0" smtClean="0"/>
              <a:t>N! = N* (N-1)!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5! = 5* 4*3*2*1</a:t>
            </a:r>
          </a:p>
          <a:p>
            <a:pPr lvl="1"/>
            <a:r>
              <a:rPr lang="en-US" dirty="0" smtClean="0"/>
              <a:t>5! = 5* 4!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Base case = 0!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9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Factorial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93539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90109" y="6470074"/>
            <a:ext cx="3089564" cy="277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Write code to find Factorial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num</a:t>
            </a:r>
            <a:r>
              <a:rPr lang="en-US" dirty="0" smtClean="0"/>
              <a:t>==0)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return 1;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 return </a:t>
            </a:r>
            <a:r>
              <a:rPr lang="en-US" dirty="0" err="1"/>
              <a:t>num</a:t>
            </a:r>
            <a:r>
              <a:rPr lang="en-US" dirty="0"/>
              <a:t>*fun(num-1);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&lt;&lt;”main”;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prod=fun(3);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&lt;&lt;prod;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recursion?</a:t>
            </a:r>
          </a:p>
          <a:p>
            <a:pPr lvl="1"/>
            <a:r>
              <a:rPr lang="en-US" dirty="0" smtClean="0"/>
              <a:t>Sometimes</a:t>
            </a:r>
            <a:r>
              <a:rPr lang="en-US" dirty="0"/>
              <a:t>, the best way to solve </a:t>
            </a:r>
            <a:r>
              <a:rPr lang="en-US" dirty="0" smtClean="0"/>
              <a:t>a problem </a:t>
            </a:r>
            <a:r>
              <a:rPr lang="en-US" dirty="0"/>
              <a:t>is by solving a </a:t>
            </a:r>
            <a:r>
              <a:rPr lang="en-US" dirty="0" smtClean="0"/>
              <a:t>smaller version </a:t>
            </a:r>
            <a:r>
              <a:rPr lang="en-US" dirty="0"/>
              <a:t>of the exact same </a:t>
            </a:r>
            <a:r>
              <a:rPr lang="en-US" dirty="0" smtClean="0"/>
              <a:t>problem first</a:t>
            </a:r>
          </a:p>
          <a:p>
            <a:pPr lvl="1"/>
            <a:endParaRPr lang="en-US" dirty="0"/>
          </a:p>
          <a:p>
            <a:r>
              <a:rPr lang="en-US" dirty="0" smtClean="0"/>
              <a:t>Recursion </a:t>
            </a:r>
            <a:r>
              <a:rPr lang="en-US" dirty="0"/>
              <a:t>is a technique that solves </a:t>
            </a:r>
            <a:r>
              <a:rPr lang="en-US" dirty="0" smtClean="0"/>
              <a:t>a problem </a:t>
            </a:r>
            <a:r>
              <a:rPr lang="en-US" dirty="0"/>
              <a:t>by solving a smaller </a:t>
            </a:r>
            <a:r>
              <a:rPr lang="en-US" dirty="0" smtClean="0"/>
              <a:t>problem of </a:t>
            </a:r>
            <a:r>
              <a:rPr lang="en-US" dirty="0"/>
              <a:t>the same type</a:t>
            </a:r>
          </a:p>
        </p:txBody>
      </p:sp>
    </p:spTree>
    <p:extLst>
      <p:ext uri="{BB962C8B-B14F-4D97-AF65-F5344CB8AC3E}">
        <p14:creationId xmlns:p14="http://schemas.microsoft.com/office/powerpoint/2010/main" val="21508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5</a:t>
            </a:r>
            <a:r>
              <a:rPr lang="en-US" baseline="30000" dirty="0" smtClean="0">
                <a:solidFill>
                  <a:srgbClr val="FFC000"/>
                </a:solidFill>
              </a:rPr>
              <a:t>th</a:t>
            </a:r>
            <a:r>
              <a:rPr lang="en-US" dirty="0" smtClean="0">
                <a:solidFill>
                  <a:srgbClr val="FFC000"/>
                </a:solidFill>
              </a:rPr>
              <a:t>??                       </a:t>
            </a:r>
            <a:r>
              <a:rPr lang="en-US" dirty="0" smtClean="0"/>
              <a:t>fib(5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smtClean="0"/>
              <a:t>    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fib(4)               </a:t>
            </a:r>
            <a:r>
              <a:rPr lang="en-US" dirty="0" smtClean="0"/>
              <a:t>               </a:t>
            </a:r>
            <a:r>
              <a:rPr lang="en-US" dirty="0"/>
              <a:t>fib(3)   </a:t>
            </a:r>
          </a:p>
          <a:p>
            <a:pPr marL="0" indent="0">
              <a:buNone/>
            </a:pPr>
            <a:r>
              <a:rPr lang="en-US" dirty="0"/>
              <a:t>             /        \              </a:t>
            </a:r>
            <a:r>
              <a:rPr lang="en-US" dirty="0" smtClean="0"/>
              <a:t>                 /       </a:t>
            </a:r>
            <a:r>
              <a:rPr lang="en-US" dirty="0"/>
              <a:t>\ </a:t>
            </a:r>
          </a:p>
          <a:p>
            <a:pPr marL="0" indent="0">
              <a:buNone/>
            </a:pPr>
            <a:r>
              <a:rPr lang="en-US" dirty="0"/>
              <a:t>         fib(3)     </a:t>
            </a:r>
            <a:r>
              <a:rPr lang="en-US" dirty="0" smtClean="0"/>
              <a:t>      </a:t>
            </a:r>
            <a:r>
              <a:rPr lang="en-US" dirty="0"/>
              <a:t>fib(2)         </a:t>
            </a:r>
            <a:r>
              <a:rPr lang="en-US" dirty="0" smtClean="0"/>
              <a:t>         fib(2</a:t>
            </a:r>
            <a:r>
              <a:rPr lang="en-US" dirty="0"/>
              <a:t>)   fib(1)</a:t>
            </a:r>
          </a:p>
          <a:p>
            <a:pPr marL="0" indent="0">
              <a:buNone/>
            </a:pPr>
            <a:r>
              <a:rPr lang="en-US" dirty="0"/>
              <a:t>        /    \       </a:t>
            </a:r>
            <a:r>
              <a:rPr lang="en-US" dirty="0" smtClean="0"/>
              <a:t>        /    </a:t>
            </a:r>
            <a:r>
              <a:rPr lang="en-US" dirty="0"/>
              <a:t>\    </a:t>
            </a:r>
            <a:r>
              <a:rPr lang="en-US" dirty="0" smtClean="0"/>
              <a:t>                  </a:t>
            </a:r>
            <a:r>
              <a:rPr lang="en-US" dirty="0"/>
              <a:t>/      \</a:t>
            </a:r>
          </a:p>
          <a:p>
            <a:pPr marL="0" indent="0">
              <a:buNone/>
            </a:pPr>
            <a:r>
              <a:rPr lang="en-US" dirty="0"/>
              <a:t>  fib(2)   fib(1)  fib(1) fib(0) </a:t>
            </a:r>
            <a:r>
              <a:rPr lang="en-US" dirty="0" smtClean="0"/>
              <a:t>        fib(1</a:t>
            </a:r>
            <a:r>
              <a:rPr lang="en-US" dirty="0"/>
              <a:t>) fib(0)</a:t>
            </a:r>
          </a:p>
          <a:p>
            <a:pPr marL="0" indent="0">
              <a:buNone/>
            </a:pPr>
            <a:r>
              <a:rPr lang="en-US" dirty="0"/>
              <a:t>  /     \</a:t>
            </a:r>
          </a:p>
          <a:p>
            <a:pPr marL="0" indent="0">
              <a:buNone/>
            </a:pPr>
            <a:r>
              <a:rPr lang="en-US" dirty="0"/>
              <a:t>fib(1) fib(0)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44291" y="2189018"/>
            <a:ext cx="748145" cy="623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67891" y="2272146"/>
            <a:ext cx="720436" cy="540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</a:t>
            </a:r>
            <a:r>
              <a:rPr lang="en-US" dirty="0" smtClean="0"/>
              <a:t>Series Using Recursion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C000"/>
                </a:solidFill>
              </a:rPr>
              <a:t>nth</a:t>
            </a:r>
            <a:r>
              <a:rPr lang="en-US" dirty="0" smtClean="0"/>
              <a:t> terms value in Fibonacci series using recursion</a:t>
            </a:r>
          </a:p>
          <a:p>
            <a:r>
              <a:rPr lang="en-US" dirty="0" smtClean="0"/>
              <a:t>Fab(7) = 1 1 2 3 5 8 13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fibonacci</a:t>
            </a:r>
            <a:r>
              <a:rPr lang="en-US" dirty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 ( n == 0 || n == 1 ) // base case</a:t>
            </a:r>
          </a:p>
          <a:p>
            <a:pPr marL="0" indent="0">
              <a:buNone/>
            </a:pPr>
            <a:r>
              <a:rPr lang="en-US" dirty="0"/>
              <a:t>return n;</a:t>
            </a:r>
          </a:p>
          <a:p>
            <a:pPr marL="0" indent="0">
              <a:buNone/>
            </a:pPr>
            <a:r>
              <a:rPr lang="en-US" dirty="0"/>
              <a:t>else return </a:t>
            </a:r>
            <a:r>
              <a:rPr lang="en-US" dirty="0" err="1"/>
              <a:t>fibonacci</a:t>
            </a:r>
            <a:r>
              <a:rPr lang="en-US" dirty="0"/>
              <a:t>(n - 1)+</a:t>
            </a:r>
            <a:r>
              <a:rPr lang="en-US" dirty="0" err="1"/>
              <a:t>fibonacci</a:t>
            </a:r>
            <a:r>
              <a:rPr lang="en-US" dirty="0"/>
              <a:t>( n – 2 );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dirty="0"/>
              <a:t>Void fun(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num</a:t>
            </a:r>
            <a:r>
              <a:rPr lang="en-US" sz="2900" dirty="0"/>
              <a:t>)</a:t>
            </a:r>
          </a:p>
          <a:p>
            <a:pPr marL="0" indent="0">
              <a:buNone/>
            </a:pPr>
            <a:r>
              <a:rPr lang="en-US" sz="2900" dirty="0"/>
              <a:t>{</a:t>
            </a:r>
          </a:p>
          <a:p>
            <a:pPr marL="0" indent="0">
              <a:buNone/>
            </a:pP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if(</a:t>
            </a:r>
            <a:r>
              <a:rPr lang="en-US" sz="2900" dirty="0" err="1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err="1"/>
              <a:t>cout</a:t>
            </a:r>
            <a:r>
              <a:rPr lang="en-US" sz="2900" dirty="0"/>
              <a:t>&lt;&lt;”if body”;</a:t>
            </a:r>
          </a:p>
          <a:p>
            <a:pPr marL="0" indent="0">
              <a:buNone/>
            </a:pPr>
            <a:r>
              <a:rPr lang="en-US" sz="2900" dirty="0"/>
              <a:t>Else</a:t>
            </a:r>
          </a:p>
          <a:p>
            <a:pPr marL="0" indent="0">
              <a:buNone/>
            </a:pPr>
            <a:r>
              <a:rPr lang="en-US" sz="2900" dirty="0" err="1"/>
              <a:t>cout</a:t>
            </a:r>
            <a:r>
              <a:rPr lang="en-US" sz="2900" dirty="0"/>
              <a:t>&lt;&lt;”else body”;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&lt;&lt;”main”;</a:t>
            </a:r>
          </a:p>
          <a:p>
            <a:pPr marL="0" indent="0">
              <a:buNone/>
            </a:pPr>
            <a:r>
              <a:rPr lang="en-US" dirty="0"/>
              <a:t>FUN(1);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&lt;&lt;”end of main”;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1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and Disadvantages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745" y="1825624"/>
            <a:ext cx="5549471" cy="483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Advantages of C++ Recursion</a:t>
            </a:r>
          </a:p>
          <a:p>
            <a:pPr algn="just"/>
            <a:r>
              <a:rPr lang="en-US" dirty="0"/>
              <a:t>It makes our code shorter and cleaner.</a:t>
            </a:r>
          </a:p>
          <a:p>
            <a:pPr algn="just"/>
            <a:r>
              <a:rPr lang="en-US" dirty="0"/>
              <a:t>Recursion is required in problems concerning data structures and advanced algorithms, such as Graph and Tree Traversal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39" y="1825625"/>
            <a:ext cx="5553505" cy="4838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Disadvantages of C++ </a:t>
            </a:r>
            <a:r>
              <a:rPr lang="en-US" b="1" dirty="0" smtClean="0">
                <a:solidFill>
                  <a:srgbClr val="FFC000"/>
                </a:solidFill>
              </a:rPr>
              <a:t>Recursion</a:t>
            </a:r>
            <a:endParaRPr lang="en-US" dirty="0" smtClean="0">
              <a:solidFill>
                <a:srgbClr val="FFC000"/>
              </a:solidFill>
            </a:endParaRPr>
          </a:p>
          <a:p>
            <a:pPr algn="just"/>
            <a:r>
              <a:rPr lang="en-US" dirty="0" smtClean="0"/>
              <a:t>It </a:t>
            </a:r>
            <a:r>
              <a:rPr lang="en-US" dirty="0"/>
              <a:t>takes a lot of stack space compared to an iterative program.</a:t>
            </a:r>
          </a:p>
          <a:p>
            <a:pPr algn="just"/>
            <a:r>
              <a:rPr lang="en-US" dirty="0"/>
              <a:t>It uses more processor time.</a:t>
            </a:r>
          </a:p>
          <a:p>
            <a:pPr algn="just"/>
            <a:r>
              <a:rPr lang="en-US" dirty="0"/>
              <a:t>It can be more difficult to debug compared to an equivalent iterative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dirty="0"/>
              <a:t>Void fun(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num</a:t>
            </a:r>
            <a:r>
              <a:rPr lang="en-US" sz="2900" dirty="0"/>
              <a:t>)</a:t>
            </a:r>
          </a:p>
          <a:p>
            <a:pPr marL="0" indent="0">
              <a:buNone/>
            </a:pPr>
            <a:r>
              <a:rPr lang="en-US" sz="2900" dirty="0"/>
              <a:t>{</a:t>
            </a:r>
          </a:p>
          <a:p>
            <a:pPr marL="0" indent="0">
              <a:buNone/>
            </a:pP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if(</a:t>
            </a:r>
            <a:r>
              <a:rPr lang="en-US" sz="2900" dirty="0" err="1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err="1"/>
              <a:t>cout</a:t>
            </a:r>
            <a:r>
              <a:rPr lang="en-US" sz="2900" dirty="0"/>
              <a:t>&lt;&lt;”if body”;</a:t>
            </a:r>
          </a:p>
          <a:p>
            <a:pPr marL="0" indent="0">
              <a:buNone/>
            </a:pPr>
            <a:r>
              <a:rPr lang="en-US" sz="2900" dirty="0"/>
              <a:t>Else</a:t>
            </a:r>
          </a:p>
          <a:p>
            <a:pPr marL="0" indent="0">
              <a:buNone/>
            </a:pPr>
            <a:r>
              <a:rPr lang="en-US" sz="2900" dirty="0" err="1"/>
              <a:t>cout</a:t>
            </a:r>
            <a:r>
              <a:rPr lang="en-US" sz="2900" dirty="0"/>
              <a:t>&lt;&lt;”else body”;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&lt;&lt;”main”;</a:t>
            </a:r>
          </a:p>
          <a:p>
            <a:pPr marL="0" indent="0">
              <a:buNone/>
            </a:pPr>
            <a:r>
              <a:rPr lang="en-US" dirty="0" smtClean="0"/>
              <a:t>FUN(2);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&lt;&lt;”end of main”;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69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/>
              <a:t>Void fun(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num</a:t>
            </a:r>
            <a:r>
              <a:rPr lang="en-US" sz="2900" dirty="0" smtClean="0"/>
              <a:t>) {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if(</a:t>
            </a:r>
            <a:r>
              <a:rPr lang="en-US" sz="2900" dirty="0" err="1" smtClean="0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err="1"/>
              <a:t>cout</a:t>
            </a:r>
            <a:r>
              <a:rPr lang="en-US" sz="2900" dirty="0"/>
              <a:t>&lt;&lt;”if body”;</a:t>
            </a:r>
          </a:p>
          <a:p>
            <a:pPr marL="0" indent="0">
              <a:buNone/>
            </a:pPr>
            <a:r>
              <a:rPr lang="en-US" sz="2900" dirty="0"/>
              <a:t>Else</a:t>
            </a:r>
          </a:p>
          <a:p>
            <a:pPr marL="0" indent="0">
              <a:buNone/>
            </a:pPr>
            <a:r>
              <a:rPr lang="en-US" sz="2900" dirty="0" err="1"/>
              <a:t>cout</a:t>
            </a:r>
            <a:r>
              <a:rPr lang="en-US" sz="2900" dirty="0"/>
              <a:t>&lt;&lt;”else body”;</a:t>
            </a:r>
          </a:p>
          <a:p>
            <a:pPr marL="0" indent="0">
              <a:buNone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/>
              <a:t>Void second(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 smtClean="0"/>
              <a:t>)</a:t>
            </a:r>
            <a:r>
              <a:rPr lang="en-US" sz="3200" dirty="0" smtClean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/>
              <a:t>==1)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      </a:t>
            </a:r>
            <a:r>
              <a:rPr lang="en-US" dirty="0" err="1" smtClean="0"/>
              <a:t>cout</a:t>
            </a:r>
            <a:r>
              <a:rPr lang="en-US" dirty="0"/>
              <a:t>&lt;&lt;”second if body”;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/>
              <a:t>&lt;&lt;”second else body”;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29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&lt;&lt;”main”;</a:t>
            </a:r>
          </a:p>
          <a:p>
            <a:pPr marL="0" indent="0">
              <a:buNone/>
            </a:pPr>
            <a:r>
              <a:rPr lang="en-US" dirty="0" smtClean="0"/>
              <a:t>second (2);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&lt;&lt;”end of main”;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5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Void fun(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num</a:t>
            </a:r>
            <a:r>
              <a:rPr lang="en-US" sz="2900" dirty="0" smtClean="0"/>
              <a:t>) {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if(</a:t>
            </a:r>
            <a:r>
              <a:rPr lang="en-US" sz="2900" dirty="0" err="1" smtClean="0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err="1"/>
              <a:t>cout</a:t>
            </a:r>
            <a:r>
              <a:rPr lang="en-US" sz="2900" dirty="0"/>
              <a:t>&lt;&lt;”if body”;</a:t>
            </a:r>
          </a:p>
          <a:p>
            <a:pPr marL="0" indent="0">
              <a:buNone/>
            </a:pPr>
            <a:r>
              <a:rPr lang="en-US" sz="2900" dirty="0"/>
              <a:t>Else</a:t>
            </a:r>
          </a:p>
          <a:p>
            <a:pPr marL="0" indent="0">
              <a:buNone/>
            </a:pPr>
            <a:r>
              <a:rPr lang="en-US" sz="2900" dirty="0" err="1"/>
              <a:t>cout</a:t>
            </a:r>
            <a:r>
              <a:rPr lang="en-US" sz="2900" dirty="0"/>
              <a:t>&lt;&lt;”else body”;</a:t>
            </a:r>
          </a:p>
          <a:p>
            <a:pPr marL="0" indent="0">
              <a:buNone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/>
              <a:t>Void second(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 smtClean="0"/>
              <a:t>)</a:t>
            </a:r>
            <a:r>
              <a:rPr lang="en-US" sz="3200" dirty="0" smtClean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/>
              <a:t>==1)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      </a:t>
            </a:r>
            <a:r>
              <a:rPr lang="en-US" dirty="0" err="1" smtClean="0"/>
              <a:t>cout</a:t>
            </a:r>
            <a:r>
              <a:rPr lang="en-US" dirty="0"/>
              <a:t>&lt;&lt;”second if body”;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/>
              <a:t>&lt;&lt;”second else body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 </a:t>
            </a:r>
            <a:r>
              <a:rPr lang="en-US" dirty="0" smtClean="0"/>
              <a:t>fun(1</a:t>
            </a:r>
            <a:r>
              <a:rPr lang="en-US" dirty="0"/>
              <a:t>);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29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&lt;&lt;”main”;</a:t>
            </a:r>
          </a:p>
          <a:p>
            <a:pPr marL="0" indent="0">
              <a:buNone/>
            </a:pPr>
            <a:r>
              <a:rPr lang="en-US" dirty="0" smtClean="0"/>
              <a:t>second (2);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&lt;&lt;”end of main”;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2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Void fun(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num</a:t>
            </a:r>
            <a:r>
              <a:rPr lang="en-US" sz="2900" dirty="0" smtClean="0"/>
              <a:t>) {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if(</a:t>
            </a:r>
            <a:r>
              <a:rPr lang="en-US" sz="2900" dirty="0" err="1" smtClean="0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err="1"/>
              <a:t>cout</a:t>
            </a:r>
            <a:r>
              <a:rPr lang="en-US" sz="2900" dirty="0"/>
              <a:t>&lt;&lt;”if body”;</a:t>
            </a:r>
          </a:p>
          <a:p>
            <a:pPr marL="0" indent="0">
              <a:buNone/>
            </a:pPr>
            <a:r>
              <a:rPr lang="en-US" sz="2900" dirty="0"/>
              <a:t>Else</a:t>
            </a:r>
          </a:p>
          <a:p>
            <a:pPr marL="0" indent="0">
              <a:buNone/>
            </a:pPr>
            <a:r>
              <a:rPr lang="en-US" sz="2900" dirty="0" err="1"/>
              <a:t>cout</a:t>
            </a:r>
            <a:r>
              <a:rPr lang="en-US" sz="2900" dirty="0"/>
              <a:t>&lt;&lt;”else body”;</a:t>
            </a:r>
          </a:p>
          <a:p>
            <a:pPr marL="0" indent="0">
              <a:buNone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/>
              <a:t>Void second(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 smtClean="0"/>
              <a:t>)</a:t>
            </a:r>
            <a:r>
              <a:rPr lang="en-US" sz="3200" dirty="0" smtClean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/>
              <a:t>==1)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      </a:t>
            </a:r>
            <a:r>
              <a:rPr lang="en-US" dirty="0" err="1" smtClean="0"/>
              <a:t>cout</a:t>
            </a:r>
            <a:r>
              <a:rPr lang="en-US" dirty="0"/>
              <a:t>&lt;&lt;”second if body”;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/>
              <a:t>&lt;&lt;”second else body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 </a:t>
            </a:r>
            <a:r>
              <a:rPr lang="en-US" dirty="0" smtClean="0"/>
              <a:t>fun(1</a:t>
            </a:r>
            <a:r>
              <a:rPr lang="en-US" dirty="0"/>
              <a:t>);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29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19840" y="1039091"/>
            <a:ext cx="5622778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Third(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num</a:t>
            </a:r>
            <a:r>
              <a:rPr lang="en-US" sz="2000" dirty="0"/>
              <a:t>==1)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&lt;&lt;”Third if body”;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cout</a:t>
            </a:r>
            <a:r>
              <a:rPr lang="en-US" sz="2000" dirty="0"/>
              <a:t>&lt;&lt;”third else body”;</a:t>
            </a:r>
          </a:p>
          <a:p>
            <a:pPr marL="0" indent="0">
              <a:buNone/>
            </a:pPr>
            <a:r>
              <a:rPr lang="en-US" sz="2000" dirty="0"/>
              <a:t>     second(2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&lt;&lt;”main”;</a:t>
            </a:r>
          </a:p>
          <a:p>
            <a:pPr marL="0" indent="0">
              <a:buNone/>
            </a:pPr>
            <a:r>
              <a:rPr lang="en-US" sz="2000" dirty="0" smtClean="0"/>
              <a:t>Third (2);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&lt;&lt;”end of main”;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16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Void fun(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num</a:t>
            </a:r>
            <a:r>
              <a:rPr lang="en-US" sz="2900" dirty="0" smtClean="0"/>
              <a:t>) {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if(</a:t>
            </a:r>
            <a:r>
              <a:rPr lang="en-US" sz="2900" dirty="0" err="1" smtClean="0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err="1"/>
              <a:t>cout</a:t>
            </a:r>
            <a:r>
              <a:rPr lang="en-US" sz="2900" dirty="0"/>
              <a:t>&lt;&lt;”if body”;</a:t>
            </a:r>
          </a:p>
          <a:p>
            <a:pPr marL="0" indent="0">
              <a:buNone/>
            </a:pPr>
            <a:r>
              <a:rPr lang="en-US" sz="2900" dirty="0"/>
              <a:t>Else</a:t>
            </a:r>
          </a:p>
          <a:p>
            <a:pPr marL="0" indent="0">
              <a:buNone/>
            </a:pPr>
            <a:r>
              <a:rPr lang="en-US" sz="2900" dirty="0" err="1"/>
              <a:t>cout</a:t>
            </a:r>
            <a:r>
              <a:rPr lang="en-US" sz="2900" dirty="0"/>
              <a:t>&lt;&lt;”else body”;</a:t>
            </a:r>
          </a:p>
          <a:p>
            <a:pPr marL="0" indent="0">
              <a:buNone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/>
              <a:t>Void second(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 smtClean="0"/>
              <a:t>)</a:t>
            </a:r>
            <a:r>
              <a:rPr lang="en-US" sz="3200" dirty="0" smtClean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/>
              <a:t>==1)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      </a:t>
            </a:r>
            <a:r>
              <a:rPr lang="en-US" dirty="0" err="1" smtClean="0"/>
              <a:t>cout</a:t>
            </a:r>
            <a:r>
              <a:rPr lang="en-US" dirty="0"/>
              <a:t>&lt;&lt;”second if body”;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/>
              <a:t>&lt;&lt;”second else body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 </a:t>
            </a:r>
            <a:r>
              <a:rPr lang="en-US" dirty="0" smtClean="0"/>
              <a:t>fun(1</a:t>
            </a:r>
            <a:r>
              <a:rPr lang="en-US" dirty="0"/>
              <a:t>);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29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19840" y="1039091"/>
            <a:ext cx="5622778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Third(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num</a:t>
            </a:r>
            <a:r>
              <a:rPr lang="en-US" sz="2000" dirty="0"/>
              <a:t>==1)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&lt;&lt;”Third if body”;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cout</a:t>
            </a:r>
            <a:r>
              <a:rPr lang="en-US" sz="2000" dirty="0"/>
              <a:t>&lt;&lt;”third else body”;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second(num-1);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&lt;&lt;”main”;</a:t>
            </a:r>
          </a:p>
          <a:p>
            <a:pPr marL="0" indent="0">
              <a:buNone/>
            </a:pPr>
            <a:r>
              <a:rPr lang="en-US" sz="2000" dirty="0" smtClean="0"/>
              <a:t>Third (2);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&lt;&lt;”end of main”;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9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Void fun(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num</a:t>
            </a:r>
            <a:r>
              <a:rPr lang="en-US" sz="2900" dirty="0" smtClean="0"/>
              <a:t>) {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if(</a:t>
            </a:r>
            <a:r>
              <a:rPr lang="en-US" sz="2900" dirty="0" err="1" smtClean="0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err="1"/>
              <a:t>cout</a:t>
            </a:r>
            <a:r>
              <a:rPr lang="en-US" sz="2900" dirty="0"/>
              <a:t>&lt;&lt;”if body”;</a:t>
            </a:r>
          </a:p>
          <a:p>
            <a:pPr marL="0" indent="0">
              <a:buNone/>
            </a:pPr>
            <a:r>
              <a:rPr lang="en-US" sz="2900" dirty="0"/>
              <a:t>Else</a:t>
            </a:r>
          </a:p>
          <a:p>
            <a:pPr marL="0" indent="0">
              <a:buNone/>
            </a:pPr>
            <a:r>
              <a:rPr lang="en-US" sz="2900" dirty="0" err="1"/>
              <a:t>cout</a:t>
            </a:r>
            <a:r>
              <a:rPr lang="en-US" sz="2900" dirty="0"/>
              <a:t>&lt;&lt;”else body”;</a:t>
            </a:r>
          </a:p>
          <a:p>
            <a:pPr marL="0" indent="0">
              <a:buNone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/>
              <a:t>Void second(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 smtClean="0"/>
              <a:t>)</a:t>
            </a:r>
            <a:r>
              <a:rPr lang="en-US" sz="3200" dirty="0" smtClean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/>
              <a:t>==1)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      </a:t>
            </a:r>
            <a:r>
              <a:rPr lang="en-US" dirty="0" err="1" smtClean="0"/>
              <a:t>cout</a:t>
            </a:r>
            <a:r>
              <a:rPr lang="en-US" dirty="0"/>
              <a:t>&lt;&lt;”second if body”;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/>
              <a:t>&lt;&lt;”second else body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 </a:t>
            </a:r>
            <a:r>
              <a:rPr lang="en-US" dirty="0" smtClean="0"/>
              <a:t>fun(num-1</a:t>
            </a:r>
            <a:r>
              <a:rPr lang="en-US" dirty="0"/>
              <a:t>);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29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19840" y="1039091"/>
            <a:ext cx="5622778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Third(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num</a:t>
            </a:r>
            <a:r>
              <a:rPr lang="en-US" sz="2000" dirty="0"/>
              <a:t>==1)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&lt;&lt;”Third if body”;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cout</a:t>
            </a:r>
            <a:r>
              <a:rPr lang="en-US" sz="2000" dirty="0"/>
              <a:t>&lt;&lt;”third else body”;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second(num-1);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&lt;&lt;”main”;</a:t>
            </a:r>
          </a:p>
          <a:p>
            <a:pPr marL="0" indent="0">
              <a:buNone/>
            </a:pPr>
            <a:r>
              <a:rPr lang="en-US" sz="2000" dirty="0" smtClean="0"/>
              <a:t>Third (3);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&lt;&lt;”end of main”;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2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 smtClean="0"/>
              <a:t>Write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6" y="1524000"/>
            <a:ext cx="5424780" cy="5126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Void </a:t>
            </a:r>
            <a:r>
              <a:rPr lang="en-US" sz="2900" dirty="0" smtClean="0"/>
              <a:t>copy2_fun(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 err="1"/>
              <a:t>num</a:t>
            </a:r>
            <a:r>
              <a:rPr lang="en-US" sz="2900" dirty="0" smtClean="0"/>
              <a:t>) {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if(</a:t>
            </a:r>
            <a:r>
              <a:rPr lang="en-US" sz="2900" dirty="0" err="1" smtClean="0"/>
              <a:t>num</a:t>
            </a:r>
            <a:r>
              <a:rPr lang="en-US" sz="2900" dirty="0"/>
              <a:t>==1)</a:t>
            </a:r>
          </a:p>
          <a:p>
            <a:pPr marL="0" indent="0">
              <a:buNone/>
            </a:pPr>
            <a:r>
              <a:rPr lang="en-US" sz="2900" dirty="0"/>
              <a:t>   </a:t>
            </a:r>
            <a:r>
              <a:rPr lang="en-US" sz="2900" dirty="0" err="1"/>
              <a:t>cout</a:t>
            </a:r>
            <a:r>
              <a:rPr lang="en-US" sz="2900" dirty="0"/>
              <a:t>&lt;&lt;”if body”;</a:t>
            </a:r>
          </a:p>
          <a:p>
            <a:pPr marL="0" indent="0">
              <a:buNone/>
            </a:pPr>
            <a:r>
              <a:rPr lang="en-US" sz="2900" dirty="0"/>
              <a:t>Else</a:t>
            </a:r>
          </a:p>
          <a:p>
            <a:pPr marL="0" indent="0">
              <a:buNone/>
            </a:pPr>
            <a:r>
              <a:rPr lang="en-US" sz="2900" dirty="0" err="1"/>
              <a:t>cout</a:t>
            </a:r>
            <a:r>
              <a:rPr lang="en-US" sz="2900" dirty="0"/>
              <a:t>&lt;&lt;”else body”;</a:t>
            </a:r>
          </a:p>
          <a:p>
            <a:pPr marL="0" indent="0">
              <a:buNone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Copy1_fun(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 smtClean="0"/>
              <a:t>)</a:t>
            </a:r>
            <a:r>
              <a:rPr lang="en-US" sz="3200" dirty="0" smtClean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/>
              <a:t>==1)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      </a:t>
            </a:r>
            <a:r>
              <a:rPr lang="en-US" dirty="0" err="1" smtClean="0"/>
              <a:t>cout</a:t>
            </a:r>
            <a:r>
              <a:rPr lang="en-US" dirty="0"/>
              <a:t>&lt;&lt;”second if body”;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/>
              <a:t>&lt;&lt;”second else body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 </a:t>
            </a:r>
            <a:r>
              <a:rPr lang="en-US" dirty="0" smtClean="0"/>
              <a:t>copy2_fun(num-1</a:t>
            </a:r>
            <a:r>
              <a:rPr lang="en-US" dirty="0"/>
              <a:t>);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29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19840" y="1039091"/>
            <a:ext cx="5622778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smtClean="0"/>
              <a:t>fun(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num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num</a:t>
            </a:r>
            <a:r>
              <a:rPr lang="en-US" sz="2000" dirty="0"/>
              <a:t>==1)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&lt;&lt;”Third if body”;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cout</a:t>
            </a:r>
            <a:r>
              <a:rPr lang="en-US" sz="2000" dirty="0"/>
              <a:t>&lt;&lt;”third else body”;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Copy1_fun(num-1);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&lt;&lt;”main”;</a:t>
            </a:r>
          </a:p>
          <a:p>
            <a:pPr marL="0" indent="0">
              <a:buNone/>
            </a:pPr>
            <a:r>
              <a:rPr lang="en-US" sz="2000" dirty="0" smtClean="0"/>
              <a:t>fun(3);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&lt;&lt;”end of main”;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2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2212</TotalTime>
  <Words>798</Words>
  <Application>Microsoft Office PowerPoint</Application>
  <PresentationFormat>Widescreen</PresentationFormat>
  <Paragraphs>347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Depth</vt:lpstr>
      <vt:lpstr>LECTURE 9</vt:lpstr>
      <vt:lpstr>Write output</vt:lpstr>
      <vt:lpstr>Write output</vt:lpstr>
      <vt:lpstr>Write output</vt:lpstr>
      <vt:lpstr>Write output</vt:lpstr>
      <vt:lpstr>Write output</vt:lpstr>
      <vt:lpstr>Write output</vt:lpstr>
      <vt:lpstr>Write output</vt:lpstr>
      <vt:lpstr>Write output</vt:lpstr>
      <vt:lpstr>Write output</vt:lpstr>
      <vt:lpstr>Write output</vt:lpstr>
      <vt:lpstr>Write output</vt:lpstr>
      <vt:lpstr>Write output</vt:lpstr>
      <vt:lpstr>Factorial</vt:lpstr>
      <vt:lpstr>Factorial</vt:lpstr>
      <vt:lpstr>Write code to find Factorial</vt:lpstr>
      <vt:lpstr>Recursion</vt:lpstr>
      <vt:lpstr>Fibonacci Series</vt:lpstr>
      <vt:lpstr>Fibonacci Series Using Recursion</vt:lpstr>
      <vt:lpstr>Advantages and Disadvantages of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Kaleem Ullah</dc:creator>
  <cp:lastModifiedBy>Rana Kaleem</cp:lastModifiedBy>
  <cp:revision>16</cp:revision>
  <dcterms:created xsi:type="dcterms:W3CDTF">2021-04-29T03:11:23Z</dcterms:created>
  <dcterms:modified xsi:type="dcterms:W3CDTF">2022-12-01T07:38:15Z</dcterms:modified>
</cp:coreProperties>
</file>