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D36D-42E7-4A09-95A5-EBA0F6E4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FBF36-AEC2-4018-AD89-E638962E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1014-2CF6-4B47-9B48-8DE5092E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CF94-3972-4F81-9493-001361BB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107A-BA33-41C5-8DE4-B77A9719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BE59-9E36-4FF5-8C0D-1581376F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73C70-D20B-4AE7-B782-132DD91C0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07BB-7F67-4756-9D8F-069B303C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A844-6DD8-407C-8186-CEF11D26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68A7-2C35-4CE4-BD07-FFEB32E4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4898B-62E0-431E-A572-B9FB76462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DC821-D593-4D4A-8AFB-FB1370811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95D1-2D8C-4CCC-8147-7E731FD1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5A50-980C-46CE-AC7A-80C52EB6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D190-1F91-4F38-991B-F2DC97C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EA3A-F81D-47E9-BDB6-C6FD4AAA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A52B-C2BF-4244-A3A7-7D0E01E4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211D-E511-4A9D-AC8B-83A6D795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AEB9-3298-48EF-99A2-7B2233DA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080E-FDF9-4077-B64E-4CA7E9D9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F61A-27E4-41F1-8DC1-183616F0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D0E98-2722-4EC6-980C-E0E7B737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F3B3-52B4-4552-B685-C538C4D9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04A8-7156-4C2C-8E56-82AD2E3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AA97-6E5D-454B-912D-7C8184C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C0A1-46D5-4E0B-8FFE-C9FA2EB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5F42-EC80-4EAB-BC9D-3A59C59C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5F684-73E1-4875-84D5-79BB43C7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3FE0-6001-4B4C-815F-9431B210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D9B5-54FA-4F67-88EF-9639E4E7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61A3-01B5-463F-8F8D-E3DFDC84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172E-F5ED-4EEB-B8A8-75F760DA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868D-A64A-44FC-9F72-A4BBF298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0C01-DB1D-4CD0-BABA-2D0785223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D2B5C-B4F2-4D8B-AAAF-E36042DAF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0B58E-E7CF-4013-9AF1-3BB36E987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20C09-E575-4303-9CA8-56363980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E5804-7240-4E22-9EC5-B4EE1B38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D866-BEA7-4B1A-AE9F-B2AA6DF9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0D6A-5FBC-41F3-B38A-D2592538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980FE-B8CB-4F80-85C1-CA2737C1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65BF4-4ED2-4065-B86C-E064EFD5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8C21-1147-4F2D-A08C-089D9922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3F115-5621-4FB6-B70C-0D20B3E8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D3CC1-A64C-400D-91EE-D83625CA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6675-CCA8-4F81-9D83-C754107C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FAE5-EB09-4EE0-A657-6C30B4DA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2A1F-5842-4F07-BC4B-00C19060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FBB8A-84B1-44F2-838D-67005860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C389-528D-481A-8CE3-80079D3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8287-7A0C-4B14-A16B-69CC3BBB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CAC88-B167-4E14-9FDA-2CC5FF6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7AD6-B53C-4568-B45B-0B18ACCA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A462E-1D13-4D32-9A5D-AAB69CE1F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1049B-AAE4-4E27-B631-4735D575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E8995-634E-4F1B-AF62-A149823C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842E-771A-429B-B198-94A052D9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121D-E8E7-4526-971A-BE87EFF0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CF525-C78F-483B-8762-AC8196AD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1B4D-542D-4902-9913-3064215C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8479-2DCD-466E-971B-CCDC2F018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0F61-ABBB-4058-9E87-830EDE75683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2AE4-EBF1-4709-AB87-746DBB236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6E9A-B9BD-40DA-9BF0-C53DA2990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B6F-03C2-4932-B29B-2A9EF58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3CC263-95AC-4FCD-ADFD-0DB0DEB91101}"/>
              </a:ext>
            </a:extLst>
          </p:cNvPr>
          <p:cNvSpPr txBox="1">
            <a:spLocks/>
          </p:cNvSpPr>
          <p:nvPr/>
        </p:nvSpPr>
        <p:spPr>
          <a:xfrm>
            <a:off x="841058" y="2464119"/>
            <a:ext cx="8744902" cy="1193481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Machine Learning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chemeClr val="tx1"/>
                </a:solidFill>
              </a:rPr>
              <a:t>T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o detect the anomalies in Steam Turbine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 Vibration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889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658136-272D-47C4-8797-A3569ADADDDE}"/>
              </a:ext>
            </a:extLst>
          </p:cNvPr>
          <p:cNvSpPr txBox="1">
            <a:spLocks/>
          </p:cNvSpPr>
          <p:nvPr/>
        </p:nvSpPr>
        <p:spPr>
          <a:xfrm>
            <a:off x="414338" y="223838"/>
            <a:ext cx="9583102" cy="57308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Classification and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7E37-EDA6-4CC6-82EB-930A23190EBF}"/>
              </a:ext>
            </a:extLst>
          </p:cNvPr>
          <p:cNvSpPr txBox="1"/>
          <p:nvPr/>
        </p:nvSpPr>
        <p:spPr>
          <a:xfrm>
            <a:off x="3203184" y="3253010"/>
            <a:ext cx="219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DB Helvethaica X 55 Regular"/>
              </a:rPr>
              <a:t>Accuracy = 0.3924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21231-99D2-400E-89F3-16ED2C20F70A}"/>
              </a:ext>
            </a:extLst>
          </p:cNvPr>
          <p:cNvSpPr txBox="1"/>
          <p:nvPr/>
        </p:nvSpPr>
        <p:spPr>
          <a:xfrm>
            <a:off x="3972351" y="907535"/>
            <a:ext cx="10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DB Helvethaica X 55 Regular"/>
              </a:rPr>
              <a:t>Type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975E8-DE27-4B9E-87DD-D567DF4392ED}"/>
              </a:ext>
            </a:extLst>
          </p:cNvPr>
          <p:cNvSpPr txBox="1"/>
          <p:nvPr/>
        </p:nvSpPr>
        <p:spPr>
          <a:xfrm>
            <a:off x="10390318" y="838476"/>
            <a:ext cx="97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DB Helvethaica X 55 Regular"/>
              </a:rPr>
              <a:t>Type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8D385-2051-4870-8F9C-FC663CA14D3E}"/>
              </a:ext>
            </a:extLst>
          </p:cNvPr>
          <p:cNvSpPr txBox="1"/>
          <p:nvPr/>
        </p:nvSpPr>
        <p:spPr>
          <a:xfrm>
            <a:off x="9741660" y="3321292"/>
            <a:ext cx="219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DB Helvethaica X 55 Regular"/>
              </a:rPr>
              <a:t>Accuracy = -1.3030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F7D82-A3AD-43FB-98B8-95479B37AAD0}"/>
              </a:ext>
            </a:extLst>
          </p:cNvPr>
          <p:cNvSpPr txBox="1"/>
          <p:nvPr/>
        </p:nvSpPr>
        <p:spPr>
          <a:xfrm>
            <a:off x="6604014" y="6369956"/>
            <a:ext cx="219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DB Helvethaica X 55 Regular"/>
              </a:rPr>
              <a:t>Accuracy = 0.5534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91FD8-2A6C-4D7D-92C9-D8E381BF9BEF}"/>
              </a:ext>
            </a:extLst>
          </p:cNvPr>
          <p:cNvSpPr txBox="1"/>
          <p:nvPr/>
        </p:nvSpPr>
        <p:spPr>
          <a:xfrm>
            <a:off x="7170884" y="838476"/>
            <a:ext cx="10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DB Helvethaica X 55 Regular"/>
              </a:rPr>
              <a:t>Type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84840-817E-47A0-A92E-FD9AFC1C2B73}"/>
              </a:ext>
            </a:extLst>
          </p:cNvPr>
          <p:cNvSpPr txBox="1"/>
          <p:nvPr/>
        </p:nvSpPr>
        <p:spPr>
          <a:xfrm>
            <a:off x="3916264" y="3983838"/>
            <a:ext cx="10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DB Helvethaica X 55 Regular"/>
              </a:rPr>
              <a:t>Type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60ED0-56B6-49EA-BA49-7AB0F6BE0A6C}"/>
              </a:ext>
            </a:extLst>
          </p:cNvPr>
          <p:cNvSpPr txBox="1"/>
          <p:nvPr/>
        </p:nvSpPr>
        <p:spPr>
          <a:xfrm>
            <a:off x="7147353" y="3983838"/>
            <a:ext cx="10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DB Helvethaica X 55 Regular"/>
              </a:rPr>
              <a:t>Type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E7705-9137-4EFD-BD00-6DF1CF464EE0}"/>
              </a:ext>
            </a:extLst>
          </p:cNvPr>
          <p:cNvSpPr txBox="1"/>
          <p:nvPr/>
        </p:nvSpPr>
        <p:spPr>
          <a:xfrm>
            <a:off x="10390318" y="3983838"/>
            <a:ext cx="10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DB Helvethaica X 55 Regular"/>
              </a:rPr>
              <a:t>Type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DEA09-8FE2-4D38-BDA3-A0F3E1F42FB3}"/>
              </a:ext>
            </a:extLst>
          </p:cNvPr>
          <p:cNvSpPr txBox="1"/>
          <p:nvPr/>
        </p:nvSpPr>
        <p:spPr>
          <a:xfrm>
            <a:off x="6493017" y="3321292"/>
            <a:ext cx="219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DB Helvethaica X 55 Regular"/>
              </a:rPr>
              <a:t>Accuracy = 0.5585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D78FF-8730-4B99-8AAC-30F8B50E3B63}"/>
              </a:ext>
            </a:extLst>
          </p:cNvPr>
          <p:cNvSpPr txBox="1"/>
          <p:nvPr/>
        </p:nvSpPr>
        <p:spPr>
          <a:xfrm>
            <a:off x="3336577" y="6369956"/>
            <a:ext cx="219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DB Helvethaica X 55 Regular"/>
              </a:rPr>
              <a:t>Accuracy = 0.4513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D0153-6931-4E07-8806-9A827964B161}"/>
              </a:ext>
            </a:extLst>
          </p:cNvPr>
          <p:cNvSpPr txBox="1"/>
          <p:nvPr/>
        </p:nvSpPr>
        <p:spPr>
          <a:xfrm>
            <a:off x="9586700" y="6358354"/>
            <a:ext cx="219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DB Helvethaica X 55 Regular"/>
              </a:rPr>
              <a:t>Accuracy = 0.4607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E1D07D-19B6-491D-A8C2-879788328197}"/>
              </a:ext>
            </a:extLst>
          </p:cNvPr>
          <p:cNvCxnSpPr>
            <a:cxnSpLocks/>
          </p:cNvCxnSpPr>
          <p:nvPr/>
        </p:nvCxnSpPr>
        <p:spPr>
          <a:xfrm>
            <a:off x="2869779" y="3721402"/>
            <a:ext cx="925132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F068E-217A-4520-A190-2FD659915312}"/>
              </a:ext>
            </a:extLst>
          </p:cNvPr>
          <p:cNvCxnSpPr>
            <a:cxnSpLocks/>
          </p:cNvCxnSpPr>
          <p:nvPr/>
        </p:nvCxnSpPr>
        <p:spPr>
          <a:xfrm>
            <a:off x="5985933" y="879280"/>
            <a:ext cx="0" cy="589078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B3FD6C-0421-4D74-A78F-5D0834A56D31}"/>
              </a:ext>
            </a:extLst>
          </p:cNvPr>
          <p:cNvCxnSpPr>
            <a:cxnSpLocks/>
          </p:cNvCxnSpPr>
          <p:nvPr/>
        </p:nvCxnSpPr>
        <p:spPr>
          <a:xfrm>
            <a:off x="9133324" y="907535"/>
            <a:ext cx="0" cy="589078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EEB523-B450-4B27-9D99-DD9FB1DEA7C1}"/>
              </a:ext>
            </a:extLst>
          </p:cNvPr>
          <p:cNvCxnSpPr>
            <a:cxnSpLocks/>
          </p:cNvCxnSpPr>
          <p:nvPr/>
        </p:nvCxnSpPr>
        <p:spPr>
          <a:xfrm>
            <a:off x="2869779" y="879280"/>
            <a:ext cx="0" cy="589078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miter lim="800000"/>
          </a:ln>
          <a:effectLst/>
        </p:spPr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D3969139-D6C9-49C0-973F-77EFC78FC43C}"/>
              </a:ext>
            </a:extLst>
          </p:cNvPr>
          <p:cNvSpPr txBox="1">
            <a:spLocks/>
          </p:cNvSpPr>
          <p:nvPr/>
        </p:nvSpPr>
        <p:spPr>
          <a:xfrm>
            <a:off x="70894" y="3412676"/>
            <a:ext cx="2705448" cy="617451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Train set: Jan 2021 – Dec 2022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Test set: Jan 2023 – June 2023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BC7AB8D-A401-427D-B8A2-C1A996E50F3C}"/>
              </a:ext>
            </a:extLst>
          </p:cNvPr>
          <p:cNvSpPr txBox="1">
            <a:spLocks/>
          </p:cNvSpPr>
          <p:nvPr/>
        </p:nvSpPr>
        <p:spPr>
          <a:xfrm>
            <a:off x="341419" y="901505"/>
            <a:ext cx="2312926" cy="209001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Load Type Classification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2: 10 – 15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3: 15 - 20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4: 20- 25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5: 25 - 30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6: 30 - 35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7:&gt; 35 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92ECD-61D5-44EA-84C6-D04354B4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42" y="1239266"/>
            <a:ext cx="2730830" cy="20954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D16D59-8E5C-4663-BB2C-4F57E552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55" y="1250770"/>
            <a:ext cx="2694265" cy="2060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D97AF3-6E45-45C1-A360-C52BC5AC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759" y="1285412"/>
            <a:ext cx="2666650" cy="2049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7FE2647-D1C4-4143-899A-DACBF6FB9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250" y="4287200"/>
            <a:ext cx="2624011" cy="19680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356D4A-A007-40E4-A585-23CEFF8E5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758" y="4353170"/>
            <a:ext cx="2650258" cy="203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042EBB-55FD-4020-B2B0-24F9B94EC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503" y="4418291"/>
            <a:ext cx="2620017" cy="19380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468B98-2855-472B-B9D0-95D9AB2F54CE}"/>
              </a:ext>
            </a:extLst>
          </p:cNvPr>
          <p:cNvSpPr txBox="1"/>
          <p:nvPr/>
        </p:nvSpPr>
        <p:spPr>
          <a:xfrm>
            <a:off x="5985933" y="3097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linear regression contributes coefficients of each sensors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79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3CC263-95AC-4FCD-ADFD-0DB0DEB91101}"/>
              </a:ext>
            </a:extLst>
          </p:cNvPr>
          <p:cNvSpPr txBox="1">
            <a:spLocks/>
          </p:cNvSpPr>
          <p:nvPr/>
        </p:nvSpPr>
        <p:spPr>
          <a:xfrm>
            <a:off x="414338" y="223839"/>
            <a:ext cx="8683942" cy="52292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dirty="0">
                <a:solidFill>
                  <a:schemeClr val="tx1"/>
                </a:solidFill>
              </a:rPr>
              <a:t>Helth Check: </a:t>
            </a:r>
            <a:r>
              <a:rPr kumimoji="0" lang="e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Anomaly Score and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Centralize Differ Score</a:t>
            </a:r>
            <a:r>
              <a:rPr kumimoji="0" lang="e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3A4BD-0641-40B8-B4C6-CB6DFB7E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1917864"/>
            <a:ext cx="8107680" cy="2176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F70D9-D7A2-47B4-8863-27ADACB5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26" y="4119561"/>
            <a:ext cx="7685074" cy="2514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DDAF8A-1BB2-4363-A214-C4B9B450DCFF}"/>
              </a:ext>
            </a:extLst>
          </p:cNvPr>
          <p:cNvSpPr txBox="1">
            <a:spLocks/>
          </p:cNvSpPr>
          <p:nvPr/>
        </p:nvSpPr>
        <p:spPr>
          <a:xfrm>
            <a:off x="8374032" y="813908"/>
            <a:ext cx="2705448" cy="617451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Train set: Jan 2021 – Dec 2022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Test set: Jan 2023 – June 2023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72FC9C-779C-4A39-8E44-57433CF27988}"/>
              </a:ext>
            </a:extLst>
          </p:cNvPr>
          <p:cNvSpPr txBox="1">
            <a:spLocks/>
          </p:cNvSpPr>
          <p:nvPr/>
        </p:nvSpPr>
        <p:spPr>
          <a:xfrm>
            <a:off x="419901" y="813909"/>
            <a:ext cx="7435971" cy="617451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calculate health score to check an outlier score of each sensors in equipment and anomalies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9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41A4E1-9CF7-474E-A7C3-8A265A03B954}"/>
              </a:ext>
            </a:extLst>
          </p:cNvPr>
          <p:cNvSpPr txBox="1">
            <a:spLocks/>
          </p:cNvSpPr>
          <p:nvPr/>
        </p:nvSpPr>
        <p:spPr>
          <a:xfrm>
            <a:off x="414338" y="223838"/>
            <a:ext cx="7232166" cy="57308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KNN Model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F80B55-1ED0-474F-AB50-AA744F0ED4D1}"/>
              </a:ext>
            </a:extLst>
          </p:cNvPr>
          <p:cNvSpPr txBox="1">
            <a:spLocks/>
          </p:cNvSpPr>
          <p:nvPr/>
        </p:nvSpPr>
        <p:spPr>
          <a:xfrm>
            <a:off x="5478381" y="829604"/>
            <a:ext cx="2705448" cy="617451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Train set: Jan 2021 – Dec 2022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Test set: Jan 2023 – June 2023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FE178B0-2FD4-436D-B3EA-0994D2E3C18E}"/>
              </a:ext>
            </a:extLst>
          </p:cNvPr>
          <p:cNvSpPr txBox="1">
            <a:spLocks/>
          </p:cNvSpPr>
          <p:nvPr/>
        </p:nvSpPr>
        <p:spPr>
          <a:xfrm>
            <a:off x="3272406" y="816904"/>
            <a:ext cx="1813566" cy="209001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263C5C"/>
                </a:solidFill>
                <a:latin typeface="DB Heavent Bold" panose="02000806060000020004" pitchFamily="2" charset="-34"/>
                <a:ea typeface="DB Helvethaica X 75 Bd"/>
                <a:cs typeface="DB Heavent Bold" panose="02000806060000020004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B Helvethaica X 75 Bd"/>
                <a:ea typeface="DB Helvethaica X 75 Bd"/>
                <a:cs typeface="DB Helvethaica X 75 Bd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Load Type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2: 10 – 15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3: 15 - 20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4: 20- 25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5: 25 - 30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6: 30 - 35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B Heavent Bold" panose="02000806060000020004" pitchFamily="2" charset="-34"/>
                <a:cs typeface="DB Heavent Bold" panose="02000806060000020004" pitchFamily="2" charset="-34"/>
              </a:rPr>
              <a:t>Type 7:&gt; 35  MW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3C5C"/>
              </a:solidFill>
              <a:effectLst/>
              <a:uLnTx/>
              <a:uFillTx/>
              <a:latin typeface="DB Heavent Bold" panose="02000806060000020004" pitchFamily="2" charset="-34"/>
              <a:cs typeface="DB Heavent Bold" panose="02000806060000020004" pitchFamily="2" charset="-34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0955EE5-0F3E-4DC1-851D-42276F6D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27012981-A333-4630-B655-FF86DDDE3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8381" y="1715624"/>
            <a:ext cx="38290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048160-D153-4108-9DC6-BE60CB04A4A7}"/>
              </a:ext>
            </a:extLst>
          </p:cNvPr>
          <p:cNvSpPr/>
          <p:nvPr/>
        </p:nvSpPr>
        <p:spPr>
          <a:xfrm>
            <a:off x="2967606" y="4532243"/>
            <a:ext cx="304800" cy="1789044"/>
          </a:xfrm>
          <a:prstGeom prst="roundRect">
            <a:avLst/>
          </a:prstGeom>
          <a:noFill/>
          <a:ln w="28575" cap="flat" cmpd="sng" algn="ctr">
            <a:solidFill>
              <a:srgbClr val="6AB96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B Heavent"/>
              <a:ea typeface="+mn-ea"/>
              <a:cs typeface="DB Heaven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084B7B-0A4F-439A-BF02-E16910C0E2FF}"/>
              </a:ext>
            </a:extLst>
          </p:cNvPr>
          <p:cNvSpPr/>
          <p:nvPr/>
        </p:nvSpPr>
        <p:spPr>
          <a:xfrm>
            <a:off x="7222434" y="4585252"/>
            <a:ext cx="424070" cy="1736035"/>
          </a:xfrm>
          <a:prstGeom prst="roundRect">
            <a:avLst/>
          </a:prstGeom>
          <a:noFill/>
          <a:ln w="28575" cap="flat" cmpd="sng" algn="ctr">
            <a:solidFill>
              <a:srgbClr val="6AB96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B Heavent"/>
              <a:ea typeface="+mn-ea"/>
              <a:cs typeface="DB Heaven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F9A19-A020-49C8-8CD3-F5E881D17C5E}"/>
              </a:ext>
            </a:extLst>
          </p:cNvPr>
          <p:cNvSpPr txBox="1"/>
          <p:nvPr/>
        </p:nvSpPr>
        <p:spPr>
          <a:xfrm>
            <a:off x="2154985" y="4121270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AB96F"/>
                </a:solidFill>
                <a:latin typeface="DB Helvethaica X 55 Regular"/>
              </a:rPr>
              <a:t>Outage/Maintenance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CCD5E-550B-45D2-A77F-537CAA2D48C5}"/>
              </a:ext>
            </a:extLst>
          </p:cNvPr>
          <p:cNvSpPr txBox="1"/>
          <p:nvPr/>
        </p:nvSpPr>
        <p:spPr>
          <a:xfrm>
            <a:off x="6417961" y="4121270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AB96F"/>
                </a:solidFill>
                <a:latin typeface="DB Helvethaica X 55 Regular"/>
              </a:rPr>
              <a:t>Outage/Maintenance</a:t>
            </a:r>
          </a:p>
        </p:txBody>
      </p:sp>
    </p:spTree>
    <p:extLst>
      <p:ext uri="{BB962C8B-B14F-4D97-AF65-F5344CB8AC3E}">
        <p14:creationId xmlns:p14="http://schemas.microsoft.com/office/powerpoint/2010/main" val="152787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DB Heavent</vt:lpstr>
      <vt:lpstr>DB Heavent Bold</vt:lpstr>
      <vt:lpstr>DB Helvethaica X 55 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 Wongprasoet</dc:creator>
  <cp:lastModifiedBy>Santi Wongprasoet</cp:lastModifiedBy>
  <cp:revision>3</cp:revision>
  <dcterms:created xsi:type="dcterms:W3CDTF">2023-08-04T07:18:14Z</dcterms:created>
  <dcterms:modified xsi:type="dcterms:W3CDTF">2023-08-04T07:37:36Z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bf4bd-22f3-42dd-9f4f-81e9b24ee5b6_Enabled">
    <vt:lpwstr>true</vt:lpwstr>
  </property>
  <property fmtid="{D5CDD505-2E9C-101B-9397-08002B2CF9AE}" pid="3" name="MSIP_Label_6f7bf4bd-22f3-42dd-9f4f-81e9b24ee5b6_SetDate">
    <vt:lpwstr>2023-08-04T07:18:14Z</vt:lpwstr>
  </property>
  <property fmtid="{D5CDD505-2E9C-101B-9397-08002B2CF9AE}" pid="4" name="MSIP_Label_6f7bf4bd-22f3-42dd-9f4f-81e9b24ee5b6_Method">
    <vt:lpwstr>Standard</vt:lpwstr>
  </property>
  <property fmtid="{D5CDD505-2E9C-101B-9397-08002B2CF9AE}" pid="5" name="MSIP_Label_6f7bf4bd-22f3-42dd-9f4f-81e9b24ee5b6_Name">
    <vt:lpwstr>6f7bf4bd-22f3-42dd-9f4f-81e9b24ee5b6</vt:lpwstr>
  </property>
  <property fmtid="{D5CDD505-2E9C-101B-9397-08002B2CF9AE}" pid="6" name="MSIP_Label_6f7bf4bd-22f3-42dd-9f4f-81e9b24ee5b6_SiteId">
    <vt:lpwstr>d39b3018-688f-4d0d-9fce-8c3cb1169c21</vt:lpwstr>
  </property>
  <property fmtid="{D5CDD505-2E9C-101B-9397-08002B2CF9AE}" pid="7" name="MSIP_Label_6f7bf4bd-22f3-42dd-9f4f-81e9b24ee5b6_ActionId">
    <vt:lpwstr>5063ca5e-5a5e-42ab-bb7c-edecc6977a46</vt:lpwstr>
  </property>
  <property fmtid="{D5CDD505-2E9C-101B-9397-08002B2CF9AE}" pid="8" name="MSIP_Label_6f7bf4bd-22f3-42dd-9f4f-81e9b24ee5b6_ContentBits">
    <vt:lpwstr>0</vt:lpwstr>
  </property>
</Properties>
</file>