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2" r:id="rId17"/>
    <p:sldId id="27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61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E3A22-B63A-5898-6A95-6583C7B13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C50B1F-6BE7-0793-EC76-FC1721513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46AF14-F5EF-867B-3572-61F607CB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1F01-9715-4D96-B5F9-BCE0702570A2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E49468-D33C-2AEE-2652-E8D6CB73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F0659B-DCB3-9115-7B54-8D71C4CD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A22-7641-4B09-82E3-6016D9702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27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CD294-EBAC-F5CF-BBB7-22E4B50DA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748AB9-0F61-ED97-355D-4B8A2F781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EEB42C-18F9-E47D-835A-217EB84C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1F01-9715-4D96-B5F9-BCE0702570A2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31C7F2-C107-3AD7-C455-57812753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7AF9A2-D8A7-2DD8-E8CF-C2655567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A22-7641-4B09-82E3-6016D9702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75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F747C8A-764C-717B-2F74-8A555B95E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6395AB-F239-717F-8147-70EDE78D8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2AF847-A9A8-2EDA-9732-5668E046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1F01-9715-4D96-B5F9-BCE0702570A2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0B6256-1932-D9B1-D09D-92EDDE60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1E4389-5D25-B5D1-79C5-8234785E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A22-7641-4B09-82E3-6016D9702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23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69802-21C8-066E-697B-9F656B89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E4238E-8E00-B8E0-723F-A0B52C116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1F5223-C7EF-4695-E61D-7429BBD1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1F01-9715-4D96-B5F9-BCE0702570A2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2AD719-9212-5E65-3CDD-70A13987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8CC592-08BB-CF67-D683-2A4D80A3A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A22-7641-4B09-82E3-6016D9702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36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3D9038-D43C-DB5D-97B4-67EE48BA9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A83EC5-70E5-17A8-FA57-3052B4E6D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000FC9-1451-9ACB-59BF-F218597E1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1F01-9715-4D96-B5F9-BCE0702570A2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2D9C0A-EFA0-C10E-6C92-963934D4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CF54E1-D853-B83C-8F3A-686FEF89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A22-7641-4B09-82E3-6016D9702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83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54D27-8FB9-EFCB-4EF0-7CFF5A9E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94FA6F-A2D0-FD6C-946C-C5B8891E0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558527-A734-1C90-6382-063E795F3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682C4A-960F-A45F-CE01-FD75DD1E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1F01-9715-4D96-B5F9-BCE0702570A2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4F81EA-7ED9-CB55-401A-76223E77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FF8688-59C5-119C-42EE-4E1B3F71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A22-7641-4B09-82E3-6016D9702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73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9168C2-60D3-CDFD-F9A5-AE7C1BF5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4AA7DC-AF45-64A9-E495-5ECE4404E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772129-41F2-19EC-33A8-E08D7250F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5E277F2-D4C6-7A1F-18B6-4D0EF6E0D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C697D3C-0405-C43F-66DF-498E3E4F4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A74735C-7587-CE03-D211-7B69FB34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1F01-9715-4D96-B5F9-BCE0702570A2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BF039DE-8731-B260-C961-DA0F1B1A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8C8329C-30AC-9108-2E01-725FB691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A22-7641-4B09-82E3-6016D9702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81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92C47B-AC92-6AD6-4AAB-7B361A2B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DB6692D-E14C-8686-BD66-F0AD9622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1F01-9715-4D96-B5F9-BCE0702570A2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FF7466-F1D9-3482-9829-96CBD73E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3FEE4CB-D168-D77E-5F57-D0D8F6A1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A22-7641-4B09-82E3-6016D9702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67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820B0BD-1484-FF0C-2F95-DB48CB09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1F01-9715-4D96-B5F9-BCE0702570A2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3E7D0CA-647A-A2A8-9019-58F4CDBE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8D3DE8-6F78-626E-F4A1-AB030C31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A22-7641-4B09-82E3-6016D9702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7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91C8AA-3F08-4C34-FE2C-793DFC0B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6B8C11-464B-570B-8F7B-00909A0BD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CE62AB-546B-775C-4442-AFCD88644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05A0E9-33FB-CFC9-B807-A104902E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1F01-9715-4D96-B5F9-BCE0702570A2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045AF7-E2EA-39C6-194B-2216D2DDA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8220F2-AD14-1053-F982-47E02634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A22-7641-4B09-82E3-6016D9702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01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2A64B-A789-57B4-B911-D972BF271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C640832-8BBE-432B-0AF6-03E4BB00A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CA3C93-E350-CF74-C5CF-CEE3F5DDC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1E02AC-6FAE-0A63-27DA-AA60D4F1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1F01-9715-4D96-B5F9-BCE0702570A2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AC6164-DADF-44E8-BA8E-E556463F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217387-F4F3-FDA9-44E8-05491677F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A22-7641-4B09-82E3-6016D9702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29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A0D89-EC3A-A04E-3D21-CAE52BB46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324BC3-D446-CA9B-AA05-6FAE16332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0D9D26-0854-BFCF-032B-96199C9B1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B1F01-9715-4D96-B5F9-BCE0702570A2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C7ED98-F4DD-8083-D937-A302CDA2E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54EC15-388F-34D4-15F8-6E6FC3B2F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A9A22-7641-4B09-82E3-6016D9702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87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7D7576-0754-6E04-1176-67441AB12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7430"/>
            <a:ext cx="9144000" cy="1856527"/>
          </a:xfrm>
        </p:spPr>
        <p:txBody>
          <a:bodyPr anchor="ctr">
            <a:normAutofit/>
          </a:bodyPr>
          <a:lstStyle/>
          <a:p>
            <a:r>
              <a:rPr lang="ru-RU" sz="3600" dirty="0"/>
              <a:t>ГЕНЕРАЦИЯ ИЗОБРАЖЕНИЙ ДЛЯ АНАЛИЗА УСТОЙЧИВОСТИ НЕЙРОННЫХ СЕТЕЙ В ЗАДАЧЕ КЛАССИФИКАЦИИ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DD0E7B-2B37-B75C-BA9A-B73A8827E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1149"/>
            <a:ext cx="9144000" cy="1655762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ru-RU" dirty="0"/>
              <a:t>Выполнил студент 435 группы</a:t>
            </a:r>
          </a:p>
          <a:p>
            <a:pPr algn="r"/>
            <a:r>
              <a:rPr lang="ru-RU" dirty="0"/>
              <a:t>Клиентов Г.А.</a:t>
            </a:r>
          </a:p>
          <a:p>
            <a:pPr algn="r"/>
            <a:endParaRPr lang="ru-RU" dirty="0"/>
          </a:p>
          <a:p>
            <a:pPr algn="r"/>
            <a:r>
              <a:rPr lang="ru-RU" dirty="0"/>
              <a:t>Научные руководители:</a:t>
            </a:r>
          </a:p>
          <a:p>
            <a:pPr algn="r"/>
            <a:r>
              <a:rPr lang="ru-RU" dirty="0"/>
              <a:t>д. ф.-м. н., профессор П.В. Голубцов</a:t>
            </a:r>
          </a:p>
          <a:p>
            <a:pPr algn="r"/>
            <a:r>
              <a:rPr lang="ru-RU" dirty="0"/>
              <a:t>д. ф.-м. н., профессор РАН А.Г. Дьяконов</a:t>
            </a:r>
          </a:p>
        </p:txBody>
      </p:sp>
    </p:spTree>
    <p:extLst>
      <p:ext uri="{BB962C8B-B14F-4D97-AF65-F5344CB8AC3E}">
        <p14:creationId xmlns:p14="http://schemas.microsoft.com/office/powerpoint/2010/main" val="4116045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1FFCF-2D34-3E97-5723-D2559C00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996"/>
            <a:ext cx="10515600" cy="1325563"/>
          </a:xfrm>
        </p:spPr>
        <p:txBody>
          <a:bodyPr/>
          <a:lstStyle/>
          <a:p>
            <a:r>
              <a:rPr lang="ru-RU" dirty="0"/>
              <a:t>Результаты сходны с экспериментом №1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F75FB3-CAB9-5F3E-DBA7-B494B89AD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329" y="1273678"/>
            <a:ext cx="6120130" cy="306006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1FA052-D211-AD86-D225-451D02F21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329" y="4361329"/>
            <a:ext cx="6120130" cy="222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79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47AACB-84CC-CBA4-236D-D6ADDF242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49375"/>
          </a:xfrm>
        </p:spPr>
        <p:txBody>
          <a:bodyPr/>
          <a:lstStyle/>
          <a:p>
            <a:r>
              <a:rPr lang="ru-RU" dirty="0"/>
              <a:t>Эксперимент 1 (маска, разбитая на </a:t>
            </a:r>
            <a:r>
              <a:rPr lang="en-US" dirty="0"/>
              <a:t>k </a:t>
            </a:r>
            <a:r>
              <a:rPr lang="ru-RU" dirty="0"/>
              <a:t>равных частей)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FF6D0A-4933-A409-6F0E-744E2C1710FA}"/>
              </a:ext>
            </a:extLst>
          </p:cNvPr>
          <p:cNvSpPr txBox="1"/>
          <p:nvPr/>
        </p:nvSpPr>
        <p:spPr>
          <a:xfrm>
            <a:off x="638736" y="3015760"/>
            <a:ext cx="24339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данном случае рецептивное поле размазано по всему изображению, кроме отдельно стоящих пикселей.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9281EF-D289-EAD0-884B-59BA2B25A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811" y="2368606"/>
            <a:ext cx="6119495" cy="304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88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6A2FF6-ED5B-FB55-D43A-D8CB7586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1595" cy="1362822"/>
          </a:xfrm>
        </p:spPr>
        <p:txBody>
          <a:bodyPr/>
          <a:lstStyle/>
          <a:p>
            <a:r>
              <a:rPr lang="ru-RU" dirty="0"/>
              <a:t>Точность предсказаний также около единицы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8EBCEF-A171-9839-4352-2F090BC03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729" y="2111188"/>
            <a:ext cx="6771523" cy="338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76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6A2FF6-ED5B-FB55-D43A-D8CB7586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1595" cy="1362822"/>
          </a:xfrm>
        </p:spPr>
        <p:txBody>
          <a:bodyPr/>
          <a:lstStyle/>
          <a:p>
            <a:r>
              <a:rPr lang="ru-RU" dirty="0"/>
              <a:t>Вероятности, выдаваемые в эксперименте №3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7F3243-817C-EA5D-9FAC-70B4CB3AD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500" y="2657265"/>
            <a:ext cx="7080105" cy="25747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103C41-B498-E11A-1032-D14B334BFD57}"/>
              </a:ext>
            </a:extLst>
          </p:cNvPr>
          <p:cNvSpPr txBox="1"/>
          <p:nvPr/>
        </p:nvSpPr>
        <p:spPr>
          <a:xfrm>
            <a:off x="753035" y="3072653"/>
            <a:ext cx="31802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данном случае, несмотря на высокую точность предсказаний, модель недостаточно уверена в своих ответах по поводу принадлежности изображения к своему классу.</a:t>
            </a:r>
          </a:p>
        </p:txBody>
      </p:sp>
    </p:spTree>
    <p:extLst>
      <p:ext uri="{BB962C8B-B14F-4D97-AF65-F5344CB8AC3E}">
        <p14:creationId xmlns:p14="http://schemas.microsoft.com/office/powerpoint/2010/main" val="2639050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F4378-993D-2865-7A1E-4BCE7237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генерируемого изображения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D65DBEB-D712-0A52-1C05-5EEE297AF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1" y="1690688"/>
            <a:ext cx="5801784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CF79B1-D71A-CB62-3049-A8760C63BEB4}"/>
              </a:ext>
            </a:extLst>
          </p:cNvPr>
          <p:cNvSpPr txBox="1"/>
          <p:nvPr/>
        </p:nvSpPr>
        <p:spPr>
          <a:xfrm>
            <a:off x="6905065" y="2373406"/>
            <a:ext cx="3449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Изображение не несет какого-либо смысла для человеческого восприятия и имеет вид белого шума.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05457-8232-8A00-EC75-839B4644DE37}"/>
              </a:ext>
            </a:extLst>
          </p:cNvPr>
          <p:cNvSpPr txBox="1"/>
          <p:nvPr/>
        </p:nvSpPr>
        <p:spPr>
          <a:xfrm>
            <a:off x="5073041" y="5179512"/>
            <a:ext cx="374528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Изображение получено в эксперименте №3 при количестве классов, равном 64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5958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E6579-FAC9-DC96-97D0-D86570AE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Интерпретация результатов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765AF7-206B-3F4A-F7EA-7EABF7565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Видно, что во всех случаях универсальное изображение находится</a:t>
            </a:r>
          </a:p>
          <a:p>
            <a:r>
              <a:rPr lang="ru-RU" dirty="0"/>
              <a:t>Причем в первых двух экспериментах модель с достаточной уверенностью выдает ответы. </a:t>
            </a:r>
          </a:p>
          <a:p>
            <a:pPr lvl="1"/>
            <a:r>
              <a:rPr lang="ru-RU" dirty="0"/>
              <a:t>Размер свертки </a:t>
            </a:r>
            <a:r>
              <a:rPr lang="ru-RU" u="sng" dirty="0"/>
              <a:t>меньше</a:t>
            </a:r>
            <a:r>
              <a:rPr lang="ru-RU" dirty="0"/>
              <a:t> характерного размера маски</a:t>
            </a:r>
          </a:p>
          <a:p>
            <a:r>
              <a:rPr lang="ru-RU" dirty="0"/>
              <a:t>Однако в третьем эксперименте несмотря на высокую точность предсказаний, вероятности ответов модели низкие.</a:t>
            </a:r>
          </a:p>
          <a:p>
            <a:pPr lvl="1"/>
            <a:r>
              <a:rPr lang="ru-RU" dirty="0"/>
              <a:t>Размер свертки </a:t>
            </a:r>
            <a:r>
              <a:rPr lang="ru-RU" u="sng" dirty="0"/>
              <a:t>больше</a:t>
            </a:r>
            <a:r>
              <a:rPr lang="ru-RU" dirty="0"/>
              <a:t> характерного размера маски (одиночные пиксели)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90802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B2385-F956-8B42-C66E-B23B0D38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Теоретическая интерпретация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0809F8-333A-46B2-A19F-67E789F11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02742"/>
          </a:xfrm>
        </p:spPr>
        <p:txBody>
          <a:bodyPr/>
          <a:lstStyle/>
          <a:p>
            <a:r>
              <a:rPr lang="ru-RU" dirty="0"/>
              <a:t>Представим изображение как объект в линейном пространстве (все множество изображений – гиперкуб со стороной 1)</a:t>
            </a:r>
          </a:p>
          <a:p>
            <a:r>
              <a:rPr lang="ru-RU" dirty="0"/>
              <a:t>При применении масок мы получаем объекты из некоторой окрестности универсального изображения</a:t>
            </a:r>
          </a:p>
          <a:p>
            <a:r>
              <a:rPr lang="ru-RU" dirty="0"/>
              <a:t>Внутри этой окрестности содержатся объекты, которые модель переводит в любой класс из заданного набора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050C49A-F844-43C8-50DB-924F9652D9F5}"/>
              </a:ext>
            </a:extLst>
          </p:cNvPr>
          <p:cNvSpPr txBox="1">
            <a:spLocks/>
          </p:cNvSpPr>
          <p:nvPr/>
        </p:nvSpPr>
        <p:spPr>
          <a:xfrm>
            <a:off x="838200" y="4909116"/>
            <a:ext cx="10515600" cy="1410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Пример – при применении горизонтальной маски с количеством классов = 64, относительная разность норм для маскированных изображений не более 1.6%. И в этом шаре содержатся объекты всех 64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3855892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EBDE9E-FFF8-89EB-914B-93F79F92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итоги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097F2B-AA22-B25D-4279-19A9594A3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Разработан алгоритм для генерации универсальных изображений, которые при применении различных масок имеют разные классы на выходе модели</a:t>
            </a:r>
          </a:p>
          <a:p>
            <a:r>
              <a:rPr lang="ru-RU" dirty="0"/>
              <a:t>Получены и исследованы изображения, полученные этим алгоритмом.</a:t>
            </a:r>
          </a:p>
          <a:p>
            <a:r>
              <a:rPr lang="ru-RU" dirty="0"/>
              <a:t>Такие исследования могут помочь в теоретических исследованиях работы нейронных сетей</a:t>
            </a:r>
          </a:p>
          <a:p>
            <a:pPr marL="0" indent="0">
              <a:buNone/>
            </a:pPr>
            <a:r>
              <a:rPr lang="ru-RU" dirty="0"/>
              <a:t>__________________________________________________________</a:t>
            </a:r>
          </a:p>
          <a:p>
            <a:r>
              <a:rPr lang="ru-RU" dirty="0"/>
              <a:t>В дальнейшем планируется исследовать данную задачу на </a:t>
            </a:r>
            <a:r>
              <a:rPr lang="ru-RU" dirty="0" err="1"/>
              <a:t>бо́льшем</a:t>
            </a:r>
            <a:r>
              <a:rPr lang="ru-RU" dirty="0"/>
              <a:t> числе масок и моделей.</a:t>
            </a:r>
          </a:p>
        </p:txBody>
      </p:sp>
    </p:spTree>
    <p:extLst>
      <p:ext uri="{BB962C8B-B14F-4D97-AF65-F5344CB8AC3E}">
        <p14:creationId xmlns:p14="http://schemas.microsoft.com/office/powerpoint/2010/main" val="74263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287C75-08C3-C7AA-4203-9B3CC6B5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attack </a:t>
            </a:r>
            <a:r>
              <a:rPr lang="ru-RU" dirty="0"/>
              <a:t>на примере </a:t>
            </a:r>
            <a:r>
              <a:rPr lang="en-US" dirty="0"/>
              <a:t>FGSM</a:t>
            </a:r>
            <a:endParaRPr lang="ru-RU" dirty="0"/>
          </a:p>
        </p:txBody>
      </p:sp>
      <p:pic>
        <p:nvPicPr>
          <p:cNvPr id="1026" name="Picture 2" descr="fgsm_panda_image">
            <a:extLst>
              <a:ext uri="{FF2B5EF4-FFF2-40B4-BE49-F238E27FC236}">
                <a16:creationId xmlns:a16="http://schemas.microsoft.com/office/drawing/2014/main" id="{B6E90E75-AE55-47FF-AC09-46B365E3EA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90" y="1523944"/>
            <a:ext cx="10097019" cy="401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DFE120-49EF-F483-AD4B-B1D2D94C857F}"/>
              </a:ext>
            </a:extLst>
          </p:cNvPr>
          <p:cNvSpPr txBox="1"/>
          <p:nvPr/>
        </p:nvSpPr>
        <p:spPr>
          <a:xfrm>
            <a:off x="916079" y="6084795"/>
            <a:ext cx="10359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Adversarial Example Generation —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</a:rPr>
              <a:t>PyTorch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 Tutorials https://pytorch.org/tutorials/beginner/fgsm_tutorial.html2.3.0+cu121 documentation</a:t>
            </a:r>
            <a:endParaRPr lang="ru-RU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56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0593368-170B-FDE0-248A-0B7456120623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535" y="2014006"/>
            <a:ext cx="3772800" cy="28296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7D43752-976D-18A2-364C-E27CC4ABF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61" y="2013469"/>
            <a:ext cx="3774233" cy="28306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2722973-6F08-0D8F-D6C9-1FA45644C527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75" y="2014006"/>
            <a:ext cx="3772800" cy="28296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6423A-D4E1-35FE-7803-66DCC3DE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Можем ли мы подобрать изображение, которое бы относилось к любому классу?</a:t>
            </a:r>
          </a:p>
        </p:txBody>
      </p:sp>
      <p:sp>
        <p:nvSpPr>
          <p:cNvPr id="11" name="Равно 10">
            <a:extLst>
              <a:ext uri="{FF2B5EF4-FFF2-40B4-BE49-F238E27FC236}">
                <a16:creationId xmlns:a16="http://schemas.microsoft.com/office/drawing/2014/main" id="{F3EBC131-7487-8CA2-30E1-76D4F1E2B741}"/>
              </a:ext>
            </a:extLst>
          </p:cNvPr>
          <p:cNvSpPr/>
          <p:nvPr/>
        </p:nvSpPr>
        <p:spPr>
          <a:xfrm>
            <a:off x="7541458" y="3101927"/>
            <a:ext cx="927920" cy="653758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BDCD9E-E958-7821-6417-03EC6095C7C9}"/>
              </a:ext>
            </a:extLst>
          </p:cNvPr>
          <p:cNvSpPr txBox="1"/>
          <p:nvPr/>
        </p:nvSpPr>
        <p:spPr>
          <a:xfrm>
            <a:off x="5010948" y="4787733"/>
            <a:ext cx="2114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Маска для класса </a:t>
            </a:r>
          </a:p>
          <a:p>
            <a:pPr algn="ctr"/>
            <a:r>
              <a:rPr lang="en-US" dirty="0"/>
              <a:t>“gibbon”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26575F-7829-838F-585A-29AFAE7E36D0}"/>
              </a:ext>
            </a:extLst>
          </p:cNvPr>
          <p:cNvSpPr txBox="1"/>
          <p:nvPr/>
        </p:nvSpPr>
        <p:spPr>
          <a:xfrm>
            <a:off x="1275605" y="4840623"/>
            <a:ext cx="167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Универсальное изображение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278E97-E282-53E4-11D5-93E53AC879F1}"/>
              </a:ext>
            </a:extLst>
          </p:cNvPr>
          <p:cNvSpPr txBox="1"/>
          <p:nvPr/>
        </p:nvSpPr>
        <p:spPr>
          <a:xfrm>
            <a:off x="9437211" y="4840623"/>
            <a:ext cx="115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“gibbon”</a:t>
            </a:r>
            <a:endParaRPr lang="ru-RU" dirty="0"/>
          </a:p>
        </p:txBody>
      </p:sp>
      <p:sp>
        <p:nvSpPr>
          <p:cNvPr id="19" name="Знак умножения 18">
            <a:extLst>
              <a:ext uri="{FF2B5EF4-FFF2-40B4-BE49-F238E27FC236}">
                <a16:creationId xmlns:a16="http://schemas.microsoft.com/office/drawing/2014/main" id="{A858555D-AEE4-134A-A814-DD0172305A11}"/>
              </a:ext>
            </a:extLst>
          </p:cNvPr>
          <p:cNvSpPr/>
          <p:nvPr/>
        </p:nvSpPr>
        <p:spPr>
          <a:xfrm>
            <a:off x="3611929" y="3101927"/>
            <a:ext cx="779929" cy="653758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86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91B557-96CF-7E59-EA07-1108A99A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универсального изображения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18F481-A054-3583-68BD-6316A08B5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Будем использовать метод градиентного спуска</a:t>
            </a:r>
          </a:p>
          <a:p>
            <a:r>
              <a:rPr lang="ru-RU" dirty="0"/>
              <a:t>Фиксируем веса модели</a:t>
            </a:r>
          </a:p>
          <a:p>
            <a:r>
              <a:rPr lang="ru-RU" dirty="0"/>
              <a:t>В качестве параметров для оптимизации используются значения пикселей самого изображения</a:t>
            </a:r>
          </a:p>
          <a:p>
            <a:r>
              <a:rPr lang="ru-RU" dirty="0" err="1"/>
              <a:t>Батч</a:t>
            </a:r>
            <a:r>
              <a:rPr lang="ru-RU" dirty="0"/>
              <a:t> собираем из всего набора масок (размер </a:t>
            </a:r>
            <a:r>
              <a:rPr lang="ru-RU" dirty="0" err="1"/>
              <a:t>батча</a:t>
            </a:r>
            <a:r>
              <a:rPr lang="ru-RU" dirty="0"/>
              <a:t> равен количеству классов)</a:t>
            </a:r>
          </a:p>
        </p:txBody>
      </p:sp>
    </p:spTree>
    <p:extLst>
      <p:ext uri="{BB962C8B-B14F-4D97-AF65-F5344CB8AC3E}">
        <p14:creationId xmlns:p14="http://schemas.microsoft.com/office/powerpoint/2010/main" val="26216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47C69-CE66-F9BE-78E6-AC48A333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Используемая 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65A63B-E00B-2E07-58B7-E02A22CC5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085729" cy="4351338"/>
          </a:xfrm>
        </p:spPr>
        <p:txBody>
          <a:bodyPr/>
          <a:lstStyle/>
          <a:p>
            <a:r>
              <a:rPr lang="en-US" dirty="0"/>
              <a:t>ResNet-50 </a:t>
            </a:r>
            <a:r>
              <a:rPr lang="ru-RU" dirty="0"/>
              <a:t>с 25.6 млн параметров (</a:t>
            </a:r>
            <a:r>
              <a:rPr lang="en-US" dirty="0"/>
              <a:t>80% acc@1</a:t>
            </a:r>
            <a:r>
              <a:rPr lang="ru-RU" dirty="0"/>
              <a:t>)</a:t>
            </a:r>
          </a:p>
          <a:p>
            <a:r>
              <a:rPr lang="ru-RU" dirty="0" err="1"/>
              <a:t>Предобученная</a:t>
            </a:r>
            <a:r>
              <a:rPr lang="ru-RU" dirty="0"/>
              <a:t> на </a:t>
            </a:r>
            <a:r>
              <a:rPr lang="en-US" dirty="0"/>
              <a:t>ImageNet-1K </a:t>
            </a:r>
            <a:r>
              <a:rPr lang="ru-RU" dirty="0"/>
              <a:t>с 1000 классов</a:t>
            </a:r>
          </a:p>
          <a:p>
            <a:r>
              <a:rPr lang="ru-RU" dirty="0"/>
              <a:t>Размер искомого изображения – </a:t>
            </a:r>
            <a:r>
              <a:rPr lang="en-US" dirty="0"/>
              <a:t>3x</a:t>
            </a:r>
            <a:r>
              <a:rPr lang="ru-RU" dirty="0"/>
              <a:t>64</a:t>
            </a:r>
            <a:r>
              <a:rPr lang="en-US" dirty="0"/>
              <a:t>x64 (RGB)</a:t>
            </a:r>
          </a:p>
          <a:p>
            <a:r>
              <a:rPr lang="ru-RU" dirty="0"/>
              <a:t>Количество эпох – 5000</a:t>
            </a:r>
          </a:p>
          <a:p>
            <a:r>
              <a:rPr lang="ru-RU" dirty="0"/>
              <a:t>Функция ошибки – </a:t>
            </a:r>
            <a:r>
              <a:rPr lang="en-US" dirty="0" err="1"/>
              <a:t>CrossEntropyLoss</a:t>
            </a:r>
            <a:endParaRPr lang="en-US" dirty="0"/>
          </a:p>
          <a:p>
            <a:r>
              <a:rPr lang="ru-RU" dirty="0"/>
              <a:t>Оптимизатор – </a:t>
            </a:r>
            <a:r>
              <a:rPr lang="en-US" dirty="0"/>
              <a:t>SGD </a:t>
            </a:r>
            <a:r>
              <a:rPr lang="ru-RU" dirty="0"/>
              <a:t>с </a:t>
            </a:r>
            <a:r>
              <a:rPr lang="en-US" dirty="0"/>
              <a:t>learning rate=0.1</a:t>
            </a:r>
          </a:p>
          <a:p>
            <a:r>
              <a:rPr lang="ru-RU" dirty="0"/>
              <a:t>Количество классов – от 2 </a:t>
            </a:r>
            <a:r>
              <a:rPr lang="ru-RU"/>
              <a:t>до 62 </a:t>
            </a:r>
            <a:r>
              <a:rPr lang="ru-RU" dirty="0"/>
              <a:t>с шагом 4</a:t>
            </a:r>
          </a:p>
        </p:txBody>
      </p:sp>
    </p:spTree>
    <p:extLst>
      <p:ext uri="{BB962C8B-B14F-4D97-AF65-F5344CB8AC3E}">
        <p14:creationId xmlns:p14="http://schemas.microsoft.com/office/powerpoint/2010/main" val="312623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47AACB-84CC-CBA4-236D-D6ADDF242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49375"/>
          </a:xfrm>
        </p:spPr>
        <p:txBody>
          <a:bodyPr/>
          <a:lstStyle/>
          <a:p>
            <a:r>
              <a:rPr lang="ru-RU" dirty="0"/>
              <a:t>Эксперимент 1 (маска, разбитая на </a:t>
            </a:r>
            <a:r>
              <a:rPr lang="en-US" dirty="0"/>
              <a:t>k </a:t>
            </a:r>
            <a:r>
              <a:rPr lang="ru-RU" dirty="0"/>
              <a:t>равных частей)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CB0CBA-1886-D2C8-E70D-F817813FE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512" y="2104465"/>
            <a:ext cx="7050294" cy="35141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FF6D0A-4933-A409-6F0E-744E2C1710FA}"/>
              </a:ext>
            </a:extLst>
          </p:cNvPr>
          <p:cNvSpPr txBox="1"/>
          <p:nvPr/>
        </p:nvSpPr>
        <p:spPr>
          <a:xfrm>
            <a:off x="484094" y="3368488"/>
            <a:ext cx="26826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Уменьшаем рецептивное поле модели, из-за чего она классифицирует изображение только по немаскированной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408629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6A2FF6-ED5B-FB55-D43A-D8CB7586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Точность модели оказалась около единицы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66518ED-4871-F453-3C08-EBE052808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096294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50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311F5-96F1-3E93-09A9-7503386B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Вероятности, выдаваемые моделью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8952452-38CD-68AD-5C34-3AA64435D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587" y="2326438"/>
            <a:ext cx="8154213" cy="29616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A47830-36A1-9EC9-770A-2A554BC9E2F9}"/>
              </a:ext>
            </a:extLst>
          </p:cNvPr>
          <p:cNvSpPr txBox="1"/>
          <p:nvPr/>
        </p:nvSpPr>
        <p:spPr>
          <a:xfrm>
            <a:off x="262218" y="3119718"/>
            <a:ext cx="2575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Высокие вероятности принадлежности к классу, которые выдает модель говорит о её уверенности в ответах</a:t>
            </a:r>
          </a:p>
        </p:txBody>
      </p:sp>
    </p:spTree>
    <p:extLst>
      <p:ext uri="{BB962C8B-B14F-4D97-AF65-F5344CB8AC3E}">
        <p14:creationId xmlns:p14="http://schemas.microsoft.com/office/powerpoint/2010/main" val="380001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47AACB-84CC-CBA4-236D-D6ADDF242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49375"/>
          </a:xfrm>
        </p:spPr>
        <p:txBody>
          <a:bodyPr/>
          <a:lstStyle/>
          <a:p>
            <a:r>
              <a:rPr lang="ru-RU" dirty="0"/>
              <a:t>Эксперимент 2 (маска, разбитая на </a:t>
            </a:r>
            <a:r>
              <a:rPr lang="en-US" dirty="0"/>
              <a:t>k </a:t>
            </a:r>
            <a:r>
              <a:rPr lang="ru-RU" dirty="0"/>
              <a:t>равных полос)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1388F9-3116-317C-D8B9-07490CFB0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021" y="2050677"/>
            <a:ext cx="6847957" cy="3413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66893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536</Words>
  <Application>Microsoft Office PowerPoint</Application>
  <PresentationFormat>Широкоэкранный</PresentationFormat>
  <Paragraphs>59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ГЕНЕРАЦИЯ ИЗОБРАЖЕНИЙ ДЛЯ АНАЛИЗА УСТОЙЧИВОСТИ НЕЙРОННЫХ СЕТЕЙ В ЗАДАЧЕ КЛАССИФИКАЦИИ</vt:lpstr>
      <vt:lpstr>Adversarial attack на примере FGSM</vt:lpstr>
      <vt:lpstr>Можем ли мы подобрать изображение, которое бы относилось к любому классу?</vt:lpstr>
      <vt:lpstr>Генерация универсального изображения</vt:lpstr>
      <vt:lpstr>Используемая модель</vt:lpstr>
      <vt:lpstr>Эксперимент 1 (маска, разбитая на k равных частей)</vt:lpstr>
      <vt:lpstr>Точность модели оказалась около единицы</vt:lpstr>
      <vt:lpstr>Вероятности, выдаваемые моделью</vt:lpstr>
      <vt:lpstr>Эксперимент 2 (маска, разбитая на k равных полос)</vt:lpstr>
      <vt:lpstr>Результаты сходны с экспериментом №1</vt:lpstr>
      <vt:lpstr>Эксперимент 1 (маска, разбитая на k равных частей)</vt:lpstr>
      <vt:lpstr>Точность предсказаний также около единицы</vt:lpstr>
      <vt:lpstr>Вероятности, выдаваемые в эксперименте №3</vt:lpstr>
      <vt:lpstr>Пример генерируемого изображения</vt:lpstr>
      <vt:lpstr>Интерпретация результатов</vt:lpstr>
      <vt:lpstr>Теоретическая интерпретация</vt:lpstr>
      <vt:lpstr>Основные итоги работы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Григорий Клиентов</dc:creator>
  <cp:lastModifiedBy>Григорий Клиентов</cp:lastModifiedBy>
  <cp:revision>65</cp:revision>
  <dcterms:created xsi:type="dcterms:W3CDTF">2024-05-20T05:02:51Z</dcterms:created>
  <dcterms:modified xsi:type="dcterms:W3CDTF">2024-05-22T09:58:03Z</dcterms:modified>
</cp:coreProperties>
</file>