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664" r:id="rId3"/>
    <p:sldId id="665" r:id="rId4"/>
    <p:sldId id="666" r:id="rId5"/>
    <p:sldId id="667" r:id="rId6"/>
    <p:sldId id="668" r:id="rId7"/>
    <p:sldId id="669" r:id="rId8"/>
    <p:sldId id="670" r:id="rId9"/>
    <p:sldId id="671" r:id="rId10"/>
    <p:sldId id="672" r:id="rId11"/>
    <p:sldId id="673" r:id="rId12"/>
    <p:sldId id="674" r:id="rId13"/>
    <p:sldId id="675" r:id="rId14"/>
    <p:sldId id="676" r:id="rId15"/>
    <p:sldId id="677" r:id="rId16"/>
    <p:sldId id="678" r:id="rId17"/>
    <p:sldId id="679" r:id="rId18"/>
    <p:sldId id="680" r:id="rId19"/>
    <p:sldId id="681" r:id="rId20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41414"/>
    <a:srgbClr val="838EFF"/>
    <a:srgbClr val="D5DBFE"/>
    <a:srgbClr val="FAFAFA"/>
    <a:srgbClr val="414141"/>
    <a:srgbClr val="CBCBCB"/>
    <a:srgbClr val="E6E6E6"/>
    <a:srgbClr val="EBEBE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9" autoAdjust="0"/>
    <p:restoredTop sz="92410"/>
  </p:normalViewPr>
  <p:slideViewPr>
    <p:cSldViewPr snapToGrid="0">
      <p:cViewPr varScale="1">
        <p:scale>
          <a:sx n="64" d="100"/>
          <a:sy n="64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72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25.12.2024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25.12.2024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71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154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2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4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29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с буллитами и графикой</a:t>
            </a:r>
          </a:p>
          <a:p>
            <a:endParaRPr lang="ru-RU" dirty="0"/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Может использоваться как в темной, так и в светлой теме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5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3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с заголовком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062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плашкой слева и формулами справа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282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«Вопросы»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Может использоваться как в темной, так и в светлой теме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86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97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29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с буллитами и графикой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87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07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37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82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4 схемами / рисунками без осей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со схемами в горизонтальной верстке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36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77.svg"/><Relationship Id="rId3" Type="http://schemas.openxmlformats.org/officeDocument/2006/relationships/image" Target="../media/image41.svg"/><Relationship Id="rId21" Type="http://schemas.openxmlformats.org/officeDocument/2006/relationships/image" Target="../media/image59.svg"/><Relationship Id="rId34" Type="http://schemas.openxmlformats.org/officeDocument/2006/relationships/image" Target="../media/image72.pn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5" Type="http://schemas.openxmlformats.org/officeDocument/2006/relationships/image" Target="../media/image63.svg"/><Relationship Id="rId33" Type="http://schemas.openxmlformats.org/officeDocument/2006/relationships/image" Target="../media/image71.svg"/><Relationship Id="rId38" Type="http://schemas.openxmlformats.org/officeDocument/2006/relationships/image" Target="../media/image76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41" Type="http://schemas.openxmlformats.org/officeDocument/2006/relationships/image" Target="../media/image79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svg"/><Relationship Id="rId40" Type="http://schemas.openxmlformats.org/officeDocument/2006/relationships/image" Target="../media/image78.png"/><Relationship Id="rId5" Type="http://schemas.openxmlformats.org/officeDocument/2006/relationships/image" Target="../media/image43.svg"/><Relationship Id="rId15" Type="http://schemas.openxmlformats.org/officeDocument/2006/relationships/image" Target="../media/image53.svg"/><Relationship Id="rId23" Type="http://schemas.openxmlformats.org/officeDocument/2006/relationships/image" Target="../media/image61.sv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svg"/><Relationship Id="rId31" Type="http://schemas.openxmlformats.org/officeDocument/2006/relationships/image" Target="../media/image69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svg"/><Relationship Id="rId30" Type="http://schemas.openxmlformats.org/officeDocument/2006/relationships/image" Target="../media/image68.png"/><Relationship Id="rId35" Type="http://schemas.openxmlformats.org/officeDocument/2006/relationships/image" Target="../media/image73.sv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7" Type="http://schemas.openxmlformats.org/officeDocument/2006/relationships/image" Target="../media/image89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8.png"/><Relationship Id="rId5" Type="http://schemas.openxmlformats.org/officeDocument/2006/relationships/image" Target="../media/image87.svg"/><Relationship Id="rId4" Type="http://schemas.openxmlformats.org/officeDocument/2006/relationships/image" Target="../media/image8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31750" cap="rnd">
              <a:solidFill>
                <a:schemeClr val="accent5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BB34F37-2066-F75E-56E3-6EB4AE292DC8}"/>
              </a:ext>
            </a:extLst>
          </p:cNvPr>
          <p:cNvGrpSpPr/>
          <p:nvPr/>
        </p:nvGrpSpPr>
        <p:grpSpPr>
          <a:xfrm rot="16200000">
            <a:off x="839788" y="2120964"/>
            <a:ext cx="918854" cy="918854"/>
            <a:chOff x="9920288" y="2574488"/>
            <a:chExt cx="918854" cy="918854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51DE456-29AB-A813-010F-BB7CBF7A0B3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74B18D5-CD1B-730C-5C98-B83F4833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E8635B6-4303-97F8-3D0B-A880352CBCD7}"/>
              </a:ext>
            </a:extLst>
          </p:cNvPr>
          <p:cNvGrpSpPr/>
          <p:nvPr/>
        </p:nvGrpSpPr>
        <p:grpSpPr>
          <a:xfrm rot="16200000">
            <a:off x="839788" y="394057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8A6BBAE1-4590-4BE5-8653-CA0B67F637BA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0A86C7FE-A615-9BF9-DE03-4F3EFE169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D29DC7E-5E43-C2B6-ED5A-6BEBFEFC869A}"/>
              </a:ext>
            </a:extLst>
          </p:cNvPr>
          <p:cNvGrpSpPr/>
          <p:nvPr/>
        </p:nvGrpSpPr>
        <p:grpSpPr>
          <a:xfrm rot="16200000">
            <a:off x="839788" y="5760190"/>
            <a:ext cx="918854" cy="918854"/>
            <a:chOff x="9920288" y="2574488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E044E2A-32F8-A429-541A-A06E6E3BE27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2F8857F1-BF76-7E12-F323-7F71A9D1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F96C07F-3CC7-A9D2-6812-9116D6EC6FCC}"/>
              </a:ext>
            </a:extLst>
          </p:cNvPr>
          <p:cNvGrpSpPr/>
          <p:nvPr/>
        </p:nvGrpSpPr>
        <p:grpSpPr>
          <a:xfrm rot="16200000">
            <a:off x="839788" y="7579803"/>
            <a:ext cx="918854" cy="918854"/>
            <a:chOff x="9920288" y="2574488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67F8A699-B9E5-F8B1-5639-5B7E41D62809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133EAB7A-8CDF-8FD0-6C40-E8327377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4534242-5D82-7D46-E1D1-17FB0A694888}"/>
              </a:ext>
            </a:extLst>
          </p:cNvPr>
          <p:cNvGrpSpPr/>
          <p:nvPr/>
        </p:nvGrpSpPr>
        <p:grpSpPr>
          <a:xfrm rot="16200000">
            <a:off x="839788" y="9399417"/>
            <a:ext cx="918854" cy="918854"/>
            <a:chOff x="9920288" y="2574488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517F941C-04A1-CBAF-19B8-6CFB200C573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2B703A04-AD17-D12D-E950-CE06133E2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19BB37C5-2D8A-EDC8-C57C-0B6137CA4728}"/>
              </a:ext>
            </a:extLst>
          </p:cNvPr>
          <p:cNvGrpSpPr/>
          <p:nvPr userDrawn="1"/>
        </p:nvGrpSpPr>
        <p:grpSpPr>
          <a:xfrm rot="16200000">
            <a:off x="11119302" y="2120964"/>
            <a:ext cx="918854" cy="918854"/>
            <a:chOff x="9920288" y="2574488"/>
            <a:chExt cx="918854" cy="918854"/>
          </a:xfrm>
        </p:grpSpPr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48A097C7-D71F-A081-89B0-BD35F6245C1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67" name="Рисунок 66">
              <a:extLst>
                <a:ext uri="{FF2B5EF4-FFF2-40B4-BE49-F238E27FC236}">
                  <a16:creationId xmlns:a16="http://schemas.microsoft.com/office/drawing/2014/main" id="{9FE0AF40-2BD9-A784-AE91-1B43C6CB5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DC0983-368A-518F-D019-4A33397D87AF}"/>
              </a:ext>
            </a:extLst>
          </p:cNvPr>
          <p:cNvGrpSpPr/>
          <p:nvPr userDrawn="1"/>
        </p:nvGrpSpPr>
        <p:grpSpPr>
          <a:xfrm rot="16200000">
            <a:off x="11119302" y="3940577"/>
            <a:ext cx="918854" cy="918854"/>
            <a:chOff x="9920288" y="2574488"/>
            <a:chExt cx="918854" cy="918854"/>
          </a:xfrm>
        </p:grpSpPr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530F407E-63C7-9222-D7C6-117047F6E550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6A36B4DF-967F-57F9-7EA8-34AB484B0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0A8295AC-DD53-608F-60DD-80069644A2F3}"/>
              </a:ext>
            </a:extLst>
          </p:cNvPr>
          <p:cNvGrpSpPr/>
          <p:nvPr userDrawn="1"/>
        </p:nvGrpSpPr>
        <p:grpSpPr>
          <a:xfrm rot="16200000">
            <a:off x="11119302" y="5760190"/>
            <a:ext cx="918854" cy="918854"/>
            <a:chOff x="9920288" y="2574488"/>
            <a:chExt cx="918854" cy="918854"/>
          </a:xfrm>
        </p:grpSpPr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BA9A0B7-EBCD-EFD6-D3C8-6972BBC19849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3" name="Рисунок 72">
              <a:extLst>
                <a:ext uri="{FF2B5EF4-FFF2-40B4-BE49-F238E27FC236}">
                  <a16:creationId xmlns:a16="http://schemas.microsoft.com/office/drawing/2014/main" id="{2423B453-EAD2-2E42-7FF1-4A8D064D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141F7612-E2EC-0D26-DFE5-0AB5D0C664E9}"/>
              </a:ext>
            </a:extLst>
          </p:cNvPr>
          <p:cNvGrpSpPr/>
          <p:nvPr userDrawn="1"/>
        </p:nvGrpSpPr>
        <p:grpSpPr>
          <a:xfrm rot="16200000">
            <a:off x="11119302" y="7579803"/>
            <a:ext cx="918854" cy="918854"/>
            <a:chOff x="9920288" y="2574488"/>
            <a:chExt cx="918854" cy="918854"/>
          </a:xfrm>
        </p:grpSpPr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F18D4235-74F1-7D59-2ACA-3177AF75A43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D4F0552-E250-2D9B-7686-80C68E4C8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7A634DAE-FA8B-759E-5D9B-22936C953FCF}"/>
              </a:ext>
            </a:extLst>
          </p:cNvPr>
          <p:cNvGrpSpPr/>
          <p:nvPr userDrawn="1"/>
        </p:nvGrpSpPr>
        <p:grpSpPr>
          <a:xfrm rot="16200000">
            <a:off x="11119302" y="9399417"/>
            <a:ext cx="918854" cy="918854"/>
            <a:chOff x="9920288" y="2574488"/>
            <a:chExt cx="918854" cy="918854"/>
          </a:xfrm>
        </p:grpSpPr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9C776653-3941-A8E6-AB1A-EACDBB8CF52E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F57B796C-508B-520B-64D3-5576FEA35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43BAA11-E3AF-9C47-34C1-FB56DE315886}"/>
              </a:ext>
            </a:extLst>
          </p:cNvPr>
          <p:cNvGrpSpPr/>
          <p:nvPr userDrawn="1"/>
        </p:nvGrpSpPr>
        <p:grpSpPr>
          <a:xfrm rot="16200000">
            <a:off x="9020175" y="876699"/>
            <a:ext cx="918854" cy="918854"/>
            <a:chOff x="9920288" y="2574488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9448C56-3DA8-821A-F865-3A9EF9E9616A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276A4B0-685F-FB98-1C34-BD564278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2536ACC-8E44-7D45-E2BA-2C73794BFA2A}"/>
              </a:ext>
            </a:extLst>
          </p:cNvPr>
          <p:cNvGrpSpPr/>
          <p:nvPr/>
        </p:nvGrpSpPr>
        <p:grpSpPr>
          <a:xfrm rot="16200000">
            <a:off x="9020175" y="3008641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503155C-7183-8CC5-36E1-B44DB5A5A88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96BF8468-F332-5902-14DE-A35DCF9D9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CEDAA3A-700E-09C5-5EB7-00E37FE12D31}"/>
              </a:ext>
            </a:extLst>
          </p:cNvPr>
          <p:cNvGrpSpPr/>
          <p:nvPr/>
        </p:nvGrpSpPr>
        <p:grpSpPr>
          <a:xfrm rot="16200000">
            <a:off x="9020175" y="5142821"/>
            <a:ext cx="918854" cy="918854"/>
            <a:chOff x="9920288" y="2574488"/>
            <a:chExt cx="918854" cy="918854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7056E881-B7B3-C703-C8D8-8025AFCC1E70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9084E16B-A60B-0C76-C9FB-18C8F8353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D4B7896-7406-ACBE-188D-6AD1EA7501BC}"/>
              </a:ext>
            </a:extLst>
          </p:cNvPr>
          <p:cNvGrpSpPr/>
          <p:nvPr/>
        </p:nvGrpSpPr>
        <p:grpSpPr>
          <a:xfrm rot="16200000">
            <a:off x="9020175" y="9411182"/>
            <a:ext cx="918854" cy="918854"/>
            <a:chOff x="9920288" y="2574488"/>
            <a:chExt cx="918854" cy="918854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F8F37D04-14C4-8AA7-E34C-48FB249F71A6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DF807D0-FD58-EB0E-7636-28CBB4BB5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816F79B3-1136-88F6-0D6C-A7B49845D542}"/>
              </a:ext>
            </a:extLst>
          </p:cNvPr>
          <p:cNvGrpSpPr/>
          <p:nvPr/>
        </p:nvGrpSpPr>
        <p:grpSpPr>
          <a:xfrm rot="16200000">
            <a:off x="9020175" y="7277001"/>
            <a:ext cx="918854" cy="918854"/>
            <a:chOff x="9920288" y="2574488"/>
            <a:chExt cx="918854" cy="918854"/>
          </a:xfrm>
        </p:grpSpPr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DEB0A9BA-7E14-61B3-C979-FC4755FC780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91" name="Рисунок 90">
              <a:extLst>
                <a:ext uri="{FF2B5EF4-FFF2-40B4-BE49-F238E27FC236}">
                  <a16:creationId xmlns:a16="http://schemas.microsoft.com/office/drawing/2014/main" id="{6D3FAD4C-689D-548E-21AD-B03C502C9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74011E6-5C44-31CC-253E-95564413C48D}"/>
              </a:ext>
            </a:extLst>
          </p:cNvPr>
          <p:cNvGrpSpPr/>
          <p:nvPr userDrawn="1"/>
        </p:nvGrpSpPr>
        <p:grpSpPr>
          <a:xfrm>
            <a:off x="839609" y="5689480"/>
            <a:ext cx="918854" cy="918854"/>
            <a:chOff x="9920288" y="2574488"/>
            <a:chExt cx="918854" cy="91885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CC9F1AF-5FF6-5F5D-799F-3E211074C59E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FFFFF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F000B7B-8F26-0182-8669-B8A6B7DE6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C7AC4900-3887-1649-E877-6F944CA6EA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8" y="722944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82937C8-0191-0158-BAA4-54F9057551EE}"/>
              </a:ext>
            </a:extLst>
          </p:cNvPr>
          <p:cNvGrpSpPr/>
          <p:nvPr userDrawn="1"/>
        </p:nvGrpSpPr>
        <p:grpSpPr>
          <a:xfrm>
            <a:off x="839608" y="2826287"/>
            <a:ext cx="918000" cy="918000"/>
            <a:chOff x="9921142" y="2574488"/>
            <a:chExt cx="918000" cy="918000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45D843B-A16F-DF4A-08CF-CC6F68D5E659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FC0079A-33CE-68DE-6D43-B2A134EC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2CAB01D-6C1A-A42F-21FB-31D6E7A59EC2}"/>
              </a:ext>
            </a:extLst>
          </p:cNvPr>
          <p:cNvGrpSpPr/>
          <p:nvPr userDrawn="1"/>
        </p:nvGrpSpPr>
        <p:grpSpPr>
          <a:xfrm>
            <a:off x="10238162" y="2826287"/>
            <a:ext cx="918000" cy="918000"/>
            <a:chOff x="9921142" y="2574488"/>
            <a:chExt cx="918000" cy="918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ECDE391-82CF-E1D3-CDDF-41BCFC4FE45B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36D557A-84D7-ED8F-32DC-94DA2A682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Заголовок слайда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75CAA479-CA4F-7A54-309B-85EB715BF94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25.12.2024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674B0BB-47D2-CAB6-1BD5-478E12A4F363}"/>
              </a:ext>
            </a:extLst>
          </p:cNvPr>
          <p:cNvGrpSpPr/>
          <p:nvPr userDrawn="1"/>
        </p:nvGrpSpPr>
        <p:grpSpPr>
          <a:xfrm rot="16200000">
            <a:off x="5358027" y="4090339"/>
            <a:ext cx="900000" cy="900000"/>
            <a:chOff x="8928203" y="5216334"/>
            <a:chExt cx="1059297" cy="1054027"/>
          </a:xfrm>
          <a:noFill/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63B4B29-E3B1-5CD3-18DC-70F5A14ED4DD}"/>
                </a:ext>
              </a:extLst>
            </p:cNvPr>
            <p:cNvSpPr/>
            <p:nvPr/>
          </p:nvSpPr>
          <p:spPr>
            <a:xfrm rot="5400000">
              <a:off x="8930838" y="5213699"/>
              <a:ext cx="1054027" cy="1059297"/>
            </a:xfrm>
            <a:prstGeom prst="ellipse">
              <a:avLst/>
            </a:prstGeom>
            <a:grp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F9928C27-CFB5-929C-1495-AD96C9A57286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grp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6AD2B3B3-18B4-211F-3C7A-B8E07EB6B5A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grp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674B0BB-47D2-CAB6-1BD5-478E12A4F363}"/>
              </a:ext>
            </a:extLst>
          </p:cNvPr>
          <p:cNvGrpSpPr/>
          <p:nvPr userDrawn="1"/>
        </p:nvGrpSpPr>
        <p:grpSpPr>
          <a:xfrm rot="16200000">
            <a:off x="5358027" y="4090339"/>
            <a:ext cx="900000" cy="900000"/>
            <a:chOff x="8928203" y="5216334"/>
            <a:chExt cx="1059297" cy="1054027"/>
          </a:xfrm>
          <a:noFill/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563B4B29-E3B1-5CD3-18DC-70F5A14ED4DD}"/>
                </a:ext>
              </a:extLst>
            </p:cNvPr>
            <p:cNvSpPr/>
            <p:nvPr/>
          </p:nvSpPr>
          <p:spPr>
            <a:xfrm rot="5400000">
              <a:off x="8930838" y="5213699"/>
              <a:ext cx="1054027" cy="1059297"/>
            </a:xfrm>
            <a:prstGeom prst="ellipse">
              <a:avLst/>
            </a:prstGeom>
            <a:grp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F9928C27-CFB5-929C-1495-AD96C9A57286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grp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6AD2B3B3-18B4-211F-3C7A-B8E07EB6B5A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grp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7 пунктов</a:t>
            </a:r>
            <a:br>
              <a:rPr lang="ru-RU" sz="6500" dirty="0"/>
            </a:br>
            <a:r>
              <a:rPr lang="ru-RU" sz="6500" dirty="0"/>
              <a:t>заголовок</a:t>
            </a:r>
            <a:br>
              <a:rPr lang="ru-RU" sz="6500" dirty="0"/>
            </a:br>
            <a:r>
              <a:rPr lang="ru-RU" sz="6500" dirty="0"/>
              <a:t>слайда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FA7285D-1490-3C71-CA18-19DDA3115BAA}"/>
              </a:ext>
            </a:extLst>
          </p:cNvPr>
          <p:cNvGrpSpPr/>
          <p:nvPr userDrawn="1"/>
        </p:nvGrpSpPr>
        <p:grpSpPr>
          <a:xfrm>
            <a:off x="3642432" y="1320640"/>
            <a:ext cx="900000" cy="900000"/>
            <a:chOff x="2729677" y="7121335"/>
            <a:chExt cx="1054027" cy="1054027"/>
          </a:xfrm>
        </p:grpSpPr>
        <p:sp>
          <p:nvSpPr>
            <p:cNvPr id="4" name="Рисунок 73">
              <a:extLst>
                <a:ext uri="{FF2B5EF4-FFF2-40B4-BE49-F238E27FC236}">
                  <a16:creationId xmlns:a16="http://schemas.microsoft.com/office/drawing/2014/main" id="{79723ABB-5FE2-91E7-79FC-C87293C21649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18F2EA2F-EE8B-4075-27A0-F7A2232FB6FD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339F31-1BAE-CE7D-7674-A7387AC70A32}"/>
              </a:ext>
            </a:extLst>
          </p:cNvPr>
          <p:cNvGrpSpPr/>
          <p:nvPr userDrawn="1"/>
        </p:nvGrpSpPr>
        <p:grpSpPr>
          <a:xfrm>
            <a:off x="9470287" y="1320640"/>
            <a:ext cx="900000" cy="900000"/>
            <a:chOff x="2729677" y="7121335"/>
            <a:chExt cx="1054027" cy="1054027"/>
          </a:xfrm>
        </p:grpSpPr>
        <p:sp>
          <p:nvSpPr>
            <p:cNvPr id="8" name="Рисунок 73">
              <a:extLst>
                <a:ext uri="{FF2B5EF4-FFF2-40B4-BE49-F238E27FC236}">
                  <a16:creationId xmlns:a16="http://schemas.microsoft.com/office/drawing/2014/main" id="{1B8D7C8D-3578-B9B2-5F78-78A1049E2466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4DCF6E8-26FC-EB18-E7ED-928C3389801A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2C0C3B8-B9D7-2523-C077-6D47A7486375}"/>
              </a:ext>
            </a:extLst>
          </p:cNvPr>
          <p:cNvGrpSpPr/>
          <p:nvPr userDrawn="1"/>
        </p:nvGrpSpPr>
        <p:grpSpPr>
          <a:xfrm>
            <a:off x="9470287" y="6057311"/>
            <a:ext cx="900000" cy="900000"/>
            <a:chOff x="2729677" y="7121335"/>
            <a:chExt cx="1054027" cy="1054027"/>
          </a:xfrm>
        </p:grpSpPr>
        <p:sp>
          <p:nvSpPr>
            <p:cNvPr id="14" name="Рисунок 73">
              <a:extLst>
                <a:ext uri="{FF2B5EF4-FFF2-40B4-BE49-F238E27FC236}">
                  <a16:creationId xmlns:a16="http://schemas.microsoft.com/office/drawing/2014/main" id="{5EA2A4A3-1323-4A33-56B6-892473B6E672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51D8E70-B305-40E6-90BF-CA78BBFEA03A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DBD13D6-8771-6AE4-E360-96453F6E5638}"/>
              </a:ext>
            </a:extLst>
          </p:cNvPr>
          <p:cNvGrpSpPr/>
          <p:nvPr userDrawn="1"/>
        </p:nvGrpSpPr>
        <p:grpSpPr>
          <a:xfrm>
            <a:off x="3642432" y="6057311"/>
            <a:ext cx="900000" cy="900000"/>
            <a:chOff x="2729677" y="7121335"/>
            <a:chExt cx="1054027" cy="1054027"/>
          </a:xfrm>
        </p:grpSpPr>
        <p:sp>
          <p:nvSpPr>
            <p:cNvPr id="43" name="Рисунок 73">
              <a:extLst>
                <a:ext uri="{FF2B5EF4-FFF2-40B4-BE49-F238E27FC236}">
                  <a16:creationId xmlns:a16="http://schemas.microsoft.com/office/drawing/2014/main" id="{2BB4645D-B847-C36B-A4A0-0C9A804A6DFA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70A0A6E8-1782-A796-271D-6074C363A5E0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C630E3E-4FDD-1F04-8234-F9FFC09B5F7E}"/>
              </a:ext>
            </a:extLst>
          </p:cNvPr>
          <p:cNvGrpSpPr/>
          <p:nvPr userDrawn="1"/>
        </p:nvGrpSpPr>
        <p:grpSpPr>
          <a:xfrm>
            <a:off x="15298142" y="1320640"/>
            <a:ext cx="900000" cy="900000"/>
            <a:chOff x="2729677" y="7121335"/>
            <a:chExt cx="1054027" cy="1054027"/>
          </a:xfrm>
        </p:grpSpPr>
        <p:sp>
          <p:nvSpPr>
            <p:cNvPr id="46" name="Рисунок 73">
              <a:extLst>
                <a:ext uri="{FF2B5EF4-FFF2-40B4-BE49-F238E27FC236}">
                  <a16:creationId xmlns:a16="http://schemas.microsoft.com/office/drawing/2014/main" id="{35EC14A8-D5FE-FB38-7C5D-EEB24B8E8AA6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B621137-D60C-8659-20BB-F4004ACDE50D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F8BB561-095E-2800-F19E-80CFA6B0FCA4}"/>
              </a:ext>
            </a:extLst>
          </p:cNvPr>
          <p:cNvGrpSpPr/>
          <p:nvPr userDrawn="1"/>
        </p:nvGrpSpPr>
        <p:grpSpPr>
          <a:xfrm>
            <a:off x="15298142" y="6057311"/>
            <a:ext cx="900000" cy="900000"/>
            <a:chOff x="2729677" y="7121335"/>
            <a:chExt cx="1054027" cy="1054027"/>
          </a:xfrm>
        </p:grpSpPr>
        <p:sp>
          <p:nvSpPr>
            <p:cNvPr id="49" name="Рисунок 73">
              <a:extLst>
                <a:ext uri="{FF2B5EF4-FFF2-40B4-BE49-F238E27FC236}">
                  <a16:creationId xmlns:a16="http://schemas.microsoft.com/office/drawing/2014/main" id="{CD4C1696-9C18-65D1-D06D-F76907E97C92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79253EA0-A479-FD66-EC4D-7D6BEC7C9F61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 dirty="0">
                <a:solidFill>
                  <a:srgbClr val="FFFFFF"/>
                </a:solidFill>
              </a:rPr>
              <a:t>Текстовые фреймы </a:t>
            </a:r>
            <a:r>
              <a:rPr lang="ru-RU" sz="6500" dirty="0">
                <a:solidFill>
                  <a:schemeClr val="accent3"/>
                </a:solidFill>
              </a:rPr>
              <a:t>с акцентом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rgbClr val="E63F0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rgbClr val="E63F0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E63F0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E63F0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bg2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C91678F-028F-6850-8842-DF8F86112727}"/>
              </a:ext>
            </a:extLst>
          </p:cNvPr>
          <p:cNvGrpSpPr/>
          <p:nvPr userDrawn="1"/>
        </p:nvGrpSpPr>
        <p:grpSpPr>
          <a:xfrm>
            <a:off x="13651815" y="843892"/>
            <a:ext cx="4401919" cy="9472341"/>
            <a:chOff x="13651815" y="843892"/>
            <a:chExt cx="4401919" cy="9472341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F7782BC-FE21-3B0A-FEB2-87965D55AF9D}"/>
                </a:ext>
              </a:extLst>
            </p:cNvPr>
            <p:cNvSpPr/>
            <p:nvPr/>
          </p:nvSpPr>
          <p:spPr>
            <a:xfrm rot="16200000">
              <a:off x="15845472" y="3371661"/>
              <a:ext cx="14603" cy="4401918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A7678576-8500-2232-1DAD-CE811CF09439}"/>
                </a:ext>
              </a:extLst>
            </p:cNvPr>
            <p:cNvSpPr/>
            <p:nvPr/>
          </p:nvSpPr>
          <p:spPr>
            <a:xfrm rot="16200000">
              <a:off x="15484040" y="3747699"/>
              <a:ext cx="737469" cy="4401918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E102897-CA10-256C-BE2A-5251EC29F9DE}"/>
                </a:ext>
              </a:extLst>
            </p:cNvPr>
            <p:cNvSpPr/>
            <p:nvPr/>
          </p:nvSpPr>
          <p:spPr>
            <a:xfrm rot="16200000">
              <a:off x="15116472" y="4115265"/>
              <a:ext cx="1472603" cy="4401918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752FFE5A-5E0C-B1DB-2E6B-B3D0475EA9B4}"/>
                </a:ext>
              </a:extLst>
            </p:cNvPr>
            <p:cNvSpPr/>
            <p:nvPr/>
          </p:nvSpPr>
          <p:spPr>
            <a:xfrm rot="16200000">
              <a:off x="14749636" y="4482248"/>
              <a:ext cx="2206275" cy="4401918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CAD9265-CE7E-F2F3-CE1E-E1FCF8BF3D8F}"/>
                </a:ext>
              </a:extLst>
            </p:cNvPr>
            <p:cNvSpPr/>
            <p:nvPr/>
          </p:nvSpPr>
          <p:spPr>
            <a:xfrm rot="16200000">
              <a:off x="14381485" y="4850398"/>
              <a:ext cx="2942578" cy="4401918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7C9A43F9-B004-27DD-FD5E-12ADAD0B4F35}"/>
                </a:ext>
              </a:extLst>
            </p:cNvPr>
            <p:cNvSpPr/>
            <p:nvPr/>
          </p:nvSpPr>
          <p:spPr>
            <a:xfrm rot="16200000">
              <a:off x="14013919" y="5217964"/>
              <a:ext cx="3677710" cy="4401918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3780222-ABA1-F816-8B75-06B568D4268B}"/>
                </a:ext>
              </a:extLst>
            </p:cNvPr>
            <p:cNvSpPr/>
            <p:nvPr/>
          </p:nvSpPr>
          <p:spPr>
            <a:xfrm rot="16200000">
              <a:off x="13646497" y="5585385"/>
              <a:ext cx="4412553" cy="4401918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AA1B0B-8732-4172-FC99-F61F2EBD5D3E}"/>
                </a:ext>
              </a:extLst>
            </p:cNvPr>
            <p:cNvSpPr/>
            <p:nvPr/>
          </p:nvSpPr>
          <p:spPr>
            <a:xfrm rot="16200000">
              <a:off x="15845472" y="3371661"/>
              <a:ext cx="14603" cy="4401918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4D381F8-9512-D552-2D15-E9672CA7485B}"/>
                </a:ext>
              </a:extLst>
            </p:cNvPr>
            <p:cNvSpPr/>
            <p:nvPr/>
          </p:nvSpPr>
          <p:spPr>
            <a:xfrm rot="16200000">
              <a:off x="15484040" y="3010375"/>
              <a:ext cx="737469" cy="4401918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B8C36759-EE4A-CD2B-D88E-4657BD4CEF34}"/>
                </a:ext>
              </a:extLst>
            </p:cNvPr>
            <p:cNvSpPr/>
            <p:nvPr/>
          </p:nvSpPr>
          <p:spPr>
            <a:xfrm rot="16200000">
              <a:off x="15116472" y="2642808"/>
              <a:ext cx="1472603" cy="4401918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F624E71-936F-9A9C-55CF-1022BE191076}"/>
                </a:ext>
              </a:extLst>
            </p:cNvPr>
            <p:cNvSpPr/>
            <p:nvPr/>
          </p:nvSpPr>
          <p:spPr>
            <a:xfrm rot="16200000">
              <a:off x="14749636" y="2275825"/>
              <a:ext cx="2206275" cy="4401918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D0AE9A1E-B354-E45E-1367-A8C1B05093BB}"/>
                </a:ext>
              </a:extLst>
            </p:cNvPr>
            <p:cNvSpPr/>
            <p:nvPr/>
          </p:nvSpPr>
          <p:spPr>
            <a:xfrm rot="16200000">
              <a:off x="14381485" y="1907674"/>
              <a:ext cx="2942578" cy="4401918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7783CE17-5509-FC89-4F00-FC52519C9519}"/>
                </a:ext>
              </a:extLst>
            </p:cNvPr>
            <p:cNvSpPr/>
            <p:nvPr/>
          </p:nvSpPr>
          <p:spPr>
            <a:xfrm rot="16200000">
              <a:off x="14013919" y="1540108"/>
              <a:ext cx="3677710" cy="4401918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378885C5-C53E-1E64-0746-B7F066F4E757}"/>
                </a:ext>
              </a:extLst>
            </p:cNvPr>
            <p:cNvSpPr/>
            <p:nvPr/>
          </p:nvSpPr>
          <p:spPr>
            <a:xfrm rot="16200000">
              <a:off x="13646498" y="1172687"/>
              <a:ext cx="4412551" cy="4401918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ACACD7E7-B9F2-302F-74C2-D9020062917F}"/>
                </a:ext>
              </a:extLst>
            </p:cNvPr>
            <p:cNvSpPr/>
            <p:nvPr/>
          </p:nvSpPr>
          <p:spPr>
            <a:xfrm rot="16200000">
              <a:off x="15523483" y="9670083"/>
              <a:ext cx="646931" cy="645369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accent2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B6A601ED-60C4-E996-0894-802C76B9BCB1}"/>
                </a:ext>
              </a:extLst>
            </p:cNvPr>
            <p:cNvSpPr/>
            <p:nvPr/>
          </p:nvSpPr>
          <p:spPr>
            <a:xfrm rot="16200000">
              <a:off x="15523484" y="844672"/>
              <a:ext cx="646929" cy="645369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accent2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37F19639-68B6-70F1-FE85-07A870AEFFA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 dirty="0" err="1">
                <a:solidFill>
                  <a:srgbClr val="FFFFFF"/>
                </a:solidFill>
              </a:rPr>
              <a:t>S</a:t>
            </a:r>
            <a:r>
              <a:rPr lang="en-US" sz="8000" dirty="0">
                <a:solidFill>
                  <a:srgbClr val="FFFFFF"/>
                </a:solidFill>
              </a:rPr>
              <a:t>WOT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BE25EEA-B7C5-B9C0-2A55-ACB23CC33C6E}"/>
              </a:ext>
            </a:extLst>
          </p:cNvPr>
          <p:cNvGrpSpPr/>
          <p:nvPr userDrawn="1"/>
        </p:nvGrpSpPr>
        <p:grpSpPr>
          <a:xfrm>
            <a:off x="1132760" y="3151444"/>
            <a:ext cx="981920" cy="242729"/>
            <a:chOff x="6813802" y="1166829"/>
            <a:chExt cx="981920" cy="24272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13F09F5-F23C-3F76-9BD1-A4598CC88E56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DBE5BEF-4B66-0D75-DE1F-05FCB6278911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4AEC6AB-DE70-9FDC-6DAE-E38FEF01CFE1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9E66D67-FFFB-3FA6-118D-102B4C3C6F95}"/>
              </a:ext>
            </a:extLst>
          </p:cNvPr>
          <p:cNvGrpSpPr/>
          <p:nvPr userDrawn="1"/>
        </p:nvGrpSpPr>
        <p:grpSpPr>
          <a:xfrm>
            <a:off x="839788" y="2416638"/>
            <a:ext cx="18161000" cy="4607477"/>
            <a:chOff x="839788" y="2416638"/>
            <a:chExt cx="18161000" cy="4607477"/>
          </a:xfrm>
        </p:grpSpPr>
        <p:sp>
          <p:nvSpPr>
            <p:cNvPr id="22" name="Прямоугольник с двумя скругленными соседними углами 21">
              <a:extLst>
                <a:ext uri="{FF2B5EF4-FFF2-40B4-BE49-F238E27FC236}">
                  <a16:creationId xmlns:a16="http://schemas.microsoft.com/office/drawing/2014/main" id="{60D50067-F4CC-A455-E08F-308DE2A29178}"/>
                </a:ext>
              </a:extLst>
            </p:cNvPr>
            <p:cNvSpPr/>
            <p:nvPr/>
          </p:nvSpPr>
          <p:spPr>
            <a:xfrm>
              <a:off x="843441" y="2416638"/>
              <a:ext cx="18157345" cy="4607477"/>
            </a:xfrm>
            <a:prstGeom prst="round2SameRect">
              <a:avLst>
                <a:gd name="adj1" fmla="val 5374"/>
                <a:gd name="adj2" fmla="val 0"/>
              </a:avLst>
            </a:prstGeom>
            <a:solidFill>
              <a:schemeClr val="bg1">
                <a:lumMod val="25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A030BEB-4231-EF25-5BEA-DB3EEC7952BC}"/>
                </a:ext>
              </a:extLst>
            </p:cNvPr>
            <p:cNvCxnSpPr>
              <a:cxnSpLocks/>
            </p:cNvCxnSpPr>
            <p:nvPr/>
          </p:nvCxnSpPr>
          <p:spPr>
            <a:xfrm>
              <a:off x="839788" y="3060220"/>
              <a:ext cx="18161000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389F7CE2-AB0E-C02D-D91B-AC97EA1D295B}"/>
                </a:ext>
              </a:extLst>
            </p:cNvPr>
            <p:cNvGrpSpPr/>
            <p:nvPr/>
          </p:nvGrpSpPr>
          <p:grpSpPr>
            <a:xfrm>
              <a:off x="1163255" y="2640541"/>
              <a:ext cx="981920" cy="242729"/>
              <a:chOff x="1163255" y="3073465"/>
              <a:chExt cx="981920" cy="242729"/>
            </a:xfrm>
          </p:grpSpPr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2556401A-A331-F7F8-A5B4-94691CAAB130}"/>
                  </a:ext>
                </a:extLst>
              </p:cNvPr>
              <p:cNvSpPr/>
              <p:nvPr/>
            </p:nvSpPr>
            <p:spPr>
              <a:xfrm>
                <a:off x="1163255" y="3078912"/>
                <a:ext cx="237282" cy="2372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D364A232-6261-60C3-2292-BBD4C9AEF91D}"/>
                  </a:ext>
                </a:extLst>
              </p:cNvPr>
              <p:cNvSpPr/>
              <p:nvPr/>
            </p:nvSpPr>
            <p:spPr>
              <a:xfrm>
                <a:off x="1535574" y="3078912"/>
                <a:ext cx="237282" cy="23728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A05B0820-1041-E602-7194-FEAFBFFAE8E6}"/>
                  </a:ext>
                </a:extLst>
              </p:cNvPr>
              <p:cNvSpPr/>
              <p:nvPr/>
            </p:nvSpPr>
            <p:spPr>
              <a:xfrm>
                <a:off x="1907893" y="3073465"/>
                <a:ext cx="237282" cy="237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72637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DBE3A5F-F89A-DAAE-B949-0F91CE6DB3C4}"/>
              </a:ext>
            </a:extLst>
          </p:cNvPr>
          <p:cNvGrpSpPr/>
          <p:nvPr userDrawn="1"/>
        </p:nvGrpSpPr>
        <p:grpSpPr>
          <a:xfrm>
            <a:off x="9042599" y="7268175"/>
            <a:ext cx="9943675" cy="3053270"/>
            <a:chOff x="9057113" y="7268175"/>
            <a:chExt cx="9943675" cy="3053270"/>
          </a:xfrm>
        </p:grpSpPr>
        <p:sp>
          <p:nvSpPr>
            <p:cNvPr id="28" name="Прямоугольник с двумя скругленными соседними углами 27">
              <a:extLst>
                <a:ext uri="{FF2B5EF4-FFF2-40B4-BE49-F238E27FC236}">
                  <a16:creationId xmlns:a16="http://schemas.microsoft.com/office/drawing/2014/main" id="{E8E36899-5D55-6163-5405-F69D5CDB82D5}"/>
                </a:ext>
              </a:extLst>
            </p:cNvPr>
            <p:cNvSpPr/>
            <p:nvPr/>
          </p:nvSpPr>
          <p:spPr>
            <a:xfrm>
              <a:off x="9057113" y="7268175"/>
              <a:ext cx="9943675" cy="3053270"/>
            </a:xfrm>
            <a:prstGeom prst="round2SameRect">
              <a:avLst>
                <a:gd name="adj1" fmla="val 9056"/>
                <a:gd name="adj2" fmla="val 0"/>
              </a:avLst>
            </a:prstGeom>
            <a:solidFill>
              <a:schemeClr val="bg1">
                <a:lumMod val="25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288C9BF9-44F7-54F9-4EDA-06C9DC22FE1F}"/>
                </a:ext>
              </a:extLst>
            </p:cNvPr>
            <p:cNvCxnSpPr>
              <a:cxnSpLocks/>
            </p:cNvCxnSpPr>
            <p:nvPr/>
          </p:nvCxnSpPr>
          <p:spPr>
            <a:xfrm>
              <a:off x="9057115" y="7991082"/>
              <a:ext cx="9943673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6CB83E6F-5047-52A8-5E74-848C27C260E2}"/>
                </a:ext>
              </a:extLst>
            </p:cNvPr>
            <p:cNvGrpSpPr/>
            <p:nvPr/>
          </p:nvGrpSpPr>
          <p:grpSpPr>
            <a:xfrm>
              <a:off x="9351554" y="7508264"/>
              <a:ext cx="981920" cy="242729"/>
              <a:chOff x="6813802" y="1166829"/>
              <a:chExt cx="981920" cy="242729"/>
            </a:xfrm>
          </p:grpSpPr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61D68D79-ABB8-091D-CD75-853CDFE1F87C}"/>
                  </a:ext>
                </a:extLst>
              </p:cNvPr>
              <p:cNvSpPr/>
              <p:nvPr/>
            </p:nvSpPr>
            <p:spPr>
              <a:xfrm>
                <a:off x="6813802" y="1172276"/>
                <a:ext cx="237282" cy="23728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4859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925" u="none" strike="noStrike" kern="1200" cap="none" spc="0" normalizeH="0" baseline="0" noProof="0" dirty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Graphik LCG" panose="020B050303020206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D3FEF40A-AB07-DE95-7B9B-EEC540BF927F}"/>
                  </a:ext>
                </a:extLst>
              </p:cNvPr>
              <p:cNvSpPr/>
              <p:nvPr/>
            </p:nvSpPr>
            <p:spPr>
              <a:xfrm>
                <a:off x="7186121" y="1172276"/>
                <a:ext cx="237282" cy="23728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4859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925" u="none" strike="noStrike" kern="1200" cap="none" spc="0" normalizeH="0" baseline="0" noProof="0" dirty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Graphik LCG" panose="020B050303020206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1DB799CC-7E43-7BA4-BA83-EF7E35B30CCC}"/>
                  </a:ext>
                </a:extLst>
              </p:cNvPr>
              <p:cNvSpPr/>
              <p:nvPr/>
            </p:nvSpPr>
            <p:spPr>
              <a:xfrm>
                <a:off x="7558440" y="1166829"/>
                <a:ext cx="237282" cy="237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4859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925" u="none" strike="noStrike" kern="1200" cap="none" spc="0" normalizeH="0" baseline="0" noProof="0" dirty="0">
                  <a:ln>
                    <a:noFill/>
                  </a:ln>
                  <a:solidFill>
                    <a:srgbClr val="E6E6E6"/>
                  </a:solidFill>
                  <a:effectLst/>
                  <a:uLnTx/>
                  <a:uFillTx/>
                  <a:latin typeface="Graphik LCG" panose="020B0503030202060203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36261AC-5A44-32AC-1219-228C60693D9E}"/>
              </a:ext>
            </a:extLst>
          </p:cNvPr>
          <p:cNvGrpSpPr/>
          <p:nvPr userDrawn="1"/>
        </p:nvGrpSpPr>
        <p:grpSpPr>
          <a:xfrm>
            <a:off x="839787" y="3829514"/>
            <a:ext cx="8747558" cy="2461257"/>
            <a:chOff x="839787" y="3177540"/>
            <a:chExt cx="8747558" cy="2461257"/>
          </a:xfrm>
        </p:grpSpPr>
        <p:sp>
          <p:nvSpPr>
            <p:cNvPr id="10" name="Прямоугольник с двумя скругленными соседними углами 9">
              <a:extLst>
                <a:ext uri="{FF2B5EF4-FFF2-40B4-BE49-F238E27FC236}">
                  <a16:creationId xmlns:a16="http://schemas.microsoft.com/office/drawing/2014/main" id="{A7BF33DA-52CD-8559-0275-082413A18ABB}"/>
                </a:ext>
              </a:extLst>
            </p:cNvPr>
            <p:cNvSpPr/>
            <p:nvPr userDrawn="1"/>
          </p:nvSpPr>
          <p:spPr>
            <a:xfrm>
              <a:off x="839788" y="3177540"/>
              <a:ext cx="8747557" cy="2461257"/>
            </a:xfrm>
            <a:prstGeom prst="round2SameRect">
              <a:avLst>
                <a:gd name="adj1" fmla="val 8506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68C5F1C-B043-ACF4-6E4B-64F6D5FFC1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9787" y="3824310"/>
              <a:ext cx="8747558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188D373-F2C9-D9DE-5A74-7814C4CB79B7}"/>
                </a:ext>
              </a:extLst>
            </p:cNvPr>
            <p:cNvSpPr/>
            <p:nvPr userDrawn="1"/>
          </p:nvSpPr>
          <p:spPr>
            <a:xfrm>
              <a:off x="1163254" y="3410078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5E94613-153F-4329-D9CF-20BA087BA9A2}"/>
                </a:ext>
              </a:extLst>
            </p:cNvPr>
            <p:cNvSpPr/>
            <p:nvPr userDrawn="1"/>
          </p:nvSpPr>
          <p:spPr>
            <a:xfrm>
              <a:off x="1535573" y="3410078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5EEE09D-A217-2BEF-9431-63A045893A79}"/>
                </a:ext>
              </a:extLst>
            </p:cNvPr>
            <p:cNvSpPr/>
            <p:nvPr userDrawn="1"/>
          </p:nvSpPr>
          <p:spPr>
            <a:xfrm>
              <a:off x="1907892" y="3404631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07D09D78-AB8A-CDCA-ED33-A980B539F3C6}"/>
              </a:ext>
            </a:extLst>
          </p:cNvPr>
          <p:cNvGrpSpPr/>
          <p:nvPr userDrawn="1"/>
        </p:nvGrpSpPr>
        <p:grpSpPr>
          <a:xfrm>
            <a:off x="839787" y="7849174"/>
            <a:ext cx="8747558" cy="2461257"/>
            <a:chOff x="839787" y="3177540"/>
            <a:chExt cx="8747558" cy="2461257"/>
          </a:xfrm>
        </p:grpSpPr>
        <p:sp>
          <p:nvSpPr>
            <p:cNvPr id="42" name="Прямоугольник с двумя скругленными соседними углами 41">
              <a:extLst>
                <a:ext uri="{FF2B5EF4-FFF2-40B4-BE49-F238E27FC236}">
                  <a16:creationId xmlns:a16="http://schemas.microsoft.com/office/drawing/2014/main" id="{380DCE31-63FB-04E4-D085-A5C0773C93A3}"/>
                </a:ext>
              </a:extLst>
            </p:cNvPr>
            <p:cNvSpPr/>
            <p:nvPr userDrawn="1"/>
          </p:nvSpPr>
          <p:spPr>
            <a:xfrm>
              <a:off x="839788" y="3177540"/>
              <a:ext cx="8747557" cy="2461257"/>
            </a:xfrm>
            <a:prstGeom prst="round2SameRect">
              <a:avLst>
                <a:gd name="adj1" fmla="val 8506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14EE366A-45EB-F296-7C4D-24FD2BD85C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9787" y="3824310"/>
              <a:ext cx="8747558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1E36EF5-1789-AE9D-A307-49866E83575F}"/>
                </a:ext>
              </a:extLst>
            </p:cNvPr>
            <p:cNvSpPr/>
            <p:nvPr userDrawn="1"/>
          </p:nvSpPr>
          <p:spPr>
            <a:xfrm>
              <a:off x="1163254" y="3410078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589BA97A-A1CC-9D15-67F0-25AED4139342}"/>
                </a:ext>
              </a:extLst>
            </p:cNvPr>
            <p:cNvSpPr/>
            <p:nvPr userDrawn="1"/>
          </p:nvSpPr>
          <p:spPr>
            <a:xfrm>
              <a:off x="1535573" y="3410078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E6D45C24-709D-54B0-7976-A05E57D26DC2}"/>
                </a:ext>
              </a:extLst>
            </p:cNvPr>
            <p:cNvSpPr/>
            <p:nvPr userDrawn="1"/>
          </p:nvSpPr>
          <p:spPr>
            <a:xfrm>
              <a:off x="1907892" y="3404631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C2AB37C2-D14F-D33A-3743-A86D807A65AE}"/>
              </a:ext>
            </a:extLst>
          </p:cNvPr>
          <p:cNvGrpSpPr/>
          <p:nvPr userDrawn="1"/>
        </p:nvGrpSpPr>
        <p:grpSpPr>
          <a:xfrm>
            <a:off x="10234644" y="3829514"/>
            <a:ext cx="8747558" cy="2461257"/>
            <a:chOff x="839787" y="3177540"/>
            <a:chExt cx="8747558" cy="2461257"/>
          </a:xfrm>
        </p:grpSpPr>
        <p:sp>
          <p:nvSpPr>
            <p:cNvPr id="48" name="Прямоугольник с двумя скругленными соседними углами 47">
              <a:extLst>
                <a:ext uri="{FF2B5EF4-FFF2-40B4-BE49-F238E27FC236}">
                  <a16:creationId xmlns:a16="http://schemas.microsoft.com/office/drawing/2014/main" id="{370A96BA-28C4-52CD-A263-D9D160A9E5D9}"/>
                </a:ext>
              </a:extLst>
            </p:cNvPr>
            <p:cNvSpPr/>
            <p:nvPr userDrawn="1"/>
          </p:nvSpPr>
          <p:spPr>
            <a:xfrm>
              <a:off x="839788" y="3177540"/>
              <a:ext cx="8747557" cy="2461257"/>
            </a:xfrm>
            <a:prstGeom prst="round2SameRect">
              <a:avLst>
                <a:gd name="adj1" fmla="val 8506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52857B2E-68F8-76EF-AB26-9A73ED80AC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9787" y="3824310"/>
              <a:ext cx="8747558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5CE2EA41-7D51-97EA-7C19-BEDDA607B7A4}"/>
                </a:ext>
              </a:extLst>
            </p:cNvPr>
            <p:cNvSpPr/>
            <p:nvPr userDrawn="1"/>
          </p:nvSpPr>
          <p:spPr>
            <a:xfrm>
              <a:off x="1163254" y="3410078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88E2F682-C644-CD8D-E1D6-2035F0533D3E}"/>
                </a:ext>
              </a:extLst>
            </p:cNvPr>
            <p:cNvSpPr/>
            <p:nvPr userDrawn="1"/>
          </p:nvSpPr>
          <p:spPr>
            <a:xfrm>
              <a:off x="1535573" y="3410078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5F7D9C3F-3737-6FA4-4F27-8B3E97DAEAD6}"/>
                </a:ext>
              </a:extLst>
            </p:cNvPr>
            <p:cNvSpPr/>
            <p:nvPr userDrawn="1"/>
          </p:nvSpPr>
          <p:spPr>
            <a:xfrm>
              <a:off x="1907892" y="3404631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C12E28B-1818-D248-62A5-841E864FC081}"/>
              </a:ext>
            </a:extLst>
          </p:cNvPr>
          <p:cNvGrpSpPr/>
          <p:nvPr userDrawn="1"/>
        </p:nvGrpSpPr>
        <p:grpSpPr>
          <a:xfrm>
            <a:off x="10234644" y="7849174"/>
            <a:ext cx="8747558" cy="2461257"/>
            <a:chOff x="839787" y="3177540"/>
            <a:chExt cx="8747558" cy="2461257"/>
          </a:xfrm>
        </p:grpSpPr>
        <p:sp>
          <p:nvSpPr>
            <p:cNvPr id="54" name="Прямоугольник с двумя скругленными соседними углами 53">
              <a:extLst>
                <a:ext uri="{FF2B5EF4-FFF2-40B4-BE49-F238E27FC236}">
                  <a16:creationId xmlns:a16="http://schemas.microsoft.com/office/drawing/2014/main" id="{FBB2302B-DEF1-85CB-600D-8FE8FEF7609D}"/>
                </a:ext>
              </a:extLst>
            </p:cNvPr>
            <p:cNvSpPr/>
            <p:nvPr userDrawn="1"/>
          </p:nvSpPr>
          <p:spPr>
            <a:xfrm>
              <a:off x="839788" y="3177540"/>
              <a:ext cx="8747557" cy="2461257"/>
            </a:xfrm>
            <a:prstGeom prst="round2SameRect">
              <a:avLst>
                <a:gd name="adj1" fmla="val 8506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440171B-C89A-60A8-6E5F-665D78C385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9787" y="3824310"/>
              <a:ext cx="8747558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840FC9F0-F22D-7D1F-260F-E884E16FB520}"/>
                </a:ext>
              </a:extLst>
            </p:cNvPr>
            <p:cNvSpPr/>
            <p:nvPr userDrawn="1"/>
          </p:nvSpPr>
          <p:spPr>
            <a:xfrm>
              <a:off x="1163254" y="3410078"/>
              <a:ext cx="237282" cy="237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A9592EAB-EE86-150B-40E4-E3F47527DC91}"/>
                </a:ext>
              </a:extLst>
            </p:cNvPr>
            <p:cNvSpPr/>
            <p:nvPr userDrawn="1"/>
          </p:nvSpPr>
          <p:spPr>
            <a:xfrm>
              <a:off x="1535573" y="3410078"/>
              <a:ext cx="237282" cy="2372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35E85C31-7C9E-8753-EB82-FF4677F06FDE}"/>
                </a:ext>
              </a:extLst>
            </p:cNvPr>
            <p:cNvSpPr/>
            <p:nvPr userDrawn="1"/>
          </p:nvSpPr>
          <p:spPr>
            <a:xfrm>
              <a:off x="1907892" y="3404631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 dirty="0"/>
              <a:t>Литература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accent5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F0F70C4-3868-5213-CAE1-F83F5E0F3630}"/>
              </a:ext>
            </a:extLst>
          </p:cNvPr>
          <p:cNvGrpSpPr/>
          <p:nvPr userDrawn="1"/>
        </p:nvGrpSpPr>
        <p:grpSpPr>
          <a:xfrm>
            <a:off x="4567269" y="6185082"/>
            <a:ext cx="1054027" cy="1054027"/>
            <a:chOff x="3847874" y="5053049"/>
            <a:chExt cx="1054027" cy="1054027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49333AAC-F4FA-D69B-3024-C66263CA3A36}"/>
                </a:ext>
              </a:extLst>
            </p:cNvPr>
            <p:cNvSpPr/>
            <p:nvPr/>
          </p:nvSpPr>
          <p:spPr>
            <a:xfrm>
              <a:off x="3847874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639864D-E19C-995E-B282-34133BD17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8966" y="5322760"/>
              <a:ext cx="593774" cy="514605"/>
            </a:xfrm>
            <a:prstGeom prst="rect">
              <a:avLst/>
            </a:prstGeom>
          </p:spPr>
        </p:pic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484394-4F50-5F9C-A203-15DFF29663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971" y="3382999"/>
            <a:ext cx="1014623" cy="879341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D4C65C-5D35-AD8F-778B-189944A33E5B}"/>
              </a:ext>
            </a:extLst>
          </p:cNvPr>
          <p:cNvGrpSpPr/>
          <p:nvPr userDrawn="1"/>
        </p:nvGrpSpPr>
        <p:grpSpPr>
          <a:xfrm>
            <a:off x="6436749" y="6185082"/>
            <a:ext cx="1054027" cy="1054027"/>
            <a:chOff x="5476148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0FD77E4-F283-5FFF-2C01-9BC355189D03}"/>
                </a:ext>
              </a:extLst>
            </p:cNvPr>
            <p:cNvSpPr/>
            <p:nvPr/>
          </p:nvSpPr>
          <p:spPr>
            <a:xfrm>
              <a:off x="5476148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B74DD16-6627-D306-A3EF-F064E2069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57598" y="5349687"/>
              <a:ext cx="691127" cy="460751"/>
            </a:xfrm>
            <a:prstGeom prst="rect">
              <a:avLst/>
            </a:prstGeom>
          </p:spPr>
        </p:pic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D735FB-6B2E-9353-CF11-A449484A81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2960" y="3422135"/>
            <a:ext cx="1201605" cy="801069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1009151-DBED-A374-360D-246FCA0C306C}"/>
              </a:ext>
            </a:extLst>
          </p:cNvPr>
          <p:cNvGrpSpPr/>
          <p:nvPr userDrawn="1"/>
        </p:nvGrpSpPr>
        <p:grpSpPr>
          <a:xfrm>
            <a:off x="8306229" y="6185082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AC230EF-8AAE-D74F-0869-D01574EF492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BB18A809-8F84-73E2-9DEC-8EA47A924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87AA3B9-2AB4-B944-2C27-1A9E4A06DD2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67449" y="3253657"/>
            <a:ext cx="731587" cy="113802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430E811-35FA-3AF4-92E8-36FB4F62458D}"/>
              </a:ext>
            </a:extLst>
          </p:cNvPr>
          <p:cNvGrpSpPr/>
          <p:nvPr userDrawn="1"/>
        </p:nvGrpSpPr>
        <p:grpSpPr>
          <a:xfrm>
            <a:off x="10122050" y="618508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EE2EBA8-8590-0442-7875-ED0119D14CBB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57FE45AB-E56B-B780-A321-C8D16138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CA758D5-DBDC-CFF9-3D09-F0DF89B914D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01920" y="3348479"/>
            <a:ext cx="1094286" cy="948381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B24A3B4-1EEF-F463-83EF-820593F2E526}"/>
              </a:ext>
            </a:extLst>
          </p:cNvPr>
          <p:cNvGrpSpPr/>
          <p:nvPr userDrawn="1"/>
        </p:nvGrpSpPr>
        <p:grpSpPr>
          <a:xfrm>
            <a:off x="11992948" y="6185082"/>
            <a:ext cx="1054027" cy="1054027"/>
            <a:chOff x="10127229" y="5053049"/>
            <a:chExt cx="1054027" cy="1054027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39D8E14-3ABB-AE5A-DBF3-141D99902F66}"/>
                </a:ext>
              </a:extLst>
            </p:cNvPr>
            <p:cNvSpPr/>
            <p:nvPr/>
          </p:nvSpPr>
          <p:spPr>
            <a:xfrm>
              <a:off x="10127229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9254218-BE0D-7D73-A81F-D69ABF6B6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319441" y="5246308"/>
              <a:ext cx="669603" cy="627753"/>
            </a:xfrm>
            <a:prstGeom prst="rect">
              <a:avLst/>
            </a:prstGeom>
          </p:spPr>
        </p:pic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728A506-2462-7282-6A22-48F32AF58C1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937870" y="3276958"/>
            <a:ext cx="1164183" cy="1091422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B2A3D29-B5B9-AF5F-40E3-2811F0233971}"/>
              </a:ext>
            </a:extLst>
          </p:cNvPr>
          <p:cNvGrpSpPr/>
          <p:nvPr userDrawn="1"/>
        </p:nvGrpSpPr>
        <p:grpSpPr>
          <a:xfrm>
            <a:off x="13945696" y="6185082"/>
            <a:ext cx="1054027" cy="1054027"/>
            <a:chOff x="11651229" y="5053049"/>
            <a:chExt cx="1054027" cy="1054027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77BA3E83-19F2-2A9B-ADAD-0FD40E527928}"/>
                </a:ext>
              </a:extLst>
            </p:cNvPr>
            <p:cNvSpPr/>
            <p:nvPr/>
          </p:nvSpPr>
          <p:spPr>
            <a:xfrm>
              <a:off x="11651229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794D85C3-0584-697A-7A0B-0A42BFBF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816465" y="5218285"/>
              <a:ext cx="723555" cy="723555"/>
            </a:xfrm>
            <a:prstGeom prst="rect">
              <a:avLst/>
            </a:prstGeom>
          </p:spPr>
        </p:pic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B974BE9-6B35-41A3-2CA8-6B8257A9460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843717" y="3193677"/>
            <a:ext cx="1257985" cy="1257985"/>
          </a:xfrm>
          <a:prstGeom prst="rect">
            <a:avLst/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5745FE2-EF8C-D52B-AF00-AFD5BC3B9128}"/>
              </a:ext>
            </a:extLst>
          </p:cNvPr>
          <p:cNvGrpSpPr/>
          <p:nvPr userDrawn="1"/>
        </p:nvGrpSpPr>
        <p:grpSpPr>
          <a:xfrm>
            <a:off x="15860240" y="6185082"/>
            <a:ext cx="1054027" cy="1054027"/>
            <a:chOff x="13234864" y="5053049"/>
            <a:chExt cx="1054027" cy="1054027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F50EDF5B-C725-FB55-5ED1-0C88865EB95A}"/>
                </a:ext>
              </a:extLst>
            </p:cNvPr>
            <p:cNvSpPr/>
            <p:nvPr/>
          </p:nvSpPr>
          <p:spPr>
            <a:xfrm>
              <a:off x="13234864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835DFFBF-5354-E2BD-6485-5BC51FBCC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3449050" y="5200201"/>
              <a:ext cx="625655" cy="759724"/>
            </a:xfrm>
            <a:prstGeom prst="rect">
              <a:avLst/>
            </a:prstGeom>
          </p:spPr>
        </p:pic>
      </p:grp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66FEF29-3A90-0C5C-CD73-8DE264C91B5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843366" y="3162235"/>
            <a:ext cx="1087774" cy="1320869"/>
          </a:xfrm>
          <a:prstGeom prst="rect">
            <a:avLst/>
          </a:prstGeom>
        </p:spPr>
      </p:pic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59DCAEE1-A818-C6AD-3E54-0146ECC9ABAC}"/>
              </a:ext>
            </a:extLst>
          </p:cNvPr>
          <p:cNvGrpSpPr/>
          <p:nvPr userDrawn="1"/>
        </p:nvGrpSpPr>
        <p:grpSpPr>
          <a:xfrm>
            <a:off x="17809736" y="6185082"/>
            <a:ext cx="1054027" cy="1054027"/>
            <a:chOff x="14699230" y="5053049"/>
            <a:chExt cx="1054027" cy="1054027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192613D7-362E-49B5-C309-7196BFECCEA5}"/>
                </a:ext>
              </a:extLst>
            </p:cNvPr>
            <p:cNvSpPr/>
            <p:nvPr/>
          </p:nvSpPr>
          <p:spPr>
            <a:xfrm>
              <a:off x="14699230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0E0B99A9-FC7C-EB67-E1AB-1D3CF1D00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4844360" y="5310498"/>
              <a:ext cx="763766" cy="539129"/>
            </a:xfrm>
            <a:prstGeom prst="rect">
              <a:avLst/>
            </a:prstGeom>
          </p:spPr>
        </p:pic>
      </p:grp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B272626-9519-1668-F3BB-C0B8536B6098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7672801" y="3354000"/>
            <a:ext cx="1327897" cy="937339"/>
          </a:xfrm>
          <a:prstGeom prst="rect">
            <a:avLst/>
          </a:prstGeom>
        </p:spPr>
      </p:pic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BB9CD30B-CA30-5DCC-2F4C-C13F263CB5E4}"/>
              </a:ext>
            </a:extLst>
          </p:cNvPr>
          <p:cNvGrpSpPr/>
          <p:nvPr userDrawn="1"/>
        </p:nvGrpSpPr>
        <p:grpSpPr>
          <a:xfrm>
            <a:off x="907748" y="6185082"/>
            <a:ext cx="1054027" cy="1054027"/>
            <a:chOff x="839788" y="5053049"/>
            <a:chExt cx="1054027" cy="1054027"/>
          </a:xfrm>
        </p:grpSpPr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2A0D1845-6E53-4BA3-9505-6798D8464A72}"/>
                </a:ext>
              </a:extLst>
            </p:cNvPr>
            <p:cNvSpPr/>
            <p:nvPr/>
          </p:nvSpPr>
          <p:spPr>
            <a:xfrm>
              <a:off x="839788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4ED92F1D-C68B-7727-D8EE-0DC60B37F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024487" y="5288299"/>
              <a:ext cx="684628" cy="502060"/>
            </a:xfrm>
            <a:prstGeom prst="rect">
              <a:avLst/>
            </a:prstGeom>
          </p:spPr>
        </p:pic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8C65654-1E62-0111-BABF-0F50271D96FE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39608" y="3386224"/>
            <a:ext cx="1190306" cy="872890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C640B03-7333-96CC-4571-530852631DBA}"/>
              </a:ext>
            </a:extLst>
          </p:cNvPr>
          <p:cNvGrpSpPr/>
          <p:nvPr userDrawn="1"/>
        </p:nvGrpSpPr>
        <p:grpSpPr>
          <a:xfrm rot="16200000">
            <a:off x="907748" y="8258271"/>
            <a:ext cx="1054027" cy="1054027"/>
            <a:chOff x="8933473" y="5216334"/>
            <a:chExt cx="1054027" cy="1054027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E2C93F7C-41B4-DB8E-DC09-BA144C23A55B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F94AEFA8-BC06-0E92-8F9E-138E6B91EA96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E0CD4B5-59EE-1240-ECBB-50966C296497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C4E62B84-E392-63BB-29FD-3122BCA4D9DC}"/>
              </a:ext>
            </a:extLst>
          </p:cNvPr>
          <p:cNvGrpSpPr/>
          <p:nvPr userDrawn="1"/>
        </p:nvGrpSpPr>
        <p:grpSpPr>
          <a:xfrm>
            <a:off x="2771578" y="6185082"/>
            <a:ext cx="1054027" cy="1054027"/>
            <a:chOff x="2298474" y="5053049"/>
            <a:chExt cx="1054027" cy="1054027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75C7DC53-08E7-AE09-EB97-BD5F7B8776A0}"/>
                </a:ext>
              </a:extLst>
            </p:cNvPr>
            <p:cNvSpPr/>
            <p:nvPr/>
          </p:nvSpPr>
          <p:spPr>
            <a:xfrm>
              <a:off x="2298474" y="5053049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674D8B4D-CB74-19C4-DFCE-0FFA47DBC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2662292" y="5232910"/>
              <a:ext cx="462870" cy="694305"/>
            </a:xfrm>
            <a:prstGeom prst="rect">
              <a:avLst/>
            </a:prstGeom>
          </p:spPr>
        </p:pic>
      </p:grp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9442603-DD3E-85D9-5506-8E08137C0107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896214" y="3219104"/>
            <a:ext cx="804754" cy="1207130"/>
          </a:xfrm>
          <a:prstGeom prst="rect">
            <a:avLst/>
          </a:prstGeom>
        </p:spPr>
      </p:pic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CFE61360-3B7D-3A33-F178-C51BBB71C2E3}"/>
              </a:ext>
            </a:extLst>
          </p:cNvPr>
          <p:cNvGrpSpPr/>
          <p:nvPr userDrawn="1"/>
        </p:nvGrpSpPr>
        <p:grpSpPr>
          <a:xfrm>
            <a:off x="2771578" y="8258271"/>
            <a:ext cx="1054027" cy="1054027"/>
            <a:chOff x="2729677" y="7121335"/>
            <a:chExt cx="1054027" cy="1054027"/>
          </a:xfrm>
        </p:grpSpPr>
        <p:sp>
          <p:nvSpPr>
            <p:cNvPr id="48" name="Рисунок 73">
              <a:extLst>
                <a:ext uri="{FF2B5EF4-FFF2-40B4-BE49-F238E27FC236}">
                  <a16:creationId xmlns:a16="http://schemas.microsoft.com/office/drawing/2014/main" id="{EB71A0D6-E86E-619E-7241-AA22361DA1E2}"/>
                </a:ext>
              </a:extLst>
            </p:cNvPr>
            <p:cNvSpPr/>
            <p:nvPr/>
          </p:nvSpPr>
          <p:spPr>
            <a:xfrm>
              <a:off x="3047226" y="7387037"/>
              <a:ext cx="434403" cy="580458"/>
            </a:xfrm>
            <a:custGeom>
              <a:avLst/>
              <a:gdLst>
                <a:gd name="connsiteX0" fmla="*/ 110222 w 434403"/>
                <a:gd name="connsiteY0" fmla="*/ 71742 h 580458"/>
                <a:gd name="connsiteX1" fmla="*/ 0 w 434403"/>
                <a:gd name="connsiteY1" fmla="*/ 352188 h 580458"/>
                <a:gd name="connsiteX2" fmla="*/ 132914 w 434403"/>
                <a:gd name="connsiteY2" fmla="*/ 352188 h 580458"/>
                <a:gd name="connsiteX3" fmla="*/ 64836 w 434403"/>
                <a:gd name="connsiteY3" fmla="*/ 580458 h 580458"/>
                <a:gd name="connsiteX4" fmla="*/ 434403 w 434403"/>
                <a:gd name="connsiteY4" fmla="*/ 198921 h 580458"/>
                <a:gd name="connsiteX5" fmla="*/ 265829 w 434403"/>
                <a:gd name="connsiteY5" fmla="*/ 198921 h 580458"/>
                <a:gd name="connsiteX6" fmla="*/ 366325 w 434403"/>
                <a:gd name="connsiteY6" fmla="*/ 0 h 580458"/>
                <a:gd name="connsiteX7" fmla="*/ 223685 w 434403"/>
                <a:gd name="connsiteY7" fmla="*/ 0 h 580458"/>
                <a:gd name="connsiteX8" fmla="*/ 110222 w 434403"/>
                <a:gd name="connsiteY8" fmla="*/ 71742 h 58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403" h="580458">
                  <a:moveTo>
                    <a:pt x="110222" y="71742"/>
                  </a:moveTo>
                  <a:lnTo>
                    <a:pt x="0" y="352188"/>
                  </a:lnTo>
                  <a:lnTo>
                    <a:pt x="132914" y="352188"/>
                  </a:lnTo>
                  <a:lnTo>
                    <a:pt x="64836" y="580458"/>
                  </a:lnTo>
                  <a:lnTo>
                    <a:pt x="434403" y="198921"/>
                  </a:lnTo>
                  <a:lnTo>
                    <a:pt x="265829" y="198921"/>
                  </a:lnTo>
                  <a:lnTo>
                    <a:pt x="366325" y="0"/>
                  </a:lnTo>
                  <a:lnTo>
                    <a:pt x="223685" y="0"/>
                  </a:lnTo>
                  <a:cubicBezTo>
                    <a:pt x="179597" y="0"/>
                    <a:pt x="132914" y="16305"/>
                    <a:pt x="110222" y="71742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8FE3C2EC-C8C3-695B-85B3-5F5B54A6F29F}"/>
                </a:ext>
              </a:extLst>
            </p:cNvPr>
            <p:cNvSpPr/>
            <p:nvPr/>
          </p:nvSpPr>
          <p:spPr>
            <a:xfrm>
              <a:off x="2729677" y="7121335"/>
              <a:ext cx="1054027" cy="105402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Иконки</a:t>
            </a:r>
          </a:p>
        </p:txBody>
      </p: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1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1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1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03" r:id="rId85"/>
    <p:sldLayoutId id="2147483804" r:id="rId86"/>
    <p:sldLayoutId id="2147483807" r:id="rId87"/>
    <p:sldLayoutId id="2147483808" r:id="rId88"/>
    <p:sldLayoutId id="2147483809" r:id="rId89"/>
    <p:sldLayoutId id="2147483810" r:id="rId90"/>
    <p:sldLayoutId id="2147483811" r:id="rId91"/>
    <p:sldLayoutId id="2147483812" r:id="rId92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8" y="2793690"/>
            <a:ext cx="16520895" cy="3356753"/>
          </a:xfrm>
        </p:spPr>
        <p:txBody>
          <a:bodyPr>
            <a:spAutoFit/>
          </a:bodyPr>
          <a:lstStyle/>
          <a:p>
            <a:r>
              <a:rPr lang="ru-RU" sz="5400" dirty="0"/>
              <a:t>ГЕНЕРАЦИЯ ИЗОБРАЖЕНИЙ ДЛЯ АНАЛИЗА УСТОЙЧИВОСТИ НЕЙРОННЫХ СЕТЕЙ В ЗАДАЧЕ КЛАССИФИКАЦИИ</a:t>
            </a:r>
            <a:endParaRPr lang="ru-RU" sz="5400" dirty="0">
              <a:solidFill>
                <a:srgbClr val="FAFAFA"/>
              </a:solidFill>
            </a:endParaRPr>
          </a:p>
        </p:txBody>
      </p:sp>
      <p:sp>
        <p:nvSpPr>
          <p:cNvPr id="23" name="Дата 3">
            <a:extLst>
              <a:ext uri="{FF2B5EF4-FFF2-40B4-BE49-F238E27FC236}">
                <a16:creationId xmlns:a16="http://schemas.microsoft.com/office/drawing/2014/main" id="{E3BEEC14-CEA1-F480-AFD8-1D7BCB4A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04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2603">
                <a:solidFill>
                  <a:schemeClr val="bg1"/>
                </a:solidFill>
                <a:latin typeface="Graphik LCG" panose="020B0503030202060203" pitchFamily="34" charset="0"/>
              </a:defRPr>
            </a:lvl1pPr>
          </a:lstStyle>
          <a:p>
            <a:r>
              <a:rPr lang="en-US" sz="2279" dirty="0">
                <a:solidFill>
                  <a:srgbClr val="FAFAFA"/>
                </a:solidFill>
              </a:rPr>
              <a:t>28.05.2025</a:t>
            </a:r>
            <a:endParaRPr lang="ru-RU" sz="2279" dirty="0">
              <a:solidFill>
                <a:srgbClr val="FAFAFA"/>
              </a:solidFill>
            </a:endParaRPr>
          </a:p>
        </p:txBody>
      </p:sp>
      <p:sp>
        <p:nvSpPr>
          <p:cNvPr id="24" name="Нижний колонтитул 4">
            <a:extLst>
              <a:ext uri="{FF2B5EF4-FFF2-40B4-BE49-F238E27FC236}">
                <a16:creationId xmlns:a16="http://schemas.microsoft.com/office/drawing/2014/main" id="{3A305E41-6CCE-01F5-0A0D-B8AE97AC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5" y="8658503"/>
            <a:ext cx="7330033" cy="21591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603">
                <a:solidFill>
                  <a:schemeClr val="bg1"/>
                </a:solidFill>
                <a:latin typeface="Graphik LCG" panose="020B0503030202060203" pitchFamily="34" charset="0"/>
              </a:defRPr>
            </a:lvl1pPr>
          </a:lstStyle>
          <a:p>
            <a:r>
              <a:rPr lang="ru-RU" dirty="0">
                <a:solidFill>
                  <a:srgbClr val="FAFAFA"/>
                </a:solidFill>
              </a:rPr>
              <a:t>Студент 435 группы </a:t>
            </a:r>
            <a:r>
              <a:rPr lang="en-US" dirty="0">
                <a:solidFill>
                  <a:srgbClr val="FAFAFA"/>
                </a:solidFill>
              </a:rPr>
              <a:t>|</a:t>
            </a:r>
            <a:r>
              <a:rPr lang="ru-RU" dirty="0">
                <a:solidFill>
                  <a:srgbClr val="FAFAFA"/>
                </a:solidFill>
              </a:rPr>
              <a:t> Клиентов Г.А.</a:t>
            </a:r>
          </a:p>
          <a:p>
            <a:endParaRPr lang="ru-RU" dirty="0">
              <a:solidFill>
                <a:srgbClr val="FAFAFA"/>
              </a:solidFill>
            </a:endParaRPr>
          </a:p>
          <a:p>
            <a:r>
              <a:rPr lang="ru-RU" dirty="0">
                <a:solidFill>
                  <a:srgbClr val="FAFAFA"/>
                </a:solidFill>
              </a:rPr>
              <a:t>Научные руководители:</a:t>
            </a:r>
          </a:p>
          <a:p>
            <a:r>
              <a:rPr lang="ru-RU" dirty="0">
                <a:solidFill>
                  <a:srgbClr val="FAFAFA"/>
                </a:solidFill>
              </a:rPr>
              <a:t>д. ф.-м. н., профессор </a:t>
            </a:r>
            <a:r>
              <a:rPr lang="en-US" dirty="0">
                <a:solidFill>
                  <a:srgbClr val="FAFAFA"/>
                </a:solidFill>
              </a:rPr>
              <a:t>| </a:t>
            </a:r>
            <a:r>
              <a:rPr lang="ru-RU" dirty="0">
                <a:solidFill>
                  <a:srgbClr val="FAFAFA"/>
                </a:solidFill>
              </a:rPr>
              <a:t>Голубцов П.В.</a:t>
            </a:r>
          </a:p>
          <a:p>
            <a:r>
              <a:rPr lang="ru-RU" dirty="0">
                <a:solidFill>
                  <a:srgbClr val="FAFAFA"/>
                </a:solidFill>
              </a:rPr>
              <a:t>д. м.-м. н., профессор РАН </a:t>
            </a:r>
            <a:r>
              <a:rPr lang="en-US" dirty="0">
                <a:solidFill>
                  <a:srgbClr val="FAFAFA"/>
                </a:solidFill>
              </a:rPr>
              <a:t>| </a:t>
            </a:r>
            <a:r>
              <a:rPr lang="ru-RU" dirty="0">
                <a:solidFill>
                  <a:srgbClr val="FAFAFA"/>
                </a:solidFill>
              </a:rPr>
              <a:t>Дьяконов А.Г.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C5F2BA-2A94-5C1C-0C3F-023BDA0A8A3D}"/>
              </a:ext>
            </a:extLst>
          </p:cNvPr>
          <p:cNvSpPr/>
          <p:nvPr/>
        </p:nvSpPr>
        <p:spPr>
          <a:xfrm>
            <a:off x="404734" y="494675"/>
            <a:ext cx="6895476" cy="1678899"/>
          </a:xfrm>
          <a:prstGeom prst="rect">
            <a:avLst/>
          </a:prstGeom>
          <a:solidFill>
            <a:srgbClr val="141414"/>
          </a:solidFill>
          <a:ln>
            <a:solidFill>
              <a:srgbClr val="1414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433A99-540F-B374-2755-40565914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" y="-228332"/>
            <a:ext cx="7697954" cy="31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6673477" cy="961802"/>
          </a:xfrm>
        </p:spPr>
        <p:txBody>
          <a:bodyPr/>
          <a:lstStyle/>
          <a:p>
            <a:r>
              <a:rPr lang="ru-RU" dirty="0"/>
              <a:t>Результаты сходны с экспериментом №1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43E6DA4-EF36-91AF-9317-AB33CEE6D7C5}"/>
              </a:ext>
            </a:extLst>
          </p:cNvPr>
          <p:cNvGrpSpPr/>
          <p:nvPr/>
        </p:nvGrpSpPr>
        <p:grpSpPr>
          <a:xfrm>
            <a:off x="4815840" y="1484355"/>
            <a:ext cx="10485120" cy="9046538"/>
            <a:chOff x="2491329" y="1273678"/>
            <a:chExt cx="6120130" cy="5313326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A606D2E3-15FA-1327-3B0D-E85B66A52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1329" y="1273678"/>
              <a:ext cx="6120130" cy="3060065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0CA227D9-4635-4AD8-5B78-FA56DFCC7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1329" y="4361329"/>
              <a:ext cx="6120130" cy="2225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454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585575"/>
            <a:ext cx="17214969" cy="1252394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Эксперимент </a:t>
            </a:r>
            <a:r>
              <a:rPr lang="en-US" dirty="0"/>
              <a:t>3</a:t>
            </a:r>
            <a:r>
              <a:rPr lang="ru-RU" dirty="0"/>
              <a:t> </a:t>
            </a:r>
            <a:endParaRPr lang="en-US" dirty="0"/>
          </a:p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(маска</a:t>
            </a:r>
            <a:r>
              <a:rPr lang="en-US" dirty="0"/>
              <a:t> </a:t>
            </a:r>
            <a:r>
              <a:rPr lang="ru-RU" dirty="0"/>
              <a:t>из случайно расположенных пикселей)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99054F-3EFB-F77E-2B4E-2B57D6AF1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246120"/>
            <a:ext cx="12036436" cy="5996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32ECD0-6051-CB13-BE46-97DDF503B8D2}"/>
              </a:ext>
            </a:extLst>
          </p:cNvPr>
          <p:cNvSpPr txBox="1"/>
          <p:nvPr/>
        </p:nvSpPr>
        <p:spPr>
          <a:xfrm>
            <a:off x="13716010" y="5072825"/>
            <a:ext cx="528477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данном случае рецептивное поле размазано по всему изображению, кроме отдельно стоящих пикселей.</a:t>
            </a:r>
          </a:p>
        </p:txBody>
      </p:sp>
    </p:spTree>
    <p:extLst>
      <p:ext uri="{BB962C8B-B14F-4D97-AF65-F5344CB8AC3E}">
        <p14:creationId xmlns:p14="http://schemas.microsoft.com/office/powerpoint/2010/main" val="308694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6673477" cy="961802"/>
          </a:xfrm>
        </p:spPr>
        <p:txBody>
          <a:bodyPr/>
          <a:lstStyle/>
          <a:p>
            <a:r>
              <a:rPr lang="ru-RU" dirty="0"/>
              <a:t>Точность модели также около единицы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01E444-1F92-204A-6452-6DD6B001D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27" y="2178085"/>
            <a:ext cx="13609320" cy="68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7539832" cy="1923604"/>
          </a:xfrm>
        </p:spPr>
        <p:txBody>
          <a:bodyPr/>
          <a:lstStyle/>
          <a:p>
            <a:r>
              <a:rPr lang="ru-RU" dirty="0"/>
              <a:t>Вероятности, выдаваемые в эксперименте №3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AFB005-284F-AB34-9834-80BC94BC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20" y="3779520"/>
            <a:ext cx="13561873" cy="4931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3F076-22B4-A7F6-C049-4E2C179D706E}"/>
              </a:ext>
            </a:extLst>
          </p:cNvPr>
          <p:cNvSpPr txBox="1"/>
          <p:nvPr/>
        </p:nvSpPr>
        <p:spPr>
          <a:xfrm>
            <a:off x="990600" y="3779520"/>
            <a:ext cx="4245938" cy="504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случае, несмотря на высокую точность предсказаний, модель недостаточно уверена в своих ответах по поводу принадлежности изображения к своему классу.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56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880527"/>
            <a:ext cx="17214969" cy="662489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Примеры генерируемого изображения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C03FF-D0C4-EF0D-27A5-3CC5523A444D}"/>
              </a:ext>
            </a:extLst>
          </p:cNvPr>
          <p:cNvSpPr txBox="1"/>
          <p:nvPr/>
        </p:nvSpPr>
        <p:spPr>
          <a:xfrm>
            <a:off x="839787" y="2528017"/>
            <a:ext cx="16890522" cy="234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Изображение не несет какого-либо смысла для человеческого восприятия и имеет вид белого шума.</a:t>
            </a:r>
          </a:p>
          <a:p>
            <a:pPr algn="just"/>
            <a:r>
              <a:rPr lang="ru-RU" dirty="0"/>
              <a:t>Изображения получены в экспериментах с количеством классов равным 62.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6B4CFC-CDA5-6A51-FE8D-B60166FB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615" y="4868545"/>
            <a:ext cx="5852172" cy="43891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AA562C-3ABF-CD5F-5420-C4E2BE92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01" y="4860479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DECAD-E98D-4555-1A5D-B6C9425E974C}"/>
              </a:ext>
            </a:extLst>
          </p:cNvPr>
          <p:cNvSpPr txBox="1"/>
          <p:nvPr/>
        </p:nvSpPr>
        <p:spPr>
          <a:xfrm>
            <a:off x="13762122" y="4295241"/>
            <a:ext cx="440710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3 (маска из случайных пикселей)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36426-BF14-B37D-0304-F98F6DF40294}"/>
              </a:ext>
            </a:extLst>
          </p:cNvPr>
          <p:cNvSpPr txBox="1"/>
          <p:nvPr/>
        </p:nvSpPr>
        <p:spPr>
          <a:xfrm>
            <a:off x="7907800" y="4295241"/>
            <a:ext cx="440710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2 (маска из горизонтальных полос)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9B506D-40B4-47C9-7A57-B7F00D367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939" y="4868545"/>
            <a:ext cx="5852172" cy="4389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472FE0-062D-F3CD-FECE-C57944C9109B}"/>
              </a:ext>
            </a:extLst>
          </p:cNvPr>
          <p:cNvSpPr txBox="1"/>
          <p:nvPr/>
        </p:nvSpPr>
        <p:spPr>
          <a:xfrm>
            <a:off x="1772471" y="4260104"/>
            <a:ext cx="440710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Эксперимент </a:t>
            </a:r>
            <a:r>
              <a:rPr lang="en-US" dirty="0"/>
              <a:t>1</a:t>
            </a:r>
            <a:r>
              <a:rPr lang="ru-RU" dirty="0"/>
              <a:t> (маска из равных квадратов)</a:t>
            </a:r>
          </a:p>
        </p:txBody>
      </p:sp>
    </p:spTree>
    <p:extLst>
      <p:ext uri="{BB962C8B-B14F-4D97-AF65-F5344CB8AC3E}">
        <p14:creationId xmlns:p14="http://schemas.microsoft.com/office/powerpoint/2010/main" val="363817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8C60F06-0AEC-3BC9-21DF-3143D9FBF9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02154" y="3846720"/>
            <a:ext cx="8246810" cy="830997"/>
          </a:xfrm>
        </p:spPr>
        <p:txBody>
          <a:bodyPr/>
          <a:lstStyle/>
          <a:p>
            <a:r>
              <a:rPr lang="ru-RU" dirty="0"/>
              <a:t>Видно, что во всех случаях универсальное изображение находится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630D3A-B907-1332-1541-F92A6F732E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2154" y="6314131"/>
            <a:ext cx="8246810" cy="1368580"/>
          </a:xfrm>
        </p:spPr>
        <p:txBody>
          <a:bodyPr/>
          <a:lstStyle/>
          <a:p>
            <a:r>
              <a:rPr lang="ru-RU" dirty="0"/>
              <a:t>Причем в первых двух экспериментах модель с достаточной уверенностью выдает ответы. 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Размер свертки </a:t>
            </a:r>
            <a:r>
              <a:rPr lang="ru-RU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меньше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характерного размера маски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7EAE3A-40C8-C89E-6B6A-6D3B7C513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2154" y="8936524"/>
            <a:ext cx="8246810" cy="2404761"/>
          </a:xfrm>
        </p:spPr>
        <p:txBody>
          <a:bodyPr/>
          <a:lstStyle/>
          <a:p>
            <a:r>
              <a:rPr lang="ru-RU" dirty="0"/>
              <a:t>Однако в третьем эксперименте несмотря на высокую точность предсказаний, вероятности ответов модели низкие.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Размер свертки </a:t>
            </a:r>
            <a:r>
              <a:rPr lang="ru-RU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больше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характерного размера маски</a:t>
            </a:r>
          </a:p>
          <a:p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2F733B6D-F053-75FD-417B-7F114E288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525267"/>
            <a:ext cx="8996658" cy="1923604"/>
          </a:xfrm>
        </p:spPr>
        <p:txBody>
          <a:bodyPr/>
          <a:lstStyle/>
          <a:p>
            <a:pPr>
              <a:lnSpc>
                <a:spcPts val="7500"/>
              </a:lnSpc>
              <a:spcBef>
                <a:spcPts val="0"/>
              </a:spcBef>
            </a:pPr>
            <a:r>
              <a:rPr lang="ru-RU" dirty="0"/>
              <a:t>Интерпретация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96850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880527"/>
            <a:ext cx="17214969" cy="662489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Теоретическая интерпретация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2339F-A35E-A38D-BC07-A76E11935D3E}"/>
              </a:ext>
            </a:extLst>
          </p:cNvPr>
          <p:cNvSpPr txBox="1"/>
          <p:nvPr/>
        </p:nvSpPr>
        <p:spPr>
          <a:xfrm>
            <a:off x="1081087" y="2727960"/>
            <a:ext cx="1767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4000" dirty="0"/>
              <a:t>Представим изображение как объект в линейном пространстве (все множество изображений – гиперкуб со стороной 1)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4000" dirty="0"/>
              <a:t>При применении масок мы получаем объекты из некоторой окрестности универсального изображения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ru-RU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4000" dirty="0"/>
              <a:t>Внутри этой окрестности содержатся объекты, которые модель переводит в любой класс из заданного набора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E1552DF-348D-AA3B-B9A1-87D9057C0B8D}"/>
              </a:ext>
            </a:extLst>
          </p:cNvPr>
          <p:cNvSpPr txBox="1">
            <a:spLocks/>
          </p:cNvSpPr>
          <p:nvPr/>
        </p:nvSpPr>
        <p:spPr>
          <a:xfrm>
            <a:off x="1081086" y="8432165"/>
            <a:ext cx="17450753" cy="1410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 – при применении горизонтальной маски с количеством классов = 64, относительная разность норм для маскированных изображений не более 1.6%. И в этом шаре содержатся объекты всех 64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32327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AACB7-CEA1-AD44-795A-FFE9D5B1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4A857D6-5FE7-6DDF-07F2-C752E0A35038}"/>
              </a:ext>
            </a:extLst>
          </p:cNvPr>
          <p:cNvGrpSpPr/>
          <p:nvPr/>
        </p:nvGrpSpPr>
        <p:grpSpPr>
          <a:xfrm>
            <a:off x="1819320" y="3063240"/>
            <a:ext cx="7385640" cy="5986440"/>
            <a:chOff x="3678600" y="2697480"/>
            <a:chExt cx="7385640" cy="59864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41C64D4E-FB7F-266F-50FE-12D70C892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600" y="4175760"/>
              <a:ext cx="720000" cy="72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F2A4699-4F9F-3CB0-F8C9-1CF7981B1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600" y="5904365"/>
              <a:ext cx="720000" cy="72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AD99550-25E3-6C55-E6C2-C267F0F44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3000" y="5044440"/>
              <a:ext cx="720000" cy="72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BB685C3-E1ED-4458-2DBD-538C720E3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3760" y="326136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58FC67A-F292-7C93-73D7-174403560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3400" y="422724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89C52C6-4124-1697-5952-7955433F53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9840" y="468444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Знак умножения 8">
              <a:extLst>
                <a:ext uri="{FF2B5EF4-FFF2-40B4-BE49-F238E27FC236}">
                  <a16:creationId xmlns:a16="http://schemas.microsoft.com/office/drawing/2014/main" id="{2EC244E3-5CF6-264D-FFB1-6C3170F5A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9840" y="6287263"/>
              <a:ext cx="1080000" cy="1080000"/>
            </a:xfrm>
            <a:prstGeom prst="mathMultiply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Знак умножения 9">
              <a:extLst>
                <a:ext uri="{FF2B5EF4-FFF2-40B4-BE49-F238E27FC236}">
                  <a16:creationId xmlns:a16="http://schemas.microsoft.com/office/drawing/2014/main" id="{F7052591-3694-BFC2-2255-81F6AF129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6840" y="7426325"/>
              <a:ext cx="1080000" cy="1080000"/>
            </a:xfrm>
            <a:prstGeom prst="mathMultiply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Знак умножения 10">
              <a:extLst>
                <a:ext uri="{FF2B5EF4-FFF2-40B4-BE49-F238E27FC236}">
                  <a16:creationId xmlns:a16="http://schemas.microsoft.com/office/drawing/2014/main" id="{5D00F752-2720-B029-3FB0-2A7E0435E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4176" y="7603920"/>
              <a:ext cx="1080000" cy="1080000"/>
            </a:xfrm>
            <a:prstGeom prst="mathMultiply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D5AA588B-CD54-798A-E45D-BBB84E5EEFD4}"/>
                </a:ext>
              </a:extLst>
            </p:cNvPr>
            <p:cNvSpPr/>
            <p:nvPr/>
          </p:nvSpPr>
          <p:spPr>
            <a:xfrm>
              <a:off x="4587240" y="2697480"/>
              <a:ext cx="2112656" cy="5227320"/>
            </a:xfrm>
            <a:custGeom>
              <a:avLst/>
              <a:gdLst>
                <a:gd name="connsiteX0" fmla="*/ 670560 w 2112656"/>
                <a:gd name="connsiteY0" fmla="*/ 0 h 5227320"/>
                <a:gd name="connsiteX1" fmla="*/ 1508760 w 2112656"/>
                <a:gd name="connsiteY1" fmla="*/ 731520 h 5227320"/>
                <a:gd name="connsiteX2" fmla="*/ 2042160 w 2112656"/>
                <a:gd name="connsiteY2" fmla="*/ 2011680 h 5227320"/>
                <a:gd name="connsiteX3" fmla="*/ 2026920 w 2112656"/>
                <a:gd name="connsiteY3" fmla="*/ 3215640 h 5227320"/>
                <a:gd name="connsiteX4" fmla="*/ 1310640 w 2112656"/>
                <a:gd name="connsiteY4" fmla="*/ 4267200 h 5227320"/>
                <a:gd name="connsiteX5" fmla="*/ 0 w 2112656"/>
                <a:gd name="connsiteY5" fmla="*/ 5227320 h 522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656" h="5227320">
                  <a:moveTo>
                    <a:pt x="670560" y="0"/>
                  </a:moveTo>
                  <a:cubicBezTo>
                    <a:pt x="975360" y="198120"/>
                    <a:pt x="1280160" y="396240"/>
                    <a:pt x="1508760" y="731520"/>
                  </a:cubicBezTo>
                  <a:cubicBezTo>
                    <a:pt x="1737360" y="1066800"/>
                    <a:pt x="1955800" y="1597660"/>
                    <a:pt x="2042160" y="2011680"/>
                  </a:cubicBezTo>
                  <a:cubicBezTo>
                    <a:pt x="2128520" y="2425700"/>
                    <a:pt x="2148840" y="2839720"/>
                    <a:pt x="2026920" y="3215640"/>
                  </a:cubicBezTo>
                  <a:cubicBezTo>
                    <a:pt x="1905000" y="3591560"/>
                    <a:pt x="1648460" y="3931920"/>
                    <a:pt x="1310640" y="4267200"/>
                  </a:cubicBezTo>
                  <a:cubicBezTo>
                    <a:pt x="972820" y="4602480"/>
                    <a:pt x="486410" y="4914900"/>
                    <a:pt x="0" y="522732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EE41E7C2-FDE8-36C6-B25B-7B7D04C286A6}"/>
                </a:ext>
              </a:extLst>
            </p:cNvPr>
            <p:cNvSpPr/>
            <p:nvPr/>
          </p:nvSpPr>
          <p:spPr>
            <a:xfrm>
              <a:off x="6675120" y="5623560"/>
              <a:ext cx="4389120" cy="515851"/>
            </a:xfrm>
            <a:custGeom>
              <a:avLst/>
              <a:gdLst>
                <a:gd name="connsiteX0" fmla="*/ 0 w 4389120"/>
                <a:gd name="connsiteY0" fmla="*/ 0 h 515851"/>
                <a:gd name="connsiteX1" fmla="*/ 1036320 w 4389120"/>
                <a:gd name="connsiteY1" fmla="*/ 472440 h 515851"/>
                <a:gd name="connsiteX2" fmla="*/ 1813560 w 4389120"/>
                <a:gd name="connsiteY2" fmla="*/ 487680 h 515851"/>
                <a:gd name="connsiteX3" fmla="*/ 3459480 w 4389120"/>
                <a:gd name="connsiteY3" fmla="*/ 411480 h 515851"/>
                <a:gd name="connsiteX4" fmla="*/ 4389120 w 4389120"/>
                <a:gd name="connsiteY4" fmla="*/ 289560 h 51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" h="515851">
                  <a:moveTo>
                    <a:pt x="0" y="0"/>
                  </a:moveTo>
                  <a:cubicBezTo>
                    <a:pt x="367030" y="195580"/>
                    <a:pt x="734060" y="391160"/>
                    <a:pt x="1036320" y="472440"/>
                  </a:cubicBezTo>
                  <a:cubicBezTo>
                    <a:pt x="1338580" y="553720"/>
                    <a:pt x="1409700" y="497840"/>
                    <a:pt x="1813560" y="487680"/>
                  </a:cubicBezTo>
                  <a:cubicBezTo>
                    <a:pt x="2217420" y="477520"/>
                    <a:pt x="3030220" y="444500"/>
                    <a:pt x="3459480" y="411480"/>
                  </a:cubicBezTo>
                  <a:cubicBezTo>
                    <a:pt x="3888740" y="378460"/>
                    <a:pt x="4213860" y="294640"/>
                    <a:pt x="4389120" y="2895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D06CF3B-8631-335F-22F4-0EB6E302C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9868" y="5263560"/>
              <a:ext cx="720000" cy="720000"/>
            </a:xfrm>
            <a:prstGeom prst="ellipse">
              <a:avLst/>
            </a:prstGeom>
            <a:noFill/>
            <a:ln w="412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36B944E-2017-4AE0-6C64-3935368939F1}"/>
              </a:ext>
            </a:extLst>
          </p:cNvPr>
          <p:cNvSpPr>
            <a:spLocks noChangeAspect="1"/>
          </p:cNvSpPr>
          <p:nvPr/>
        </p:nvSpPr>
        <p:spPr>
          <a:xfrm>
            <a:off x="11878488" y="3987120"/>
            <a:ext cx="720000" cy="7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8EF9E26-FA58-5D1C-3555-F41939050334}"/>
              </a:ext>
            </a:extLst>
          </p:cNvPr>
          <p:cNvSpPr>
            <a:spLocks noChangeAspect="1"/>
          </p:cNvSpPr>
          <p:nvPr/>
        </p:nvSpPr>
        <p:spPr>
          <a:xfrm>
            <a:off x="12238488" y="5343480"/>
            <a:ext cx="720000" cy="7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DD34987-C18D-86A2-B404-47FB67283FE8}"/>
              </a:ext>
            </a:extLst>
          </p:cNvPr>
          <p:cNvSpPr>
            <a:spLocks noChangeAspect="1"/>
          </p:cNvSpPr>
          <p:nvPr/>
        </p:nvSpPr>
        <p:spPr>
          <a:xfrm>
            <a:off x="11537312" y="6876492"/>
            <a:ext cx="720000" cy="7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0EAF121-F0C3-5BDE-0B78-22F0E24AE487}"/>
              </a:ext>
            </a:extLst>
          </p:cNvPr>
          <p:cNvSpPr>
            <a:spLocks noChangeAspect="1"/>
          </p:cNvSpPr>
          <p:nvPr/>
        </p:nvSpPr>
        <p:spPr>
          <a:xfrm>
            <a:off x="14746560" y="38215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F45A79-5CCB-2DD5-0B5B-C1B6C8E58E62}"/>
              </a:ext>
            </a:extLst>
          </p:cNvPr>
          <p:cNvSpPr>
            <a:spLocks noChangeAspect="1"/>
          </p:cNvSpPr>
          <p:nvPr/>
        </p:nvSpPr>
        <p:spPr>
          <a:xfrm>
            <a:off x="14704560" y="526374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9868C6E-0CD7-C2CF-325E-74D433EC4537}"/>
              </a:ext>
            </a:extLst>
          </p:cNvPr>
          <p:cNvSpPr>
            <a:spLocks noChangeAspect="1"/>
          </p:cNvSpPr>
          <p:nvPr/>
        </p:nvSpPr>
        <p:spPr>
          <a:xfrm>
            <a:off x="14386560" y="660289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Знак умножения 22">
            <a:extLst>
              <a:ext uri="{FF2B5EF4-FFF2-40B4-BE49-F238E27FC236}">
                <a16:creationId xmlns:a16="http://schemas.microsoft.com/office/drawing/2014/main" id="{65451CDA-2B7F-8464-4B9E-949472F01C2F}"/>
              </a:ext>
            </a:extLst>
          </p:cNvPr>
          <p:cNvSpPr>
            <a:spLocks noChangeAspect="1"/>
          </p:cNvSpPr>
          <p:nvPr/>
        </p:nvSpPr>
        <p:spPr>
          <a:xfrm>
            <a:off x="16742856" y="3693000"/>
            <a:ext cx="1080000" cy="10800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CF6CF02D-0895-0DB7-5CE2-DAF5E553D58F}"/>
              </a:ext>
            </a:extLst>
          </p:cNvPr>
          <p:cNvSpPr>
            <a:spLocks noChangeAspect="1"/>
          </p:cNvSpPr>
          <p:nvPr/>
        </p:nvSpPr>
        <p:spPr>
          <a:xfrm>
            <a:off x="16548960" y="5050200"/>
            <a:ext cx="1080000" cy="10800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нак умножения 24">
            <a:extLst>
              <a:ext uri="{FF2B5EF4-FFF2-40B4-BE49-F238E27FC236}">
                <a16:creationId xmlns:a16="http://schemas.microsoft.com/office/drawing/2014/main" id="{FE3692C4-0D41-A459-4D90-4C2BBAE354E6}"/>
              </a:ext>
            </a:extLst>
          </p:cNvPr>
          <p:cNvSpPr>
            <a:spLocks noChangeAspect="1"/>
          </p:cNvSpPr>
          <p:nvPr/>
        </p:nvSpPr>
        <p:spPr>
          <a:xfrm>
            <a:off x="17282856" y="6587131"/>
            <a:ext cx="1080000" cy="1080000"/>
          </a:xfrm>
          <a:prstGeom prst="mathMultiply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DAB06EF-B034-94F0-1D5F-F4A6A9CF2257}"/>
              </a:ext>
            </a:extLst>
          </p:cNvPr>
          <p:cNvCxnSpPr/>
          <p:nvPr/>
        </p:nvCxnSpPr>
        <p:spPr>
          <a:xfrm>
            <a:off x="13500708" y="1847760"/>
            <a:ext cx="137160" cy="68275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B55313D-D563-10D7-B24C-FEEF5987ED23}"/>
              </a:ext>
            </a:extLst>
          </p:cNvPr>
          <p:cNvCxnSpPr/>
          <p:nvPr/>
        </p:nvCxnSpPr>
        <p:spPr>
          <a:xfrm>
            <a:off x="15994896" y="2044565"/>
            <a:ext cx="137160" cy="68275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C6F22E-D0A2-C3F2-8EA7-DFE3A91D83A0}"/>
              </a:ext>
            </a:extLst>
          </p:cNvPr>
          <p:cNvSpPr txBox="1"/>
          <p:nvPr/>
        </p:nvSpPr>
        <p:spPr>
          <a:xfrm>
            <a:off x="1414853" y="9197532"/>
            <a:ext cx="7840085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данном случае разделяющие гиперплоскости пересекаются в некоторой точке – в её окрестности есть любой класс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3EF344-3ECB-75EF-393F-A4E15969F8AD}"/>
              </a:ext>
            </a:extLst>
          </p:cNvPr>
          <p:cNvSpPr txBox="1"/>
          <p:nvPr/>
        </p:nvSpPr>
        <p:spPr>
          <a:xfrm>
            <a:off x="10826517" y="9151812"/>
            <a:ext cx="7840085" cy="1442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Здесь разделяющие гиперплоскости НЕ пересекаются – нет окрестности, в которой есть объекты любого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3205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CE5713-929E-F557-5FD3-50BEB3182E26}"/>
              </a:ext>
            </a:extLst>
          </p:cNvPr>
          <p:cNvSpPr/>
          <p:nvPr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B7CCA2CE-DEA7-0914-B281-E068C7219C83}"/>
              </a:ext>
            </a:extLst>
          </p:cNvPr>
          <p:cNvCxnSpPr>
            <a:cxnSpLocks/>
          </p:cNvCxnSpPr>
          <p:nvPr/>
        </p:nvCxnSpPr>
        <p:spPr>
          <a:xfrm>
            <a:off x="9020166" y="3750536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F2FD9C9-9AB0-2AC2-AB40-470CC9E7A0F1}"/>
              </a:ext>
            </a:extLst>
          </p:cNvPr>
          <p:cNvCxnSpPr>
            <a:cxnSpLocks/>
          </p:cNvCxnSpPr>
          <p:nvPr/>
        </p:nvCxnSpPr>
        <p:spPr>
          <a:xfrm>
            <a:off x="9020174" y="863600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7F30720-4241-E391-B1F0-E855E85E35F8}"/>
              </a:ext>
            </a:extLst>
          </p:cNvPr>
          <p:cNvCxnSpPr>
            <a:cxnSpLocks/>
          </p:cNvCxnSpPr>
          <p:nvPr/>
        </p:nvCxnSpPr>
        <p:spPr>
          <a:xfrm>
            <a:off x="9020171" y="10295193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D0D16A7C-4F13-93C2-A5FD-8BE37603E684}"/>
              </a:ext>
            </a:extLst>
          </p:cNvPr>
          <p:cNvSpPr txBox="1">
            <a:spLocks/>
          </p:cNvSpPr>
          <p:nvPr/>
        </p:nvSpPr>
        <p:spPr>
          <a:xfrm>
            <a:off x="9020166" y="1291652"/>
            <a:ext cx="8380521" cy="202517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defTabSz="1488104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None/>
              <a:defRPr sz="3000" b="0" i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Разработан алгоритм для генерации универсальных изображений, которые при применении различных масок имеют разные классы на выходе модели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41ABD932-5FB5-BC6F-C596-6CE59CCAD61A}"/>
              </a:ext>
            </a:extLst>
          </p:cNvPr>
          <p:cNvSpPr txBox="1">
            <a:spLocks/>
          </p:cNvSpPr>
          <p:nvPr/>
        </p:nvSpPr>
        <p:spPr>
          <a:xfrm>
            <a:off x="9020169" y="4243479"/>
            <a:ext cx="8380521" cy="9992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defTabSz="1488104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None/>
              <a:defRPr sz="3000" b="0" i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Получены и исследованы изображения, полученные этим алгоритмом.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7E25B0-B4F2-7EB6-D4FB-B24D9AC73F20}"/>
              </a:ext>
            </a:extLst>
          </p:cNvPr>
          <p:cNvCxnSpPr>
            <a:cxnSpLocks/>
          </p:cNvCxnSpPr>
          <p:nvPr/>
        </p:nvCxnSpPr>
        <p:spPr>
          <a:xfrm>
            <a:off x="9020167" y="5793422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4">
            <a:extLst>
              <a:ext uri="{FF2B5EF4-FFF2-40B4-BE49-F238E27FC236}">
                <a16:creationId xmlns:a16="http://schemas.microsoft.com/office/drawing/2014/main" id="{A966FE38-81C4-867E-650F-22AA69B0BF0E}"/>
              </a:ext>
            </a:extLst>
          </p:cNvPr>
          <p:cNvSpPr txBox="1">
            <a:spLocks/>
          </p:cNvSpPr>
          <p:nvPr/>
        </p:nvSpPr>
        <p:spPr>
          <a:xfrm>
            <a:off x="9020169" y="6418112"/>
            <a:ext cx="8380521" cy="9992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defTabSz="1488104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None/>
              <a:defRPr sz="3000" b="0" i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Такие исследования могут помочь в теоретических исследованиях работы нейронных сетей</a:t>
            </a:r>
          </a:p>
        </p:txBody>
      </p:sp>
      <p:sp>
        <p:nvSpPr>
          <p:cNvPr id="31" name="Заголовок 4">
            <a:extLst>
              <a:ext uri="{FF2B5EF4-FFF2-40B4-BE49-F238E27FC236}">
                <a16:creationId xmlns:a16="http://schemas.microsoft.com/office/drawing/2014/main" id="{5A5B5717-0606-0E1A-BC9F-801C552B77B9}"/>
              </a:ext>
            </a:extLst>
          </p:cNvPr>
          <p:cNvSpPr txBox="1">
            <a:spLocks/>
          </p:cNvSpPr>
          <p:nvPr/>
        </p:nvSpPr>
        <p:spPr>
          <a:xfrm>
            <a:off x="839608" y="513514"/>
            <a:ext cx="7604771" cy="19236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defTabSz="1488104">
              <a:lnSpc>
                <a:spcPts val="7500"/>
              </a:lnSpc>
              <a:spcBef>
                <a:spcPct val="0"/>
              </a:spcBef>
              <a:buNone/>
              <a:defRPr sz="6500" b="1" i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Основные итоги</a:t>
            </a:r>
          </a:p>
          <a:p>
            <a:r>
              <a:rPr lang="ru-RU" dirty="0"/>
              <a:t>работы</a:t>
            </a:r>
            <a:endParaRPr lang="en" dirty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C3958383-078B-D8AB-48C1-B727EBECD7F1}"/>
              </a:ext>
            </a:extLst>
          </p:cNvPr>
          <p:cNvCxnSpPr>
            <a:cxnSpLocks/>
          </p:cNvCxnSpPr>
          <p:nvPr/>
        </p:nvCxnSpPr>
        <p:spPr>
          <a:xfrm>
            <a:off x="9020168" y="8073103"/>
            <a:ext cx="97332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F47040B5-EFF8-7A8E-50E3-BDD32FD0A6B5}"/>
              </a:ext>
            </a:extLst>
          </p:cNvPr>
          <p:cNvSpPr txBox="1">
            <a:spLocks/>
          </p:cNvSpPr>
          <p:nvPr/>
        </p:nvSpPr>
        <p:spPr>
          <a:xfrm>
            <a:off x="9020173" y="8642356"/>
            <a:ext cx="8380521" cy="9992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defTabSz="1488104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None/>
              <a:defRPr sz="3000" b="0" i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В дальнейшем планируется исследовать данную задачу на </a:t>
            </a:r>
            <a:r>
              <a:rPr lang="ru-RU" dirty="0" err="1"/>
              <a:t>бо́льшем</a:t>
            </a:r>
            <a:r>
              <a:rPr lang="ru-RU" dirty="0"/>
              <a:t> числе масок и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213138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FDB017C-9518-F743-FCDA-C53930D42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98397" y="5099161"/>
            <a:ext cx="5643781" cy="961802"/>
          </a:xfrm>
        </p:spPr>
        <p:txBody>
          <a:bodyPr/>
          <a:lstStyle/>
          <a:p>
            <a:r>
              <a:rPr lang="ru-RU" dirty="0"/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6533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585575"/>
            <a:ext cx="13790793" cy="1252394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en-US" dirty="0"/>
              <a:t>Adversarial attack </a:t>
            </a:r>
            <a:r>
              <a:rPr lang="ru-RU" dirty="0"/>
              <a:t>на примере </a:t>
            </a:r>
            <a:r>
              <a:rPr lang="en-US" dirty="0"/>
              <a:t>FGSM</a:t>
            </a:r>
            <a:endParaRPr lang="ru-RU" dirty="0"/>
          </a:p>
        </p:txBody>
      </p:sp>
      <p:pic>
        <p:nvPicPr>
          <p:cNvPr id="15" name="Picture 2" descr="fgsm_panda_image">
            <a:extLst>
              <a:ext uri="{FF2B5EF4-FFF2-40B4-BE49-F238E27FC236}">
                <a16:creationId xmlns:a16="http://schemas.microsoft.com/office/drawing/2014/main" id="{4B1BB099-1C00-FA7B-B93A-B2745B78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17" y="2721026"/>
            <a:ext cx="16268939" cy="64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8EAE78-23AA-506D-6A9D-1AD50AD273FD}"/>
              </a:ext>
            </a:extLst>
          </p:cNvPr>
          <p:cNvSpPr txBox="1"/>
          <p:nvPr/>
        </p:nvSpPr>
        <p:spPr>
          <a:xfrm>
            <a:off x="1223961" y="9762399"/>
            <a:ext cx="1739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LCG-SEMIBOLD" panose="020B0503030202060203"/>
              </a:rPr>
              <a:t>Adversarial Example Generation —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RAPHIKLCG-SEMIBOLD" panose="020B0503030202060203"/>
              </a:rPr>
              <a:t>PyTorch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RAPHIKLCG-SEMIBOLD" panose="020B0503030202060203"/>
              </a:rPr>
              <a:t> Tutorials https://pytorch.org/tutorials/beginner/fgsm_tutorial.html2.3.0+cu121 documentation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5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290623"/>
            <a:ext cx="17214969" cy="1842299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Можем ли мы подобрать изображение, которое бы относилось к любому классу?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64505E9-0C0C-CD34-0DAF-9B47D89250B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790826"/>
            <a:ext cx="19409406" cy="5690774"/>
            <a:chOff x="227661" y="2013469"/>
            <a:chExt cx="11679674" cy="3424442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FD40F4B-F703-6E6B-64EF-8101F65A30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535" y="2014006"/>
              <a:ext cx="3772800" cy="2829600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BC711A7F-1130-B913-5B84-05F8397AF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61" y="2013469"/>
              <a:ext cx="3774233" cy="28306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318543C-CC6C-E366-E2E1-959CD12CF7C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475" y="2014006"/>
              <a:ext cx="3772800" cy="2829600"/>
            </a:xfrm>
            <a:prstGeom prst="rect">
              <a:avLst/>
            </a:prstGeom>
          </p:spPr>
        </p:pic>
        <p:sp>
          <p:nvSpPr>
            <p:cNvPr id="19" name="Равно 18">
              <a:extLst>
                <a:ext uri="{FF2B5EF4-FFF2-40B4-BE49-F238E27FC236}">
                  <a16:creationId xmlns:a16="http://schemas.microsoft.com/office/drawing/2014/main" id="{B5BD3C5E-3310-D538-0455-5560CD6651D3}"/>
                </a:ext>
              </a:extLst>
            </p:cNvPr>
            <p:cNvSpPr/>
            <p:nvPr/>
          </p:nvSpPr>
          <p:spPr>
            <a:xfrm>
              <a:off x="7541458" y="3101927"/>
              <a:ext cx="927920" cy="653758"/>
            </a:xfrm>
            <a:prstGeom prst="mathEqua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96CBB6-BFC9-720F-374E-C082263E2001}"/>
                </a:ext>
              </a:extLst>
            </p:cNvPr>
            <p:cNvSpPr txBox="1"/>
            <p:nvPr/>
          </p:nvSpPr>
          <p:spPr>
            <a:xfrm>
              <a:off x="5010948" y="4787733"/>
              <a:ext cx="2114532" cy="597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Маска для класса </a:t>
              </a:r>
            </a:p>
            <a:p>
              <a:pPr algn="ctr"/>
              <a:r>
                <a:rPr lang="en-US" dirty="0">
                  <a:latin typeface="GRAPHIKLCG-SEMIBOLD" panose="020B0503030202060203"/>
                </a:rPr>
                <a:t>“gibbon”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30100-7085-C9AB-E1D4-26865624F25A}"/>
                </a:ext>
              </a:extLst>
            </p:cNvPr>
            <p:cNvSpPr txBox="1"/>
            <p:nvPr/>
          </p:nvSpPr>
          <p:spPr>
            <a:xfrm>
              <a:off x="1275605" y="4840623"/>
              <a:ext cx="1678344" cy="597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Универсальное изображение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7C1C12-164B-30AC-E11B-6D88ACA9B34D}"/>
                </a:ext>
              </a:extLst>
            </p:cNvPr>
            <p:cNvSpPr txBox="1"/>
            <p:nvPr/>
          </p:nvSpPr>
          <p:spPr>
            <a:xfrm>
              <a:off x="9437211" y="4840623"/>
              <a:ext cx="1158126" cy="32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RAPHIKLCG-SEMIBOLD" panose="020B0503030202060203"/>
                </a:rPr>
                <a:t>“gibbon”</a:t>
              </a:r>
              <a:endParaRPr lang="ru-RU" dirty="0"/>
            </a:p>
          </p:txBody>
        </p:sp>
        <p:sp>
          <p:nvSpPr>
            <p:cNvPr id="23" name="Знак умножения 22">
              <a:extLst>
                <a:ext uri="{FF2B5EF4-FFF2-40B4-BE49-F238E27FC236}">
                  <a16:creationId xmlns:a16="http://schemas.microsoft.com/office/drawing/2014/main" id="{EA4133CF-A1F4-0BDF-E396-78BAB7496D0F}"/>
                </a:ext>
              </a:extLst>
            </p:cNvPr>
            <p:cNvSpPr/>
            <p:nvPr/>
          </p:nvSpPr>
          <p:spPr>
            <a:xfrm>
              <a:off x="3611929" y="3101927"/>
              <a:ext cx="779929" cy="653758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6363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4F84553-7026-76A9-2F1A-F2AD613A0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368" y="209385"/>
            <a:ext cx="6932792" cy="200054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Способ генерации изображения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BE66C9-90B0-5DC5-E638-37675E042B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2002184"/>
            <a:ext cx="6932792" cy="415498"/>
          </a:xfr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indent="0" algn="just">
              <a:buNone/>
            </a:pPr>
            <a:r>
              <a:rPr lang="ru-RU" dirty="0"/>
              <a:t>Используем метод градиентного спуска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D4CC9-3632-56A5-FCED-D641305284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8593138"/>
            <a:ext cx="6932792" cy="830997"/>
          </a:xfr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indent="0" algn="just">
              <a:buNone/>
            </a:pPr>
            <a:r>
              <a:rPr lang="ru-RU" dirty="0" err="1"/>
              <a:t>Батч</a:t>
            </a:r>
            <a:r>
              <a:rPr lang="ru-RU" dirty="0"/>
              <a:t> собираем из всего набора масок (размер </a:t>
            </a:r>
            <a:r>
              <a:rPr lang="ru-RU" dirty="0" err="1"/>
              <a:t>батча</a:t>
            </a:r>
            <a:r>
              <a:rPr lang="ru-RU" dirty="0"/>
              <a:t> равен количеству классов)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2303FA-3FF7-70B6-BA15-87033D0C8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6186944"/>
            <a:ext cx="6932792" cy="1246495"/>
          </a:xfr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indent="0" algn="just">
              <a:buNone/>
            </a:pPr>
            <a:r>
              <a:rPr lang="ru-RU" dirty="0"/>
              <a:t>В качестве параметров для оптимизации используются значения пикселей самого изображения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3016835-5C85-A619-5E24-92B40DB7D9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4196248"/>
            <a:ext cx="6932792" cy="415498"/>
          </a:xfr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marL="0" indent="0">
              <a:buNone/>
            </a:pPr>
            <a:r>
              <a:rPr lang="ru-RU" dirty="0"/>
              <a:t>Фиксируем веса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210453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724E933-D8B6-B13E-372B-3021B47C5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679816"/>
            <a:ext cx="5195432" cy="1800493"/>
          </a:xfrm>
        </p:spPr>
        <p:txBody>
          <a:bodyPr/>
          <a:lstStyle/>
          <a:p>
            <a:r>
              <a:rPr lang="ru-RU" dirty="0"/>
              <a:t>Используемая модель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DF95EE2-985C-1F9B-A260-A89DFD8369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7691437" cy="1182644"/>
          </a:xfrm>
        </p:spPr>
        <p:txBody>
          <a:bodyPr/>
          <a:lstStyle/>
          <a:p>
            <a:r>
              <a:rPr lang="en-US" dirty="0"/>
              <a:t>ResNet-50 </a:t>
            </a:r>
            <a:r>
              <a:rPr lang="ru-RU" dirty="0"/>
              <a:t>с 25.6 млн параметров (</a:t>
            </a:r>
            <a:r>
              <a:rPr lang="en-US" dirty="0"/>
              <a:t>80% acc@1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 err="1"/>
              <a:t>Предобученная</a:t>
            </a:r>
            <a:r>
              <a:rPr lang="ru-RU" dirty="0"/>
              <a:t> на </a:t>
            </a:r>
            <a:r>
              <a:rPr lang="en-US" dirty="0"/>
              <a:t>ImageNet-1K</a:t>
            </a:r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2CD94B22-5D07-52D0-A0C1-EDDF1990A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679816"/>
            <a:ext cx="7691437" cy="1451679"/>
          </a:xfrm>
        </p:spPr>
        <p:txBody>
          <a:bodyPr/>
          <a:lstStyle/>
          <a:p>
            <a:r>
              <a:rPr lang="ru-RU" dirty="0"/>
              <a:t>Размер искомого изображения – 3</a:t>
            </a:r>
            <a:r>
              <a:rPr lang="en-US" dirty="0"/>
              <a:t>x64x64 (RGB)</a:t>
            </a:r>
          </a:p>
          <a:p>
            <a:r>
              <a:rPr lang="ru-RU" dirty="0"/>
              <a:t>Количество классов – от 2 до 62 с шагом 4</a:t>
            </a:r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id="{8418C226-5C34-AC3A-BB3D-530A73D8FCA5}"/>
              </a:ext>
            </a:extLst>
          </p:cNvPr>
          <p:cNvSpPr txBox="1">
            <a:spLocks/>
          </p:cNvSpPr>
          <p:nvPr/>
        </p:nvSpPr>
        <p:spPr>
          <a:xfrm>
            <a:off x="10748962" y="7654192"/>
            <a:ext cx="7691437" cy="1656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30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Количество эпох – до 5000</a:t>
            </a:r>
          </a:p>
          <a:p>
            <a:r>
              <a:rPr lang="en-US" dirty="0"/>
              <a:t>Loss-</a:t>
            </a:r>
            <a:r>
              <a:rPr lang="ru-RU" dirty="0"/>
              <a:t>функция – </a:t>
            </a:r>
            <a:r>
              <a:rPr lang="en-US" dirty="0" err="1"/>
              <a:t>CrossEntropyLoss</a:t>
            </a:r>
            <a:endParaRPr lang="en-US" dirty="0"/>
          </a:p>
          <a:p>
            <a:r>
              <a:rPr lang="ru-RU" dirty="0"/>
              <a:t>Оптимизатор – </a:t>
            </a:r>
            <a:r>
              <a:rPr lang="en-US" dirty="0"/>
              <a:t>SGD </a:t>
            </a:r>
            <a:r>
              <a:rPr lang="ru-RU" dirty="0"/>
              <a:t>с </a:t>
            </a:r>
            <a:r>
              <a:rPr lang="en-US" dirty="0"/>
              <a:t>learning rate=0.1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08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585575"/>
            <a:ext cx="17214969" cy="1252394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Эксперимент 1 </a:t>
            </a:r>
            <a:endParaRPr lang="en-US" dirty="0"/>
          </a:p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(маска, разбитая на </a:t>
            </a:r>
            <a:r>
              <a:rPr lang="en-US" dirty="0"/>
              <a:t>k </a:t>
            </a:r>
            <a:r>
              <a:rPr lang="ru-RU" dirty="0"/>
              <a:t>равных частей)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B8257D-DEE2-1D6A-49A4-F7AD7142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3346731"/>
            <a:ext cx="11369608" cy="56670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52D2DA-7EFE-2E08-CA8C-0142643B73C8}"/>
              </a:ext>
            </a:extLst>
          </p:cNvPr>
          <p:cNvSpPr txBox="1"/>
          <p:nvPr/>
        </p:nvSpPr>
        <p:spPr>
          <a:xfrm>
            <a:off x="13472160" y="5212080"/>
            <a:ext cx="5867400" cy="234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Уменьшаем рецептивное поле модели, из-за чего она классифицирует изображение только по немаскированной части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2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6673477" cy="1923604"/>
          </a:xfrm>
        </p:spPr>
        <p:txBody>
          <a:bodyPr/>
          <a:lstStyle/>
          <a:p>
            <a:r>
              <a:rPr lang="ru-RU" dirty="0"/>
              <a:t>Точность модели оказалась около единицы</a:t>
            </a:r>
          </a:p>
        </p:txBody>
      </p:sp>
      <p:pic>
        <p:nvPicPr>
          <p:cNvPr id="10" name="Объект 3">
            <a:extLst>
              <a:ext uri="{FF2B5EF4-FFF2-40B4-BE49-F238E27FC236}">
                <a16:creationId xmlns:a16="http://schemas.microsoft.com/office/drawing/2014/main" id="{795DFDC7-B7D0-305F-318A-887B2AD46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17" y="2650210"/>
            <a:ext cx="13359540" cy="6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7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1438480-B6B2-32E4-4C74-4B8AFD629FAF}"/>
              </a:ext>
            </a:extLst>
          </p:cNvPr>
          <p:cNvSpPr/>
          <p:nvPr/>
        </p:nvSpPr>
        <p:spPr>
          <a:xfrm>
            <a:off x="0" y="0"/>
            <a:ext cx="19840575" cy="111601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5841DB-9983-EB94-A7F7-1574A2156C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608" y="522552"/>
            <a:ext cx="16673477" cy="961802"/>
          </a:xfrm>
        </p:spPr>
        <p:txBody>
          <a:bodyPr/>
          <a:lstStyle/>
          <a:p>
            <a:r>
              <a:rPr lang="ru-RU" dirty="0"/>
              <a:t>Вероятности, выдаваемые моделью</a:t>
            </a:r>
          </a:p>
        </p:txBody>
      </p:sp>
      <p:pic>
        <p:nvPicPr>
          <p:cNvPr id="2" name="Объект 3">
            <a:extLst>
              <a:ext uri="{FF2B5EF4-FFF2-40B4-BE49-F238E27FC236}">
                <a16:creationId xmlns:a16="http://schemas.microsoft.com/office/drawing/2014/main" id="{A080F6BC-7CCC-95EC-0F1C-D1FBDE30B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08" y="3971218"/>
            <a:ext cx="13155361" cy="4778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CECA1-E37A-D955-2B95-135F3A6F29EA}"/>
              </a:ext>
            </a:extLst>
          </p:cNvPr>
          <p:cNvSpPr txBox="1"/>
          <p:nvPr/>
        </p:nvSpPr>
        <p:spPr>
          <a:xfrm>
            <a:off x="14834577" y="4925703"/>
            <a:ext cx="4386021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Высокие вероятности принадлежности к классу, которые выдает модель говорит о её уверенности в ответах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22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DE18E0-015A-2C79-D933-59EC1959A135}"/>
              </a:ext>
            </a:extLst>
          </p:cNvPr>
          <p:cNvSpPr/>
          <p:nvPr/>
        </p:nvSpPr>
        <p:spPr>
          <a:xfrm>
            <a:off x="0" y="2146300"/>
            <a:ext cx="19840575" cy="9013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73EC4E-884A-AED0-7281-66E55B21D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7" y="585575"/>
            <a:ext cx="17214969" cy="1252394"/>
          </a:xfrm>
        </p:spPr>
        <p:txBody>
          <a:bodyPr/>
          <a:lstStyle/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Эксперимент 2 </a:t>
            </a:r>
            <a:endParaRPr lang="en-US" dirty="0"/>
          </a:p>
          <a:p>
            <a:pPr marL="0" indent="0">
              <a:lnSpc>
                <a:spcPts val="4609"/>
              </a:lnSpc>
              <a:spcBef>
                <a:spcPts val="0"/>
              </a:spcBef>
              <a:buNone/>
            </a:pPr>
            <a:r>
              <a:rPr lang="ru-RU" dirty="0"/>
              <a:t>(маска, разбитая на </a:t>
            </a:r>
            <a:r>
              <a:rPr lang="en-US" dirty="0"/>
              <a:t>k </a:t>
            </a:r>
            <a:r>
              <a:rPr lang="ru-RU" dirty="0"/>
              <a:t>равных полос)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DFC13B-EA2C-C989-8544-DB45D409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87" y="3810952"/>
            <a:ext cx="11404568" cy="5684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FFDD2C"/>
      </a:dk2>
      <a:lt2>
        <a:srgbClr val="E63F07"/>
      </a:lt2>
      <a:accent1>
        <a:srgbClr val="009B40"/>
      </a:accent1>
      <a:accent2>
        <a:srgbClr val="3044FF"/>
      </a:accent2>
      <a:accent3>
        <a:srgbClr val="DB44E8"/>
      </a:accent3>
      <a:accent4>
        <a:srgbClr val="FFC000"/>
      </a:accent4>
      <a:accent5>
        <a:srgbClr val="969696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7152</TotalTime>
  <Words>754</Words>
  <Application>Microsoft Office PowerPoint</Application>
  <PresentationFormat>Произвольный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Graphik LCG</vt:lpstr>
      <vt:lpstr>GRAPHIKLCG-MEDIUM</vt:lpstr>
      <vt:lpstr>GRAPHIKLCG-SEMIBOLD</vt:lpstr>
      <vt:lpstr>Wingdings</vt:lpstr>
      <vt:lpstr>Специальное оформление</vt:lpstr>
      <vt:lpstr>ГЕНЕРАЦИЯ ИЗОБРАЖЕНИЙ ДЛЯ АНАЛИЗА УСТОЙЧИВОСТИ НЕЙРОННЫХ СЕТЕЙ В ЗАДАЧЕ КЛАССИФИКАЦИИ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Иллюстрация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 Sulimova</dc:creator>
  <cp:lastModifiedBy>Григорий Клиентов</cp:lastModifiedBy>
  <cp:revision>197</cp:revision>
  <dcterms:created xsi:type="dcterms:W3CDTF">2023-08-09T15:52:21Z</dcterms:created>
  <dcterms:modified xsi:type="dcterms:W3CDTF">2024-12-25T16:17:30Z</dcterms:modified>
</cp:coreProperties>
</file>