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10640" y="30438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34440" y="13266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964520" y="13266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234440" y="30438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964520" y="30438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215964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328752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328752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092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328752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215964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328752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610640" y="30438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610640" y="30438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234440" y="13266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964520" y="13266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1234440" y="30438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1964520" y="30438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215964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328752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328752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092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328752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328752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610640" y="30438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610640" y="30438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1234440" y="13266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964520" y="13266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1234440" y="30438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1964520" y="30438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215964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328752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328752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328752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328752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092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328752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328752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1610640" y="30438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1610640" y="30438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1234440" y="13266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964520" y="13266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1234440" y="30438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1964520" y="30438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215964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328752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328752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092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328752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328752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1610640" y="30438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1610640" y="30438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092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1234440" y="13266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1964520" y="13266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1234440" y="30438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1964520" y="3043800"/>
            <a:ext cx="695160" cy="15678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328752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328752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10640" y="30438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720" cy="15678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32000" y="771840"/>
            <a:ext cx="9070920" cy="12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Прогнозирование курса котировок фонда S&amp;P500 с помощью LSTM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Выполнил студент 206 группы</a:t>
            </a:r>
            <a:endParaRPr b="0" lang="ru-RU" sz="2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Физического факультета</a:t>
            </a:r>
            <a:endParaRPr b="0" lang="ru-RU" sz="2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Клиентов Григорий Алексеевич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32000" y="2160000"/>
            <a:ext cx="2735640" cy="7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2200" spc="-1" strike="noStrike">
                <a:latin typeface="Times New Roman"/>
              </a:rPr>
              <a:t>Предсказание на всём промежутке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4464000" y="144000"/>
            <a:ext cx="5399640" cy="539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76000" y="483840"/>
            <a:ext cx="669564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Times New Roman"/>
              </a:rPr>
              <a:t>Также было оценено количество дней, где колебания курса составляли  &gt; 0.5%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2123640" y="1224360"/>
            <a:ext cx="5833080" cy="2663640"/>
          </a:xfrm>
          <a:prstGeom prst="rect">
            <a:avLst/>
          </a:prstGeom>
          <a:ln>
            <a:noFill/>
          </a:ln>
        </p:spPr>
      </p:pic>
      <p:sp>
        <p:nvSpPr>
          <p:cNvPr id="218" name="TextShape 2"/>
          <p:cNvSpPr txBox="1"/>
          <p:nvPr/>
        </p:nvSpPr>
        <p:spPr>
          <a:xfrm>
            <a:off x="648000" y="4248000"/>
            <a:ext cx="684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Times New Roman"/>
              </a:rPr>
              <a:t>Видно, что при прочих равных модель, которая учитывает дату, выдаёт лучшие результаты.</a:t>
            </a:r>
            <a:endParaRPr b="0" lang="ru-RU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Основные итоги работы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41800" y="1584000"/>
            <a:ext cx="44262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Была реализована модель LSTM для прогнозирования курса фонда S$P500</a:t>
            </a:r>
            <a:endParaRPr b="0" lang="ru-R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Был исследован результат в зависимости от учета даты во входных данных. Качество предсказание повышалось при учете даты при прочих равных условиях.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5112000" y="1584000"/>
            <a:ext cx="44262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Была опробована новая метрика качества предсказания — совпадения дней с колебанием курса более заданного значения (&gt;0.5%). Модели, учитывающие даты, показали лучший результат по сравнению с неучитывающими.</a:t>
            </a:r>
            <a:endParaRPr b="0" lang="ru-R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Также, было проведено исследование качества предсказания моделей от длины входной последовательности.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Цель работы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04000" y="175176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Предсказать курс фонда S&amp;P500 с помощью LSTM-модели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Проанализировать результаты в зависимости от длины входящей последовательности и от учета даты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Описание реализации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04000" y="1536480"/>
            <a:ext cx="44262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Для имплементации модели была использована библиотека Tensorflow</a:t>
            </a:r>
            <a:endParaRPr b="0" lang="ru-R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Датасет взят из Tinkoff Invest Api за период 2018-04 по 2021-04 c шагом свечки в 1 час</a:t>
            </a:r>
            <a:endParaRPr b="0" lang="ru-R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 вход модели подаётся вся информация свечки, со специфическим учетом даты</a:t>
            </a:r>
            <a:endParaRPr b="0" lang="ru-R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5149800" y="1536480"/>
            <a:ext cx="44262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Обучение проводим на 50-ти эпохах</a:t>
            </a:r>
            <a:endParaRPr b="0" lang="ru-R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Модель содержит 4 слоя:</a:t>
            </a:r>
            <a:endParaRPr b="0" lang="ru-RU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 charset="2"/>
              <a:buAutoNum type="romanUcPeriod"/>
            </a:pPr>
            <a:r>
              <a:rPr b="0" i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LSTM — 64 выходная размерность,</a:t>
            </a:r>
            <a:endParaRPr b="0" lang="ru-RU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 charset="2"/>
              <a:buAutoNum type="romanUcPeriod"/>
            </a:pPr>
            <a:r>
              <a:rPr b="0" i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LSTM — 64 </a:t>
            </a:r>
            <a:r>
              <a:rPr b="0" i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выходная размерность</a:t>
            </a:r>
            <a:endParaRPr b="0" lang="ru-RU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 charset="2"/>
              <a:buAutoNum type="romanUcPeriod"/>
            </a:pPr>
            <a:r>
              <a:rPr b="0" i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LSTM — 32 выходная размерность</a:t>
            </a:r>
            <a:endParaRPr b="0" lang="ru-RU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 charset="2"/>
              <a:buAutoNum type="romanUcPeriod"/>
            </a:pPr>
            <a:r>
              <a:rPr b="0" i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Dense — без функций активации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Идея исследования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Обученную модель заставим предсказывать предстоящий курс за 200 часов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дате свечки учитывается день недели и время закрытия, обёртывая в синус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5152680" y="1326600"/>
            <a:ext cx="44262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Полученное предсказание будем оценивать так: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Разделим истинный и предсказанный курсы на участки по 7 часов и отметим те, на которых колебания курса больше 0.5%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Посмотрим на совпадение и несовпадение таких отметок на истинной и предсказанном курсах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1314360" y="643680"/>
            <a:ext cx="7451640" cy="4967640"/>
          </a:xfrm>
          <a:prstGeom prst="rect">
            <a:avLst/>
          </a:prstGeom>
          <a:ln>
            <a:noFill/>
          </a:ln>
        </p:spPr>
      </p:pic>
      <p:sp>
        <p:nvSpPr>
          <p:cNvPr id="202" name="CustomShape 1"/>
          <p:cNvSpPr/>
          <p:nvPr/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3200" spc="-1" strike="noStrike">
                <a:latin typeface="Times New Roman"/>
              </a:rPr>
              <a:t>Исходный датасет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Результаты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04000" y="1326600"/>
            <a:ext cx="892764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Проведем исследование предсказаний при варьировании параметров длины обучающей последовательности, а также от наличия учета времени в наборе данных.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5152680" y="1326600"/>
            <a:ext cx="44262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3024000" y="360000"/>
            <a:ext cx="6912000" cy="4876200"/>
          </a:xfrm>
          <a:prstGeom prst="rect">
            <a:avLst/>
          </a:prstGeom>
          <a:ln>
            <a:noFill/>
          </a:ln>
        </p:spPr>
      </p:pic>
      <p:sp>
        <p:nvSpPr>
          <p:cNvPr id="207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37440" y="2304000"/>
            <a:ext cx="44262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SEQ_LEN = 200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Дата учитывается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32000" y="2160000"/>
            <a:ext cx="2735640" cy="7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2200" spc="-1" strike="noStrike">
                <a:latin typeface="Times New Roman"/>
              </a:rPr>
              <a:t>Предсказание на всём промежутке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4176000" y="0"/>
            <a:ext cx="5471640" cy="547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2592000" y="226080"/>
            <a:ext cx="7200000" cy="5040000"/>
          </a:xfrm>
          <a:prstGeom prst="rect">
            <a:avLst/>
          </a:prstGeom>
          <a:ln>
            <a:noFill/>
          </a:ln>
        </p:spPr>
      </p:pic>
      <p:sp>
        <p:nvSpPr>
          <p:cNvPr id="212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"/>
          <p:cNvSpPr/>
          <p:nvPr/>
        </p:nvSpPr>
        <p:spPr>
          <a:xfrm>
            <a:off x="37440" y="2304000"/>
            <a:ext cx="44262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SEQ_LEN = 200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Дата </a:t>
            </a:r>
            <a:r>
              <a:rPr b="1" i="1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НЕ</a:t>
            </a:r>
            <a:r>
              <a:rPr b="0" i="1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учитывается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2022-05-24T22:03:23Z</dcterms:created>
  <dc:creator/>
  <dc:description/>
  <dc:language>ru-RU</dc:language>
  <cp:lastModifiedBy/>
  <dcterms:modified xsi:type="dcterms:W3CDTF">2022-05-26T13:08:32Z</dcterms:modified>
  <cp:revision>21</cp:revision>
  <dc:subject/>
  <dc:title/>
</cp:coreProperties>
</file>