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F3702A-67E5-4FC2-A713-124FD105A0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2DA816-BECE-44F3-9119-39B93787CD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292144-46B0-4D6D-A328-97D11759F89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41E4FB-665F-4C2D-A045-D3E1C424E21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F8F912-9417-44ED-82EC-90FF999EAC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B04364-B062-4379-A177-7450E05293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7B44DD-5D01-47E2-BBA8-93EE510D6F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4F52CC-418A-400C-BEB9-EC286E3578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747D91-4B55-46FC-9396-988368098E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092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1487B4-CC3B-4358-A949-909E866C0C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B2DD59-2E69-46ED-8453-422D89FE55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EA7814-7F68-471C-A280-9E9D821611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394577-E0F3-479F-8976-E7F56042D4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929642-EB44-4C46-BC4C-25223CC4BC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968465-AE9F-486D-B978-C9353829DD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9D22EB-2A08-47CD-81BC-46F0A76117B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14AB9A-A4A2-43F4-B9B2-944B154402E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741DFE-1C9F-4870-8DE3-14C3169DB0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6E41066-0227-4315-B399-B18189EB57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096CC1-5891-4BE0-B18B-76CE43E81C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305EBD0-C65F-4FB2-8A0D-9D05E15178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10BD1B-4509-46E8-A0E4-BE5BCE5B2C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B23591-5194-43BB-B819-D49C68E326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092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918C76-EDD9-4BD4-B038-47F42F1820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7695D81-1290-4F96-A1F3-9E88189B3B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4387D63-278A-4345-B75B-A6F934A56A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BBCA5C-8744-4B2E-91E2-CB9871BCF1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377F0F5-2F07-4433-9465-BE04213CA6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CCCAF4-DE40-4957-80C0-31DC8C1D0F7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1E635F-D95D-4A64-A87C-53E34D1E1B3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1D3C051-2B92-4A26-A267-9C82DDD3E6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560AF35-10C8-4024-9329-7C504FA512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683F840-C578-46F6-8ACE-D2C4200BC7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F05EF2-0975-4C12-95D3-A8E4602EF1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C906FDF-6B7D-4890-9BDD-90F3F0FA41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822259E-80BE-493A-9611-EA614AA5D2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092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2CEDA7B-70AC-496C-BFA6-474C62653D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824596F-CFE5-4887-9901-BA4ADC06B1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30CDB0C-5085-4912-ABB5-F61D3FCF2E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507F1CF-AAB2-4D7E-8E6D-0AD0839B35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349073E-7A36-42A6-A83E-F09AD5F945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AB34E66-7D2A-4128-961A-0D3109C94AC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54E0B68-B274-49D2-B714-6C19EDB43C7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8AE468D-19CB-46A9-A9DE-DA9804F7F4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F685AE-3C84-47D3-BAD0-BE43CE8F8C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A1F3F4D-C81A-4D5C-9538-E6538682D0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7A6226F-C566-47DA-A411-0CB6B812FE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93A575C-EF0D-49DC-B606-1DBA655C80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0E8F650-10B3-4EE6-A1EC-6A48AD051B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092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0AF388F-9DF1-4BA4-AD0D-BB228DDDA4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281A15C-81DB-40B4-B637-15F4DE8F17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11FF036-A59A-4D37-8FE1-8B24B03C39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AA6D5A1-B123-4EB9-B614-2A3FDCA7A8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7C61181-CDAD-412B-9E90-051546C056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D6A9A17-9C4F-4ABE-8C22-001BC0BC929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092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7401D4-300A-4FEE-BAAA-D9272F78EA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0350C51-3A47-40DF-A9C0-5CDB41D2309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A4DE225-EAB0-46A7-960F-906729B6EC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C393CE2-3C04-4EC1-9E64-FCC9510550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531BC41-B49A-4AF9-9F3F-1A4824B38A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FC53921-43E5-41EA-A85C-EF06AC858E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A6D849E-EF91-4BCD-BC62-A6750E19CD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092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A77C16C-05A5-46F2-B98E-F106BC9336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9BE2D96-D85B-40A3-AD23-7AD18AC9C6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17DCCF5-BA4D-431F-B76A-8736D65938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DC5BD46-0B7E-40C7-BA4F-A17BE8A88C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1E43C7-8FD0-429D-9EE5-736A1EBDA2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C2B5E39-9244-4C1E-ABAF-3BB900B774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67964C4-9161-4AA2-8DCA-7783D6CB399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24FCC6C-AA0E-4635-B24C-12553A6124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F79D02-26C4-4D7E-A9F8-AB0926C740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48293D-1BA2-4A96-AADF-C9C65939BF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76CA31-A92B-4783-8317-D13177F15C63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377BEE-6433-4619-BB19-CB1BEC2548B6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 idx="7"/>
          </p:nvPr>
        </p:nvSpPr>
        <p:spPr>
          <a:xfrm>
            <a:off x="3447000" y="5164560"/>
            <a:ext cx="319356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 idx="8"/>
          </p:nvPr>
        </p:nvSpPr>
        <p:spPr>
          <a:xfrm>
            <a:off x="7226640" y="516456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7D5DFA-6CEF-478D-A407-CF72F7DAB47F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dt" idx="9"/>
          </p:nvPr>
        </p:nvSpPr>
        <p:spPr>
          <a:xfrm>
            <a:off x="503640" y="516456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ED08E1-FFC1-4C3F-B9B0-1726C6D56538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ftr" idx="13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sldNum" idx="14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A61B90-FFC3-4015-888C-497127834CDE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173" name="PlaceHolder 8"/>
          <p:cNvSpPr>
            <a:spLocks noGrp="1"/>
          </p:cNvSpPr>
          <p:nvPr>
            <p:ph type="dt" idx="15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ftr" idx="16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 idx="17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90822C-D35F-4064-8E9B-38A4C969B8DB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dt" idx="18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5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6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5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5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68360" y="1080000"/>
            <a:ext cx="9071280" cy="21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ru-RU" sz="3600" spc="-1" strike="noStrike">
                <a:latin typeface="Times New Roman"/>
              </a:rPr>
              <a:t>Курсовая работа по программированию</a:t>
            </a:r>
            <a:br/>
            <a:r>
              <a:rPr b="1" lang="ru-RU" sz="4000" spc="-1" strike="noStrike">
                <a:latin typeface="Times New Roman"/>
              </a:rPr>
              <a:t>Реализация генетического алгоритма для оптимизации архитектуры линейного персептрона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>
            <a:off x="6300000" y="4320000"/>
            <a:ext cx="341964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Times New Roman"/>
              </a:rPr>
              <a:t>Выполнил студент 206 группы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Times New Roman"/>
              </a:rPr>
              <a:t>Клиентов Григорий Алексеевич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latin typeface="Times New Roman"/>
              </a:rPr>
              <a:t>Анализ результатов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92" name=""/>
          <p:cNvSpPr/>
          <p:nvPr/>
        </p:nvSpPr>
        <p:spPr>
          <a:xfrm>
            <a:off x="540000" y="1620000"/>
            <a:ext cx="8639280" cy="31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Из графика ошибок особей видно, что с шагом эволюции размах ошибок среди особей одной популяции уменьшается, что говорит о схожести их архитектур, что позволяет более тонко подстраивать параметры на последующих шагах эволюции. 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Также стоит отметить, что минимальная ошибка среди всех особей одной популяции с течением эволюции уменьшается, что говорит о работоспособности стратегии элитизма. Однако заметны некоторые флуктуации этих ошибок. Это связано с тем, что при переходе в новую популяцию наилучшие особи заново инициализируют параметры самой НС, что может привести либо к попаданию в другой локальный минимум ошибки, либо к тому, что НС не успевает за то же количество обучающих эпох попасть в локальный минимум.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3200" spc="-1" strike="noStrike">
                <a:latin typeface="Times New Roman"/>
              </a:rPr>
              <a:t>Задача аппроксимации функции </a:t>
            </a:r>
            <a:r>
              <a:rPr b="1" i="1" lang="ru-RU" sz="3200" spc="-1" strike="noStrike">
                <a:latin typeface="Times New Roman"/>
              </a:rPr>
              <a:t>y</a:t>
            </a:r>
            <a:r>
              <a:rPr b="1" i="1" lang="ru-RU" sz="2200" spc="-1" strike="noStrike">
                <a:latin typeface="Times New Roman"/>
              </a:rPr>
              <a:t>=</a:t>
            </a:r>
            <a:r>
              <a:rPr b="1" i="1" lang="ru-RU" sz="3200" spc="-1" strike="noStrike">
                <a:latin typeface="Times New Roman"/>
              </a:rPr>
              <a:t>sinx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94" name=""/>
          <p:cNvSpPr/>
          <p:nvPr/>
        </p:nvSpPr>
        <p:spPr>
          <a:xfrm>
            <a:off x="2880000" y="1172520"/>
            <a:ext cx="431928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Исходные данные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1382760" y="1172520"/>
            <a:ext cx="7314120" cy="457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latin typeface="Times New Roman"/>
              </a:rPr>
              <a:t>Результаты особей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97" name=""/>
          <p:cNvSpPr/>
          <p:nvPr/>
        </p:nvSpPr>
        <p:spPr>
          <a:xfrm>
            <a:off x="1440000" y="1760400"/>
            <a:ext cx="377928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Спустя </a:t>
            </a:r>
            <a:r>
              <a:rPr b="1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11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эпох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298" name=""/>
          <p:cNvSpPr/>
          <p:nvPr/>
        </p:nvSpPr>
        <p:spPr>
          <a:xfrm>
            <a:off x="6300000" y="1760400"/>
            <a:ext cx="323928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Спустя </a:t>
            </a:r>
            <a:r>
              <a:rPr b="1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31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эпоху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1"/>
          <a:stretch/>
        </p:blipFill>
        <p:spPr>
          <a:xfrm>
            <a:off x="0" y="2407320"/>
            <a:ext cx="5237280" cy="3275280"/>
          </a:xfrm>
          <a:prstGeom prst="rect">
            <a:avLst/>
          </a:prstGeom>
          <a:ln w="0">
            <a:noFill/>
          </a:ln>
        </p:spPr>
      </p:pic>
      <p:pic>
        <p:nvPicPr>
          <p:cNvPr id="300" name="" descr=""/>
          <p:cNvPicPr/>
          <p:nvPr/>
        </p:nvPicPr>
        <p:blipFill>
          <a:blip r:embed="rId2"/>
          <a:stretch/>
        </p:blipFill>
        <p:spPr>
          <a:xfrm>
            <a:off x="4838400" y="2394000"/>
            <a:ext cx="5240880" cy="327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latin typeface="Times New Roman"/>
              </a:rPr>
              <a:t>История эволюции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0" y="1620000"/>
            <a:ext cx="10078920" cy="335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latin typeface="Times New Roman"/>
              </a:rPr>
              <a:t>Анализ результатов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04" name=""/>
          <p:cNvSpPr/>
          <p:nvPr/>
        </p:nvSpPr>
        <p:spPr>
          <a:xfrm>
            <a:off x="540000" y="1620000"/>
            <a:ext cx="8639280" cy="186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Из графика ошибок особей видно, что с шагом эволюции размах ошибок среди особей одной популяции уменьшается, что говорит о схожести их архитектур. 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Стоит отметить, что минимальная ошибка среди особей одной популяции не уменьшается с шагом эволюции. Это связано либо с маленькой вероятностью мутации, либо с тем, что оптимальная НС была получена уже на ранних эпохах.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360000" y="340560"/>
            <a:ext cx="5399280" cy="16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000" spc="-1" strike="noStrike">
                <a:latin typeface="Times New Roman"/>
              </a:rPr>
              <a:t>Задача классификации точек на плоскости</a:t>
            </a:r>
            <a:endParaRPr b="0" lang="ru-RU" sz="4000" spc="-1" strike="noStrike">
              <a:latin typeface="Arial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-473040" y="2520000"/>
            <a:ext cx="11025360" cy="3149280"/>
          </a:xfrm>
          <a:prstGeom prst="rect">
            <a:avLst/>
          </a:prstGeom>
          <a:ln w="0">
            <a:noFill/>
          </a:ln>
        </p:spPr>
      </p:pic>
      <p:pic>
        <p:nvPicPr>
          <p:cNvPr id="307" name="" descr=""/>
          <p:cNvPicPr/>
          <p:nvPr/>
        </p:nvPicPr>
        <p:blipFill>
          <a:blip r:embed="rId2"/>
          <a:stretch/>
        </p:blipFill>
        <p:spPr>
          <a:xfrm>
            <a:off x="5940000" y="0"/>
            <a:ext cx="4049280" cy="26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latin typeface="Times New Roman"/>
              </a:rPr>
              <a:t>Результаты особей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09" name=""/>
          <p:cNvSpPr/>
          <p:nvPr/>
        </p:nvSpPr>
        <p:spPr>
          <a:xfrm>
            <a:off x="1440000" y="1760400"/>
            <a:ext cx="377928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Спустя </a:t>
            </a:r>
            <a:r>
              <a:rPr b="1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11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эпох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310" name=""/>
          <p:cNvSpPr/>
          <p:nvPr/>
        </p:nvSpPr>
        <p:spPr>
          <a:xfrm>
            <a:off x="6300000" y="1760400"/>
            <a:ext cx="323928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Спустя </a:t>
            </a:r>
            <a:r>
              <a:rPr b="1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31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эпоху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0" y="2231280"/>
            <a:ext cx="5157720" cy="3438000"/>
          </a:xfrm>
          <a:prstGeom prst="rect">
            <a:avLst/>
          </a:prstGeom>
          <a:ln w="0">
            <a:noFill/>
          </a:ln>
        </p:spPr>
      </p:pic>
      <p:pic>
        <p:nvPicPr>
          <p:cNvPr id="312" name="" descr=""/>
          <p:cNvPicPr/>
          <p:nvPr/>
        </p:nvPicPr>
        <p:blipFill>
          <a:blip r:embed="rId2"/>
          <a:stretch/>
        </p:blipFill>
        <p:spPr>
          <a:xfrm>
            <a:off x="4924800" y="2232000"/>
            <a:ext cx="5154480" cy="343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latin typeface="Times New Roman"/>
              </a:rPr>
              <a:t>История эволюции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360" y="1620000"/>
            <a:ext cx="10078920" cy="335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latin typeface="Times New Roman"/>
              </a:rPr>
              <a:t>Анализ результатов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16" name=""/>
          <p:cNvSpPr/>
          <p:nvPr/>
        </p:nvSpPr>
        <p:spPr>
          <a:xfrm>
            <a:off x="540000" y="1620000"/>
            <a:ext cx="8639280" cy="16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Из графика ошибок особей видно, что минимальная ошибка, а также размах среди всех особей одной популяции не изменяется уже с первых шагов эволюции. Это связано со спецификой поставленной для НС задачи — для оптимального решения её подходит достаточно широкий класс видов НС, поэтому все получающиеся архитектуры достаточно хорошо решают поставленную задачу.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latin typeface="Times New Roman"/>
              </a:rPr>
              <a:t>Основные итоги работы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18" name=""/>
          <p:cNvSpPr/>
          <p:nvPr/>
        </p:nvSpPr>
        <p:spPr>
          <a:xfrm>
            <a:off x="450000" y="1747080"/>
            <a:ext cx="9179280" cy="22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Реализована модель ГА для оптимизации архитектуры линейного персептрона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Изучено поведение данной модели на задачах аппроксимации и классификации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Продемонстрированы случаи как уместного, так и неуместного применения ГА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/>
          </p:nvPr>
        </p:nvSpPr>
        <p:spPr>
          <a:xfrm>
            <a:off x="504000" y="720000"/>
            <a:ext cx="4426560" cy="425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latin typeface="Times New Roman"/>
              </a:rPr>
              <a:t>Идея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Times New Roman"/>
              </a:rPr>
              <a:t>С помощью генетического алгоритма происходит выбор архитектуры НС, показывающей наилучшие результаты в решении определенной задачи.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5152680" y="720000"/>
            <a:ext cx="4426560" cy="425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latin typeface="Times New Roman"/>
              </a:rPr>
              <a:t>Цель работы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Times New Roman"/>
              </a:rPr>
              <a:t>Реализовать модель генетического алгоритма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Times New Roman"/>
              </a:rPr>
              <a:t>Изучить работу модели на синтетических задачах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719640"/>
            <a:ext cx="906984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3200" spc="-1" strike="noStrike">
                <a:latin typeface="Times New Roman"/>
              </a:rPr>
              <a:t>Схема работы генетического алгоритма (ГА)</a:t>
            </a:r>
            <a:endParaRPr b="0" lang="ru-RU" sz="3200" spc="-1" strike="noStrike">
              <a:latin typeface="Arial"/>
            </a:endParaRPr>
          </a:p>
        </p:txBody>
      </p:sp>
      <p:grpSp>
        <p:nvGrpSpPr>
          <p:cNvPr id="256" name=""/>
          <p:cNvGrpSpPr/>
          <p:nvPr/>
        </p:nvGrpSpPr>
        <p:grpSpPr>
          <a:xfrm>
            <a:off x="0" y="0"/>
            <a:ext cx="9410400" cy="4586040"/>
            <a:chOff x="0" y="0"/>
            <a:chExt cx="9410400" cy="4586040"/>
          </a:xfrm>
        </p:grpSpPr>
        <p:sp>
          <p:nvSpPr>
            <p:cNvPr id="257" name=""/>
            <p:cNvSpPr/>
            <p:nvPr/>
          </p:nvSpPr>
          <p:spPr>
            <a:xfrm>
              <a:off x="3825720" y="2340000"/>
              <a:ext cx="2158920" cy="826920"/>
            </a:xfrm>
            <a:prstGeom prst="flowChartProcess">
              <a:avLst/>
            </a:prstGeom>
            <a:solidFill>
              <a:srgbClr val="fff5ce"/>
            </a:solidFill>
            <a:ln w="0">
              <a:solidFill>
                <a:srgbClr val="3465a4"/>
              </a:solidFill>
            </a:ln>
            <a:effectLst>
              <a:glow rad="50760">
                <a:srgbClr val="ffb66c"/>
              </a:glo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Candara"/>
                  <a:ea typeface="DejaVu Sans"/>
                </a:rPr>
                <a:t>Обучение всех особей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58" name=""/>
            <p:cNvSpPr/>
            <p:nvPr/>
          </p:nvSpPr>
          <p:spPr>
            <a:xfrm>
              <a:off x="586080" y="2340000"/>
              <a:ext cx="2698560" cy="826920"/>
            </a:xfrm>
            <a:prstGeom prst="flowChartPreparation">
              <a:avLst/>
            </a:prstGeom>
            <a:solidFill>
              <a:srgbClr val="fff5ce"/>
            </a:solidFill>
            <a:ln w="0">
              <a:solidFill>
                <a:srgbClr val="3465a4"/>
              </a:solidFill>
            </a:ln>
            <a:effectLst>
              <a:glow rad="50760">
                <a:srgbClr val="ffb66c"/>
              </a:glo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Candara"/>
                  <a:ea typeface="DejaVu Sans"/>
                </a:rPr>
                <a:t>Генерация первой популяции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59" name=""/>
            <p:cNvSpPr/>
            <p:nvPr/>
          </p:nvSpPr>
          <p:spPr>
            <a:xfrm>
              <a:off x="360" y="360"/>
              <a:ext cx="360" cy="360"/>
            </a:xfrm>
            <a:prstGeom prst="line">
              <a:avLst/>
            </a:prstGeom>
            <a:ln w="2916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"/>
            <p:cNvSpPr/>
            <p:nvPr/>
          </p:nvSpPr>
          <p:spPr>
            <a:xfrm>
              <a:off x="6705720" y="2340000"/>
              <a:ext cx="2158560" cy="826920"/>
            </a:xfrm>
            <a:prstGeom prst="flowChartProcess">
              <a:avLst/>
            </a:prstGeom>
            <a:solidFill>
              <a:srgbClr val="fff5ce"/>
            </a:solidFill>
            <a:ln w="0">
              <a:solidFill>
                <a:srgbClr val="3465a4"/>
              </a:solidFill>
            </a:ln>
            <a:effectLst>
              <a:glow rad="50760">
                <a:srgbClr val="ffb66c"/>
              </a:glo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Candara"/>
                  <a:ea typeface="DejaVu Sans"/>
                </a:rPr>
                <a:t>Валидация особей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61" name=""/>
            <p:cNvSpPr/>
            <p:nvPr/>
          </p:nvSpPr>
          <p:spPr>
            <a:xfrm>
              <a:off x="5265720" y="3759480"/>
              <a:ext cx="2158920" cy="826560"/>
            </a:xfrm>
            <a:prstGeom prst="flowChartProcess">
              <a:avLst/>
            </a:prstGeom>
            <a:solidFill>
              <a:srgbClr val="fff5ce"/>
            </a:solidFill>
            <a:ln w="0">
              <a:solidFill>
                <a:srgbClr val="3465a4"/>
              </a:solidFill>
            </a:ln>
            <a:effectLst>
              <a:glow rad="50760">
                <a:srgbClr val="ffb66c"/>
              </a:glo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Candara"/>
                  <a:ea typeface="DejaVu Sans"/>
                </a:rPr>
                <a:t>Мутация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62" name=""/>
            <p:cNvSpPr/>
            <p:nvPr/>
          </p:nvSpPr>
          <p:spPr>
            <a:xfrm>
              <a:off x="360" y="360"/>
              <a:ext cx="360" cy="360"/>
            </a:xfrm>
            <a:prstGeom prst="line">
              <a:avLst/>
            </a:prstGeom>
            <a:ln w="2916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"/>
            <p:cNvSpPr/>
            <p:nvPr/>
          </p:nvSpPr>
          <p:spPr>
            <a:xfrm>
              <a:off x="360" y="360"/>
              <a:ext cx="360" cy="360"/>
            </a:xfrm>
            <a:prstGeom prst="line">
              <a:avLst/>
            </a:prstGeom>
            <a:ln w="2916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"/>
            <p:cNvSpPr/>
            <p:nvPr/>
          </p:nvSpPr>
          <p:spPr>
            <a:xfrm>
              <a:off x="0" y="0"/>
              <a:ext cx="360" cy="360"/>
            </a:xfrm>
            <a:prstGeom prst="line">
              <a:avLst/>
            </a:prstGeom>
            <a:ln w="2916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"/>
            <p:cNvSpPr/>
            <p:nvPr/>
          </p:nvSpPr>
          <p:spPr>
            <a:xfrm>
              <a:off x="0" y="0"/>
              <a:ext cx="360" cy="360"/>
            </a:xfrm>
            <a:prstGeom prst="line">
              <a:avLst/>
            </a:prstGeom>
            <a:ln w="2916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cxnSp>
          <p:nvCxnSpPr>
            <p:cNvPr id="266" name=""/>
            <p:cNvCxnSpPr/>
            <p:nvPr/>
          </p:nvCxnSpPr>
          <p:spPr>
            <a:xfrm>
              <a:off x="0" y="0"/>
              <a:ext cx="360" cy="360"/>
            </a:xfrm>
            <a:prstGeom prst="line">
              <a:avLst/>
            </a:prstGeom>
            <a:ln w="29160">
              <a:solidFill>
                <a:srgbClr val="3465a4"/>
              </a:solidFill>
              <a:round/>
              <a:tailEnd len="med" type="triangle" w="med"/>
            </a:ln>
          </p:spPr>
        </p:cxnSp>
        <p:cxnSp>
          <p:nvCxnSpPr>
            <p:cNvPr id="267" name=""/>
            <p:cNvCxnSpPr/>
            <p:nvPr/>
          </p:nvCxnSpPr>
          <p:spPr>
            <a:xfrm>
              <a:off x="0" y="0"/>
              <a:ext cx="360" cy="360"/>
            </a:xfrm>
            <a:prstGeom prst="line">
              <a:avLst/>
            </a:prstGeom>
            <a:ln w="29160">
              <a:solidFill>
                <a:srgbClr val="3465a4"/>
              </a:solidFill>
              <a:round/>
              <a:tailEnd len="med" type="triangle" w="med"/>
            </a:ln>
          </p:spPr>
        </p:cxnSp>
        <p:cxnSp>
          <p:nvCxnSpPr>
            <p:cNvPr id="268" name=""/>
            <p:cNvCxnSpPr>
              <a:stCxn id="260" idx="3"/>
              <a:endCxn id="261" idx="3"/>
            </p:cNvCxnSpPr>
            <p:nvPr/>
          </p:nvCxnSpPr>
          <p:spPr>
            <a:xfrm flipH="1">
              <a:off x="7424640" y="2753280"/>
              <a:ext cx="1440000" cy="1419840"/>
            </a:xfrm>
            <a:prstGeom prst="curvedConnector3">
              <a:avLst/>
            </a:prstGeom>
            <a:ln w="29160">
              <a:solidFill>
                <a:srgbClr val="3465a4"/>
              </a:solidFill>
              <a:round/>
              <a:tailEnd len="med" type="triangle" w="med"/>
            </a:ln>
          </p:spPr>
        </p:cxnSp>
        <p:cxnSp>
          <p:nvCxnSpPr>
            <p:cNvPr id="269" name=""/>
            <p:cNvCxnSpPr>
              <a:stCxn id="261" idx="1"/>
              <a:endCxn id="257" idx="2"/>
            </p:cNvCxnSpPr>
            <p:nvPr/>
          </p:nvCxnSpPr>
          <p:spPr>
            <a:xfrm flipH="1" flipV="1">
              <a:off x="4905000" y="3166920"/>
              <a:ext cx="361080" cy="1006200"/>
            </a:xfrm>
            <a:prstGeom prst="curvedConnector3">
              <a:avLst/>
            </a:prstGeom>
            <a:ln w="29160">
              <a:solidFill>
                <a:srgbClr val="3465a4"/>
              </a:solidFill>
              <a:round/>
              <a:tailEnd len="med" type="triangle" w="med"/>
            </a:ln>
          </p:spPr>
        </p:cxnSp>
      </p:grpSp>
      <p:sp>
        <p:nvSpPr>
          <p:cNvPr id="270" name=""/>
          <p:cNvSpPr/>
          <p:nvPr/>
        </p:nvSpPr>
        <p:spPr>
          <a:xfrm>
            <a:off x="360" y="36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Times New Roman"/>
              </a:rPr>
              <a:t>С особь содержит в себе генотип, в котором зашифрована информация об архитектуре НС — последовательности из слоёв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Times New Roman"/>
              </a:rPr>
              <a:t>Слои могут быть либо полносвязными, либо функцией активации из набора (TanH, ReLU, Sigmoid)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Times New Roman"/>
              </a:rPr>
              <a:t>Оптимизатор параметров может быть либо SGD, либо ADAM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Times New Roman"/>
              </a:rPr>
              <a:t>Критерий ошибки для каждой особи — MSELoss 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Times New Roman"/>
              </a:rPr>
              <a:t>Сами модели НС были имплементированы с помощью Pytorch.Sequential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400" spc="-1" strike="noStrike">
                <a:latin typeface="Times New Roman"/>
              </a:rPr>
              <a:t>Описание особей</a:t>
            </a:r>
            <a:endParaRPr b="1" lang="ru-RU" sz="4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8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Times New Roman"/>
              </a:rPr>
              <a:t>Мутации в генотипе возможны из набора:</a:t>
            </a:r>
            <a:endParaRPr b="0" lang="ru-RU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latin typeface="Times New Roman"/>
              </a:rPr>
              <a:t>Удаление слоя</a:t>
            </a:r>
            <a:endParaRPr b="0" lang="ru-RU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latin typeface="Times New Roman"/>
              </a:rPr>
              <a:t>Добавления слоя</a:t>
            </a:r>
            <a:endParaRPr b="0" lang="ru-RU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latin typeface="Times New Roman"/>
              </a:rPr>
              <a:t>Изменение количества параметров слоя</a:t>
            </a:r>
            <a:endParaRPr b="0" lang="ru-RU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latin typeface="Times New Roman"/>
              </a:rPr>
              <a:t>Изменение оптимизатора параметров НС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Times New Roman"/>
              </a:rPr>
              <a:t>Исходные данные разбиты на 3 набора: тренировочный, валидационный и тестовый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560" cy="38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940" spc="-1" strike="noStrike">
                <a:latin typeface="Times New Roman"/>
              </a:rPr>
              <a:t>Использована стратегия элитизма — особи, показавшие наилучший результат, переходят в новую популяцию без мутации.</a:t>
            </a:r>
            <a:endParaRPr b="0" lang="ru-RU" sz="194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940" spc="-1" strike="noStrike">
                <a:latin typeface="Times New Roman"/>
              </a:rPr>
              <a:t>При эволюционном шаге в новую популяцию переходят копии 3-ёх наилучших особей, а также все мутировавшие потомки всех особей, кроме 3-ёх особей, показавших наихудший результат на валидации</a:t>
            </a:r>
            <a:endParaRPr b="0" lang="ru-RU" sz="194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ru-RU" sz="4400" spc="-1" strike="noStrike">
                <a:latin typeface="Times New Roman"/>
              </a:rPr>
              <a:t>Описание среды (реализации ГА)</a:t>
            </a:r>
            <a:endParaRPr b="1" lang="ru-RU" sz="4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882000" y="608040"/>
            <a:ext cx="8315280" cy="101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3600" spc="-1" strike="noStrike">
                <a:latin typeface="Times New Roman"/>
              </a:rPr>
              <a:t>Рассмотренные типы задач для нейронных сетей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78" name=""/>
          <p:cNvSpPr/>
          <p:nvPr/>
        </p:nvSpPr>
        <p:spPr>
          <a:xfrm>
            <a:off x="990000" y="1800000"/>
            <a:ext cx="8099280" cy="19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Аппроксимация функций </a:t>
            </a:r>
            <a:r>
              <a:rPr b="0" i="1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 = e</a:t>
            </a:r>
            <a:r>
              <a:rPr b="0" i="1" lang="ru-RU" sz="2600" spc="-1" strike="noStrike" baseline="33000">
                <a:solidFill>
                  <a:srgbClr val="000000"/>
                </a:solidFill>
                <a:latin typeface="Times New Roman"/>
                <a:ea typeface="DejaVu Sans"/>
              </a:rPr>
              <a:t>x 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и </a:t>
            </a:r>
            <a:r>
              <a:rPr b="0" i="1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 = sinx</a:t>
            </a:r>
            <a:endParaRPr b="0" lang="ru-RU" sz="26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Классификация точек на плоскости по схеме «Исключающее ИЛИ»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279" name=""/>
          <p:cNvSpPr/>
          <p:nvPr/>
        </p:nvSpPr>
        <p:spPr>
          <a:xfrm>
            <a:off x="1170000" y="3780000"/>
            <a:ext cx="7739280" cy="6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 всех задачах модель генетического алгоритма содержит в себе 15 особей, количество обучающих эпох для каждой НС равно 25.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3200" spc="-1" strike="noStrike">
                <a:latin typeface="Times New Roman"/>
              </a:rPr>
              <a:t>Задача аппроксимации функции </a:t>
            </a:r>
            <a:r>
              <a:rPr b="1" i="1" lang="ru-RU" sz="3200" spc="-1" strike="noStrike">
                <a:latin typeface="Times New Roman"/>
              </a:rPr>
              <a:t>y</a:t>
            </a:r>
            <a:r>
              <a:rPr b="1" i="1" lang="ru-RU" sz="2200" spc="-1" strike="noStrike">
                <a:latin typeface="Times New Roman"/>
              </a:rPr>
              <a:t>=</a:t>
            </a:r>
            <a:r>
              <a:rPr b="1" i="1" lang="ru-RU" sz="3200" spc="-1" strike="noStrike">
                <a:latin typeface="Times New Roman"/>
              </a:rPr>
              <a:t>e</a:t>
            </a:r>
            <a:r>
              <a:rPr b="1" i="1" lang="ru-RU" sz="3200" spc="-1" strike="noStrike" baseline="33000">
                <a:latin typeface="Times New Roman"/>
              </a:rPr>
              <a:t>x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2880000" y="1172520"/>
            <a:ext cx="431928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Исходные данные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1840320" y="1743480"/>
            <a:ext cx="6398640" cy="365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latin typeface="Times New Roman"/>
              </a:rPr>
              <a:t>Результаты особей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84" name=""/>
          <p:cNvSpPr/>
          <p:nvPr/>
        </p:nvSpPr>
        <p:spPr>
          <a:xfrm>
            <a:off x="1440000" y="1760400"/>
            <a:ext cx="377928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Спустя </a:t>
            </a:r>
            <a:r>
              <a:rPr b="1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11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эпох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285" name=""/>
          <p:cNvSpPr/>
          <p:nvPr/>
        </p:nvSpPr>
        <p:spPr>
          <a:xfrm>
            <a:off x="6300000" y="1760400"/>
            <a:ext cx="323928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Спустя </a:t>
            </a:r>
            <a:r>
              <a:rPr b="1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31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эпоху</a:t>
            </a:r>
            <a:endParaRPr b="0" lang="ru-RU" sz="2200" spc="-1" strike="noStrike">
              <a:latin typeface="Arial"/>
            </a:endParaRPr>
          </a:p>
        </p:txBody>
      </p:sp>
      <p:grpSp>
        <p:nvGrpSpPr>
          <p:cNvPr id="286" name=""/>
          <p:cNvGrpSpPr/>
          <p:nvPr/>
        </p:nvGrpSpPr>
        <p:grpSpPr>
          <a:xfrm>
            <a:off x="0" y="2160000"/>
            <a:ext cx="10079280" cy="3131280"/>
            <a:chOff x="0" y="2160000"/>
            <a:chExt cx="10079280" cy="3131280"/>
          </a:xfrm>
        </p:grpSpPr>
        <p:pic>
          <p:nvPicPr>
            <p:cNvPr id="287" name="" descr=""/>
            <p:cNvPicPr/>
            <p:nvPr/>
          </p:nvPicPr>
          <p:blipFill>
            <a:blip r:embed="rId1"/>
            <a:stretch/>
          </p:blipFill>
          <p:spPr>
            <a:xfrm>
              <a:off x="0" y="2160000"/>
              <a:ext cx="5219280" cy="3131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8" name="" descr=""/>
            <p:cNvPicPr/>
            <p:nvPr/>
          </p:nvPicPr>
          <p:blipFill>
            <a:blip r:embed="rId2"/>
            <a:stretch/>
          </p:blipFill>
          <p:spPr>
            <a:xfrm>
              <a:off x="4860000" y="2160000"/>
              <a:ext cx="5219280" cy="31312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latin typeface="Times New Roman"/>
              </a:rPr>
              <a:t>История эволюции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-90360" y="1620000"/>
            <a:ext cx="10260360" cy="34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LibreOffice/7.3.0.3$Windows_X86_64 LibreOffice_project/0f246aa12d0eee4a0f7adcefbf7c878fc2238db3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2022-05-12T21:24:09Z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