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CA1DA4-4035-4EF5-9F86-C1BC6C2D55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04F2CB-2C2E-4000-A21A-B65ED28632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350C7A-76A2-4304-B2C3-389B8E3AC9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74366C-48E7-4A90-BE37-0DAF8D09DA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9334F0-B153-4426-81E2-3144337804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A28124-E395-4AC5-810F-537E18152A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30A0E2-4DF8-44D9-B31F-2CD6C01D44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B34B6E-9F73-4B8F-9BB9-ECDF0150A9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EFC6C-FFB8-449C-9C5D-08E9FB056E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6D099D-020B-423B-8CA9-F338D7D43F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B3D953-8509-4E15-AC58-4230589EC1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F8B767-C980-4A44-99CB-D2DD881B69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9A227FA-1455-4B21-8644-FD7CA5FAC38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00000" y="900000"/>
            <a:ext cx="828000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i="1" lang="ru-RU" sz="2800" spc="-1" strike="noStrike">
                <a:latin typeface="Times New Roman"/>
              </a:rPr>
              <a:t>Курсовая работа</a:t>
            </a:r>
            <a:r>
              <a:rPr b="1" lang="ru-RU" sz="4000" spc="-1" strike="noStrike">
                <a:latin typeface="Times New Roman"/>
              </a:rPr>
              <a:t>	</a:t>
            </a:r>
            <a:br/>
            <a:r>
              <a:rPr b="1" lang="ru-RU" sz="4000" spc="-1" strike="noStrike">
                <a:latin typeface="Times New Roman"/>
              </a:rPr>
              <a:t>Оптимизация архитектуры линейного перспетрона с помощью генетического алгоритма</a:t>
            </a:r>
            <a:endParaRPr b="1" lang="ru-RU" sz="40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22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Выполнил студент 206 группы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Клиентов Григорий Алексеевич.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Научный руководитель: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Д. ф.-м. н., профессор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Голубцов Пётр Викторович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sinx</a:t>
            </a:r>
            <a:endParaRPr b="1" lang="ru-RU" sz="320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880000" y="1172520"/>
            <a:ext cx="432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382760" y="1172520"/>
            <a:ext cx="73148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2407320"/>
            <a:ext cx="5238000" cy="32760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838400" y="2394000"/>
            <a:ext cx="5241600" cy="32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10079640" cy="33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540000" y="1620000"/>
            <a:ext cx="8640000" cy="186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архитектур. </a:t>
            </a: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Стоит отметить, что минимальная ошибка среди особей одной популяции не уменьшается с шагом эволюции. Это связано либо с маленькой вероятностью мутации, либо с тем, что оптимальная НС была получена уже на ранних эпохах.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40560"/>
            <a:ext cx="5400000" cy="16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000" spc="-1" strike="noStrike">
                <a:latin typeface="Times New Roman"/>
              </a:rPr>
              <a:t>Задача классификации точек на плоскости</a:t>
            </a:r>
            <a:endParaRPr b="1" lang="ru-RU" sz="4000" spc="-1" strike="noStrike">
              <a:latin typeface="Times New Roman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473040" y="2520000"/>
            <a:ext cx="11026080" cy="31500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940000" y="0"/>
            <a:ext cx="405000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2231280"/>
            <a:ext cx="5158440" cy="34387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924800" y="2232000"/>
            <a:ext cx="5155200" cy="34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620000"/>
            <a:ext cx="10079640" cy="33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40000" y="1620000"/>
            <a:ext cx="8640000" cy="160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Из графика ошибок особей видно, что минимальная ошибка, а также </a:t>
            </a:r>
            <a:r>
              <a:rPr b="0" lang="ru-RU" sz="1800" spc="-1" strike="noStrike">
                <a:latin typeface="Times New Roman"/>
              </a:rPr>
              <a:t>размах среди всех</a:t>
            </a:r>
            <a:r>
              <a:rPr b="0" lang="ru-RU" sz="1800" spc="-1" strike="noStrike">
                <a:latin typeface="Times New Roman"/>
              </a:rPr>
              <a:t> особей одной популяции не изменяется уже с первых шагов эволюции. Это связано со спецификой поставленной для НС задачи — для оптимального решения её подходит достаточно широкий класс видов НС, поэтому все получающиеся архитектуры достаточно хорошо решают поставленную задачу.</a:t>
            </a: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Основные итоги работы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450000" y="1747080"/>
            <a:ext cx="9180000" cy="22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Реализована модель ГА для оптимизации архитектуры линейного персептрона</a:t>
            </a:r>
            <a:endParaRPr b="0" lang="ru-RU" sz="22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Изучено поведение данной модели на задачах аппроксимации и классификации</a:t>
            </a:r>
            <a:endParaRPr b="0" lang="ru-RU" sz="22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Продемонстрированы случаи как уместного, так и неуместного применения ГА</a:t>
            </a:r>
            <a:endParaRPr b="0" lang="ru-RU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Реализовать модель генетического алгоритма для оптимизации архитектуры НС</a:t>
            </a:r>
            <a:endParaRPr b="0" lang="ru-RU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Изучения работы модели ГА</a:t>
            </a:r>
            <a:endParaRPr b="0" lang="ru-RU" sz="2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работает на основе перебора вариантов, что позволяет находить нетривиальные решения</a:t>
            </a:r>
            <a:endParaRPr b="0" lang="ru-RU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использует эволюционный подход, тем самым уменьшая время поиска наилучшего результата </a:t>
            </a:r>
            <a:endParaRPr b="0" lang="ru-RU" sz="2000" spc="-1" strike="noStrike"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220000" y="360000"/>
            <a:ext cx="39600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Актуальность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80000" y="360000"/>
            <a:ext cx="3600000" cy="12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600" spc="-1" strike="noStrike">
                <a:latin typeface="Times New Roman"/>
              </a:rPr>
              <a:t>Цель работы</a:t>
            </a:r>
            <a:endParaRPr b="1" lang="ru-RU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360" y="72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Схема работы генетического алгоритма (ГА)</a:t>
            </a:r>
            <a:endParaRPr b="1" lang="ru-RU" sz="3200" spc="-1" strike="noStrike">
              <a:latin typeface="Times New Roman"/>
            </a:endParaRPr>
          </a:p>
        </p:txBody>
      </p:sp>
      <p:grpSp>
        <p:nvGrpSpPr>
          <p:cNvPr id="48" name=""/>
          <p:cNvGrpSpPr/>
          <p:nvPr/>
        </p:nvGrpSpPr>
        <p:grpSpPr>
          <a:xfrm>
            <a:off x="585720" y="2340000"/>
            <a:ext cx="8908560" cy="2247480"/>
            <a:chOff x="585720" y="2340000"/>
            <a:chExt cx="8908560" cy="2247480"/>
          </a:xfrm>
        </p:grpSpPr>
        <p:sp>
          <p:nvSpPr>
            <p:cNvPr id="49" name=""/>
            <p:cNvSpPr/>
            <p:nvPr/>
          </p:nvSpPr>
          <p:spPr>
            <a:xfrm>
              <a:off x="3825720" y="234000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Обучение всех особей</a:t>
              </a:r>
              <a:endParaRPr b="0" lang="ru-RU" sz="1800" spc="-1" strike="noStrike">
                <a:latin typeface="Candara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585720" y="2340000"/>
              <a:ext cx="2700000" cy="828000"/>
            </a:xfrm>
            <a:prstGeom prst="flowChartPreparation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Генерация первой популяции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52" name=""/>
            <p:cNvSpPr/>
            <p:nvPr/>
          </p:nvSpPr>
          <p:spPr>
            <a:xfrm>
              <a:off x="6705720" y="234000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Валидация особей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3" name=""/>
            <p:cNvCxnSpPr>
              <a:stCxn id="49" idx="3"/>
              <a:endCxn id="52" idx="1"/>
            </p:cNvCxnSpPr>
            <p:nvPr/>
          </p:nvCxnSpPr>
          <p:spPr>
            <a:xfrm>
              <a:off x="5985720" y="2754000"/>
              <a:ext cx="720360" cy="360"/>
            </a:xfrm>
            <a:prstGeom prst="straightConnector1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54" name=""/>
            <p:cNvSpPr/>
            <p:nvPr/>
          </p:nvSpPr>
          <p:spPr>
            <a:xfrm>
              <a:off x="5265720" y="375948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Мутация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5" name=""/>
            <p:cNvCxnSpPr>
              <a:stCxn id="52" idx="3"/>
              <a:endCxn id="54" idx="3"/>
            </p:cNvCxnSpPr>
            <p:nvPr/>
          </p:nvCxnSpPr>
          <p:spPr>
            <a:xfrm flipH="1">
              <a:off x="7425720" y="2754000"/>
              <a:ext cx="1440360" cy="1419840"/>
            </a:xfrm>
            <a:prstGeom prst="curvedConnector3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56" name=""/>
            <p:cNvCxnSpPr>
              <a:stCxn id="54" idx="1"/>
              <a:endCxn id="49" idx="2"/>
            </p:cNvCxnSpPr>
            <p:nvPr/>
          </p:nvCxnSpPr>
          <p:spPr>
            <a:xfrm flipH="1" flipV="1">
              <a:off x="4905720" y="3168000"/>
              <a:ext cx="360360" cy="1005840"/>
            </a:xfrm>
            <a:prstGeom prst="curvedConnector3">
              <a:avLst/>
            </a:prstGeom>
            <a:ln w="29160">
              <a:solidFill>
                <a:srgbClr val="3465a4"/>
              </a:solidFill>
              <a:bevel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Реализация алгоритма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Алгоритм был реализован на языке Python 3, при помощи Pytorch</a:t>
            </a:r>
            <a:endParaRPr b="0" lang="ru-RU" sz="171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Исходные данные разбиты на 3 набора: обучающих, валидационный и тестовый</a:t>
            </a:r>
            <a:endParaRPr b="0" lang="ru-RU" sz="171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Архитектуры строятся из следующих последовательных слоёв:</a:t>
            </a:r>
            <a:endParaRPr b="0" lang="ru-RU" sz="171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10" spc="-1" strike="noStrike">
                <a:latin typeface="Times New Roman"/>
              </a:rPr>
              <a:t>Линейный слой нейронов</a:t>
            </a:r>
            <a:endParaRPr b="0" lang="ru-RU" sz="171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10" spc="-1" strike="noStrike">
                <a:latin typeface="Times New Roman"/>
              </a:rPr>
              <a:t>Функции активации (ReLU, TanH, Sigmoid)</a:t>
            </a:r>
            <a:endParaRPr b="0" lang="ru-RU" sz="171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Критерий — MSELoss</a:t>
            </a:r>
            <a:endParaRPr b="0" lang="ru-RU" sz="171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Оптимизаторы параметров НС — SGD и ADAM</a:t>
            </a:r>
            <a:endParaRPr b="0" lang="ru-RU" sz="171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Оптимизаторы параметров НС — SGD и ADAM</a:t>
            </a:r>
            <a:endParaRPr b="0" lang="ru-RU" sz="176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Возможные мутации:</a:t>
            </a:r>
            <a:endParaRPr b="0" lang="ru-RU" sz="176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Удаление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Добавления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Изменения количества параметров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Изменение оптимизатора параметров НС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Использована стратегия элитизма — особи, показавшие наилучший результат, переходят в новую популяцию без мутаций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7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82000" y="608040"/>
            <a:ext cx="8316000" cy="101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Рассмотренные типы задач для нейронных сетей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90000" y="1800000"/>
            <a:ext cx="810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Аппроксимация функций </a:t>
            </a:r>
            <a:r>
              <a:rPr b="0" i="1" lang="ru-RU" sz="2600" spc="-1" strike="noStrike">
                <a:latin typeface="Times New Roman"/>
              </a:rPr>
              <a:t>y = e</a:t>
            </a:r>
            <a:r>
              <a:rPr b="0" i="1" lang="ru-RU" sz="2600" spc="-1" strike="noStrike" baseline="33000">
                <a:latin typeface="Times New Roman"/>
              </a:rPr>
              <a:t>x </a:t>
            </a:r>
            <a:r>
              <a:rPr b="0" lang="ru-RU" sz="2600" spc="-1" strike="noStrike">
                <a:latin typeface="Times New Roman"/>
              </a:rPr>
              <a:t> и </a:t>
            </a:r>
            <a:r>
              <a:rPr b="0" i="1" lang="ru-RU" sz="2600" spc="-1" strike="noStrike">
                <a:latin typeface="Times New Roman"/>
              </a:rPr>
              <a:t>y = sinx</a:t>
            </a:r>
            <a:endParaRPr b="0" lang="ru-RU" sz="26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Классификация точек на плоскости по схеме «Исключающее ИЛИ»</a:t>
            </a:r>
            <a:endParaRPr b="0" lang="ru-RU" sz="2600" spc="-1" strike="noStrike"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70000" y="3780000"/>
            <a:ext cx="7740000" cy="65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buNone/>
            </a:pPr>
            <a:r>
              <a:rPr b="0" lang="ru-RU" sz="2000" spc="-1" strike="noStrike">
                <a:latin typeface="Times New Roman"/>
              </a:rPr>
              <a:t>На всех задачах модель генетического алгоритма содержит в себе 15 особей, количество обучающих эпох для каждой НС равно 25.</a:t>
            </a:r>
            <a:endParaRPr b="0" lang="ru-RU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e</a:t>
            </a:r>
            <a:r>
              <a:rPr b="1" i="1" lang="ru-RU" sz="3200" spc="-1" strike="noStrike" baseline="33000">
                <a:latin typeface="Times New Roman"/>
              </a:rPr>
              <a:t>x</a:t>
            </a:r>
            <a:endParaRPr b="1" lang="ru-RU" sz="3200" spc="-1" strike="noStrike"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880000" y="1172520"/>
            <a:ext cx="432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840320" y="1743480"/>
            <a:ext cx="6399360" cy="36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grpSp>
        <p:nvGrpSpPr>
          <p:cNvPr id="69" name=""/>
          <p:cNvGrpSpPr/>
          <p:nvPr/>
        </p:nvGrpSpPr>
        <p:grpSpPr>
          <a:xfrm>
            <a:off x="0" y="2160000"/>
            <a:ext cx="10080000" cy="3132000"/>
            <a:chOff x="0" y="2160000"/>
            <a:chExt cx="10080000" cy="3132000"/>
          </a:xfrm>
        </p:grpSpPr>
        <p:pic>
          <p:nvPicPr>
            <p:cNvPr id="70" name="" descr=""/>
            <p:cNvPicPr/>
            <p:nvPr/>
          </p:nvPicPr>
          <p:blipFill>
            <a:blip r:embed="rId1"/>
            <a:stretch/>
          </p:blipFill>
          <p:spPr>
            <a:xfrm>
              <a:off x="0" y="2160000"/>
              <a:ext cx="5220000" cy="313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" name="" descr=""/>
            <p:cNvPicPr/>
            <p:nvPr/>
          </p:nvPicPr>
          <p:blipFill>
            <a:blip r:embed="rId2"/>
            <a:stretch/>
          </p:blipFill>
          <p:spPr>
            <a:xfrm>
              <a:off x="4860000" y="2160000"/>
              <a:ext cx="5220000" cy="3132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-90360" y="1620000"/>
            <a:ext cx="1026108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40000" y="1620000"/>
            <a:ext cx="8640000" cy="31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архитектур, что позволяет более тонко подстраивать параметры на последующих шагах эволюции. </a:t>
            </a: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Также стоит отметить, что минимальная ошибка среди всех особей одной популяции с течением эволюции уменьшается, что говорит о работоспособности стратегии элитизма. Однако заметны некоторые флуктуации этих ошибок. Это связано с тем, что при переходе в новую популяцию наилучшие особи заново инициализируют параметры самой НС, что может привести либо к попаданию в другой локальный минимум ошибки, либо к тому, что НС не успевает за то же количество обучающих эпох попасть в локальный минимум.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2022-05-11T00:21:33Z</dcterms:modified>
  <cp:revision>22</cp:revision>
  <dc:subject/>
  <dc:title/>
</cp:coreProperties>
</file>