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BF3465-2801-4A3F-B437-9FEB5090BB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D5C5E8-162F-4F77-90D4-B6BC712508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EF467D-9715-459A-9795-3AD65713B1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B1A00F-133F-45A5-B736-E787515A0B4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E9EB1E-BFA9-4D8A-ACDA-46EFBBA746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EDB023-CF42-4346-AA33-2D5D7861B2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883A37-1C0A-4D1A-974E-9B4B85022D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E3CD3F-5F86-49C8-932E-6AD5B68C3A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224585-96D1-410A-9E4C-EDCEE8E751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24C78F-8C3C-4BE4-8039-5FE0A5B5FA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962B0B-5814-4EE4-B98C-1D3A9C8F27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255458-E845-4265-B3C8-E0E4668F23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50E29A9-C7CF-470A-A9CB-E4B816ECF559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00000" y="900000"/>
            <a:ext cx="828000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i="1" lang="ru-RU" sz="2800" spc="-1" strike="noStrike">
                <a:latin typeface="Times New Roman"/>
              </a:rPr>
              <a:t>Курсовая работа</a:t>
            </a:r>
            <a:r>
              <a:rPr b="1" lang="ru-RU" sz="4000" spc="-1" strike="noStrike">
                <a:latin typeface="Times New Roman"/>
              </a:rPr>
              <a:t>	</a:t>
            </a:r>
            <a:br/>
            <a:r>
              <a:rPr b="1" lang="ru-RU" sz="4000" spc="-1" strike="noStrike">
                <a:latin typeface="Times New Roman"/>
              </a:rPr>
              <a:t>Оптимизация архитектуры линейного перспетрона с помощью генетического алгоритма</a:t>
            </a:r>
            <a:endParaRPr b="1" lang="ru-RU" sz="40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229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buNone/>
            </a:pP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r>
              <a:rPr b="0" lang="ru-RU" sz="1800" spc="-1" strike="noStrike">
                <a:latin typeface="Times New Roman"/>
              </a:rPr>
              <a:t>Выполнил студент 206 группы</a:t>
            </a: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r>
              <a:rPr b="0" lang="ru-RU" sz="1800" spc="-1" strike="noStrike">
                <a:latin typeface="Times New Roman"/>
              </a:rPr>
              <a:t>Клиентов Григорий Алексеевич.</a:t>
            </a: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r>
              <a:rPr b="0" lang="ru-RU" sz="1800" spc="-1" strike="noStrike">
                <a:latin typeface="Times New Roman"/>
              </a:rPr>
              <a:t>Научный руководитель:</a:t>
            </a: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r>
              <a:rPr b="0" lang="ru-RU" sz="1800" spc="-1" strike="noStrike">
                <a:latin typeface="Times New Roman"/>
              </a:rPr>
              <a:t>Д. ф.-м. н., профессор</a:t>
            </a:r>
            <a:endParaRPr b="0" lang="ru-RU" sz="1800" spc="-1" strike="noStrike">
              <a:latin typeface="Times New Roman"/>
            </a:endParaRPr>
          </a:p>
          <a:p>
            <a:pPr algn="r">
              <a:buNone/>
            </a:pPr>
            <a:r>
              <a:rPr b="0" lang="ru-RU" sz="1800" spc="-1" strike="noStrike">
                <a:latin typeface="Times New Roman"/>
              </a:rPr>
              <a:t>Голубцов Пётр Викторович</a:t>
            </a:r>
            <a:endParaRPr b="0" lang="ru-RU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3200" spc="-1" strike="noStrike">
                <a:latin typeface="Times New Roman"/>
              </a:rPr>
              <a:t>Задача аппроксимации функции </a:t>
            </a:r>
            <a:r>
              <a:rPr b="1" i="1" lang="ru-RU" sz="3200" spc="-1" strike="noStrike">
                <a:latin typeface="Times New Roman"/>
              </a:rPr>
              <a:t>y</a:t>
            </a:r>
            <a:r>
              <a:rPr b="1" i="1" lang="ru-RU" sz="2200" spc="-1" strike="noStrike">
                <a:latin typeface="Times New Roman"/>
              </a:rPr>
              <a:t>=</a:t>
            </a:r>
            <a:r>
              <a:rPr b="1" i="1" lang="ru-RU" sz="3200" spc="-1" strike="noStrike">
                <a:latin typeface="Times New Roman"/>
              </a:rPr>
              <a:t>sinx</a:t>
            </a:r>
            <a:endParaRPr b="1" lang="ru-RU" sz="3200" spc="-1" strike="noStrike"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2880000" y="1172520"/>
            <a:ext cx="432000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400" spc="-1" strike="noStrike">
                <a:latin typeface="Times New Roman"/>
              </a:rPr>
              <a:t>Исходные данные</a:t>
            </a:r>
            <a:endParaRPr b="0" lang="ru-RU" sz="2400" spc="-1" strike="noStrike">
              <a:latin typeface="Times New Roman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382760" y="1172520"/>
            <a:ext cx="731484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Результаты особей</a:t>
            </a:r>
            <a:endParaRPr b="1" lang="ru-RU" sz="4400" spc="-1" strike="noStrike"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440000" y="1760400"/>
            <a:ext cx="378000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11</a:t>
            </a:r>
            <a:r>
              <a:rPr b="0" lang="ru-RU" sz="2200" spc="-1" strike="noStrike">
                <a:latin typeface="Times New Roman"/>
              </a:rPr>
              <a:t> эпох</a:t>
            </a:r>
            <a:endParaRPr b="0" lang="ru-RU" sz="2200" spc="-1" strike="noStrike"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6300000" y="1760400"/>
            <a:ext cx="324000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31</a:t>
            </a:r>
            <a:r>
              <a:rPr b="0" lang="ru-RU" sz="2200" spc="-1" strike="noStrike">
                <a:latin typeface="Times New Roman"/>
              </a:rPr>
              <a:t> эпоху</a:t>
            </a:r>
            <a:endParaRPr b="0" lang="ru-RU" sz="2200" spc="-1" strike="noStrike">
              <a:latin typeface="Times New Roman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0" y="2407320"/>
            <a:ext cx="5238000" cy="327600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4838400" y="2394000"/>
            <a:ext cx="5241600" cy="327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История эволюции</a:t>
            </a:r>
            <a:endParaRPr b="1" lang="ru-RU" sz="4400" spc="-1" strike="noStrike">
              <a:latin typeface="Times New Roman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0" y="1620000"/>
            <a:ext cx="10079640" cy="335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Анализ результатов</a:t>
            </a:r>
            <a:endParaRPr b="1" lang="ru-RU" sz="4400" spc="-1" strike="noStrike"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540000" y="1620000"/>
            <a:ext cx="8640000" cy="186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</a:rPr>
              <a:t>Из графика ошибок особей видно, что с шагом эволюции размах ошибок среди особей одной популяции уменьшается, что говорит о схожести их архитектур. </a:t>
            </a:r>
            <a:endParaRPr b="0" lang="ru-RU" sz="1800" spc="-1" strike="noStrike">
              <a:latin typeface="Times New Roman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Times New Roman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Times New Roman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</a:rPr>
              <a:t>Стоит отметить, что минимальная ошибка среди особей одной популяции не уменьшается с шагом эволюции. Это связано либо с маленькой вероятностью мутации, либо с тем, что оптимальная НС была получена уже на ранних эпохах.</a:t>
            </a:r>
            <a:endParaRPr b="0" lang="ru-RU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340560"/>
            <a:ext cx="5400000" cy="168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000" spc="-1" strike="noStrike">
                <a:latin typeface="Times New Roman"/>
              </a:rPr>
              <a:t>Задача классификации точек на плоскости</a:t>
            </a:r>
            <a:endParaRPr b="1" lang="ru-RU" sz="4000" spc="-1" strike="noStrike">
              <a:latin typeface="Times New Roman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-473040" y="2520000"/>
            <a:ext cx="11026080" cy="315000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5940000" y="0"/>
            <a:ext cx="4050000" cy="27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Результаты особей</a:t>
            </a:r>
            <a:endParaRPr b="1" lang="ru-RU" sz="4400" spc="-1" strike="noStrike"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440000" y="1760400"/>
            <a:ext cx="378000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11</a:t>
            </a:r>
            <a:r>
              <a:rPr b="0" lang="ru-RU" sz="2200" spc="-1" strike="noStrike">
                <a:latin typeface="Times New Roman"/>
              </a:rPr>
              <a:t> эпох</a:t>
            </a:r>
            <a:endParaRPr b="0" lang="ru-RU" sz="2200" spc="-1" strike="noStrike"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6300000" y="1760400"/>
            <a:ext cx="324000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31</a:t>
            </a:r>
            <a:r>
              <a:rPr b="0" lang="ru-RU" sz="2200" spc="-1" strike="noStrike">
                <a:latin typeface="Times New Roman"/>
              </a:rPr>
              <a:t> эпоху</a:t>
            </a:r>
            <a:endParaRPr b="0" lang="ru-RU" sz="2200" spc="-1" strike="noStrike">
              <a:latin typeface="Times New Roman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0" y="2231280"/>
            <a:ext cx="5158440" cy="343872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4924800" y="2232000"/>
            <a:ext cx="5155200" cy="343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История эволюции</a:t>
            </a:r>
            <a:endParaRPr b="1" lang="ru-RU" sz="4400" spc="-1" strike="noStrike">
              <a:latin typeface="Times New Roman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0" y="1620000"/>
            <a:ext cx="10079640" cy="335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Анализ результатов</a:t>
            </a:r>
            <a:endParaRPr b="1" lang="ru-RU" sz="4400" spc="-1" strike="noStrike"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540000" y="1620000"/>
            <a:ext cx="8640000" cy="160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  <a:ea typeface="Microsoft YaHei"/>
              </a:rPr>
              <a:t>Из графика ошибок особей видно, что минимальная ошибка, а также </a:t>
            </a:r>
            <a:r>
              <a:rPr b="0" lang="ru-RU" sz="1800" spc="-1" strike="noStrike">
                <a:latin typeface="Times New Roman"/>
              </a:rPr>
              <a:t>размах среди всех</a:t>
            </a:r>
            <a:r>
              <a:rPr b="0" lang="ru-RU" sz="1800" spc="-1" strike="noStrike">
                <a:latin typeface="Times New Roman"/>
              </a:rPr>
              <a:t> особей одной популяции не изменяется уже с первых шагов эволюции. Это связано со спецификой поставленной для НС задачи — для оптимального решения её подходит достаточно широкий класс видов НС, поэтому все получающиеся архитектуры достаточно хорошо решают поставленную задачу.</a:t>
            </a:r>
            <a:endParaRPr b="0" lang="ru-RU" sz="1800" spc="-1" strike="noStrike">
              <a:latin typeface="Times New Roman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Основные итоги работы</a:t>
            </a:r>
            <a:endParaRPr b="1" lang="ru-RU" sz="4400" spc="-1" strike="noStrike"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450000" y="1747080"/>
            <a:ext cx="9180000" cy="222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Реализована модель ГА для оптимизации архитектуры линейного персептрона</a:t>
            </a:r>
            <a:endParaRPr b="0" lang="ru-RU" sz="2200" spc="-1" strike="noStrike">
              <a:latin typeface="Times New Roman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Изучено поведение данной модели на задачах аппроксимации и классификации</a:t>
            </a:r>
            <a:endParaRPr b="0" lang="ru-RU" sz="2200" spc="-1" strike="noStrike">
              <a:latin typeface="Times New Roman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Times New Roman"/>
              </a:rPr>
              <a:t>Продемонстрированы случаи как уместного, так и неуместного применения ГА</a:t>
            </a:r>
            <a:endParaRPr b="0" lang="ru-RU" sz="2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Times New Roman"/>
              </a:rPr>
              <a:t>Реализовать модель генетического алгоритма для оптимизации архитектуры НС</a:t>
            </a:r>
            <a:endParaRPr b="0" lang="ru-RU" sz="20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Times New Roman"/>
              </a:rPr>
              <a:t>Изучения работы модели ГА</a:t>
            </a:r>
            <a:endParaRPr b="0" lang="ru-RU" sz="20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Times New Roman"/>
              </a:rPr>
              <a:t>Алгоритм работает на основе перебора вариантов, что позволяет находить нетривиальные решения</a:t>
            </a:r>
            <a:endParaRPr b="0" lang="ru-RU" sz="20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Times New Roman"/>
              </a:rPr>
              <a:t>Алгоритм использует эволюционный подход, тем самым уменьшая время поиска наилучшего результата </a:t>
            </a:r>
            <a:endParaRPr b="0" lang="ru-RU" sz="2000" spc="-1" strike="noStrike"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5220000" y="360000"/>
            <a:ext cx="3960000" cy="59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ru-RU" sz="3600" spc="-1" strike="noStrike">
                <a:latin typeface="Times New Roman"/>
              </a:rPr>
              <a:t>Актуальность</a:t>
            </a:r>
            <a:endParaRPr b="1" lang="ru-RU" sz="3600" spc="-1" strike="noStrike"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080000" y="360000"/>
            <a:ext cx="3600000" cy="1215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3600" spc="-1" strike="noStrike">
                <a:latin typeface="Times New Roman"/>
              </a:rPr>
              <a:t>Цель работы</a:t>
            </a:r>
            <a:endParaRPr b="1" lang="ru-RU" sz="3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360" y="72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3200" spc="-1" strike="noStrike">
                <a:latin typeface="Times New Roman"/>
              </a:rPr>
              <a:t>Схема работы генетического алгоритма (ГА)</a:t>
            </a:r>
            <a:endParaRPr b="1" lang="ru-RU" sz="3200" spc="-1" strike="noStrike">
              <a:latin typeface="Times New Roman"/>
            </a:endParaRPr>
          </a:p>
        </p:txBody>
      </p:sp>
      <p:grpSp>
        <p:nvGrpSpPr>
          <p:cNvPr id="48" name=""/>
          <p:cNvGrpSpPr/>
          <p:nvPr/>
        </p:nvGrpSpPr>
        <p:grpSpPr>
          <a:xfrm>
            <a:off x="585720" y="2340000"/>
            <a:ext cx="8908560" cy="2247480"/>
            <a:chOff x="585720" y="2340000"/>
            <a:chExt cx="8908560" cy="2247480"/>
          </a:xfrm>
        </p:grpSpPr>
        <p:sp>
          <p:nvSpPr>
            <p:cNvPr id="49" name=""/>
            <p:cNvSpPr/>
            <p:nvPr/>
          </p:nvSpPr>
          <p:spPr>
            <a:xfrm>
              <a:off x="3825720" y="2340000"/>
              <a:ext cx="2160000" cy="828000"/>
            </a:xfrm>
            <a:prstGeom prst="flowChartProcess">
              <a:avLst/>
            </a:prstGeom>
            <a:solidFill>
              <a:srgbClr val="fff5ce"/>
            </a:solidFill>
            <a:ln w="0">
              <a:solidFill>
                <a:srgbClr val="3465a4"/>
              </a:solidFill>
            </a:ln>
            <a:effectLst>
              <a:glow rad="50760">
                <a:srgbClr val="ffb66c"/>
              </a:glo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Candara"/>
                </a:rPr>
                <a:t>Обучение всех особей</a:t>
              </a:r>
              <a:endParaRPr b="0" lang="ru-RU" sz="1800" spc="-1" strike="noStrike">
                <a:latin typeface="Candara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585720" y="2340000"/>
              <a:ext cx="2700000" cy="828000"/>
            </a:xfrm>
            <a:prstGeom prst="flowChartPreparation">
              <a:avLst/>
            </a:prstGeom>
            <a:solidFill>
              <a:srgbClr val="fff5ce"/>
            </a:solidFill>
            <a:ln w="0">
              <a:solidFill>
                <a:srgbClr val="3465a4"/>
              </a:solidFill>
            </a:ln>
            <a:effectLst>
              <a:glow rad="50760">
                <a:srgbClr val="ffb66c"/>
              </a:glo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Candara"/>
                </a:rPr>
                <a:t>Генерация первой популяции</a:t>
              </a:r>
              <a:endParaRPr b="0" lang="ru-RU" sz="1800" spc="-1" strike="noStrike">
                <a:latin typeface="Candara"/>
              </a:endParaRPr>
            </a:p>
          </p:txBody>
        </p:sp>
        <p:cxnSp>
          <p:nvCxnSpPr>
            <p:cNvPr id="51" name=""/>
            <p:cNvCxnSpPr/>
            <p:nvPr/>
          </p:nvCxnSpPr>
          <p:spPr>
            <a:xfrm>
              <a:off x="0" y="0"/>
              <a:ext cx="360" cy="360"/>
            </a:xfrm>
            <a:prstGeom prst="line">
              <a:avLst/>
            </a:prstGeom>
            <a:ln w="29160">
              <a:solidFill>
                <a:srgbClr val="3465a4"/>
              </a:solidFill>
              <a:round/>
              <a:tailEnd len="med" type="triangle" w="med"/>
            </a:ln>
          </p:spPr>
        </p:cxnSp>
        <p:sp>
          <p:nvSpPr>
            <p:cNvPr id="52" name=""/>
            <p:cNvSpPr/>
            <p:nvPr/>
          </p:nvSpPr>
          <p:spPr>
            <a:xfrm>
              <a:off x="6705720" y="2340000"/>
              <a:ext cx="2160000" cy="828000"/>
            </a:xfrm>
            <a:prstGeom prst="flowChartProcess">
              <a:avLst/>
            </a:prstGeom>
            <a:solidFill>
              <a:srgbClr val="fff5ce"/>
            </a:solidFill>
            <a:ln w="0">
              <a:solidFill>
                <a:srgbClr val="3465a4"/>
              </a:solidFill>
            </a:ln>
            <a:effectLst>
              <a:glow rad="50760">
                <a:srgbClr val="ffb66c"/>
              </a:glo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Candara"/>
                </a:rPr>
                <a:t>Валидация особей</a:t>
              </a:r>
              <a:endParaRPr b="0" lang="ru-RU" sz="1800" spc="-1" strike="noStrike">
                <a:latin typeface="Candara"/>
              </a:endParaRPr>
            </a:p>
          </p:txBody>
        </p:sp>
        <p:cxnSp>
          <p:nvCxnSpPr>
            <p:cNvPr id="53" name=""/>
            <p:cNvCxnSpPr>
              <a:stCxn id="49" idx="3"/>
              <a:endCxn id="52" idx="1"/>
            </p:cNvCxnSpPr>
            <p:nvPr/>
          </p:nvCxnSpPr>
          <p:spPr>
            <a:xfrm>
              <a:off x="5985720" y="2754000"/>
              <a:ext cx="720360" cy="360"/>
            </a:xfrm>
            <a:prstGeom prst="straightConnector1">
              <a:avLst/>
            </a:prstGeom>
            <a:ln w="29160">
              <a:solidFill>
                <a:srgbClr val="3465a4"/>
              </a:solidFill>
              <a:round/>
              <a:tailEnd len="med" type="triangle" w="med"/>
            </a:ln>
          </p:spPr>
        </p:cxnSp>
        <p:sp>
          <p:nvSpPr>
            <p:cNvPr id="54" name=""/>
            <p:cNvSpPr/>
            <p:nvPr/>
          </p:nvSpPr>
          <p:spPr>
            <a:xfrm>
              <a:off x="5265720" y="3759480"/>
              <a:ext cx="2160000" cy="828000"/>
            </a:xfrm>
            <a:prstGeom prst="flowChartProcess">
              <a:avLst/>
            </a:prstGeom>
            <a:solidFill>
              <a:srgbClr val="fff5ce"/>
            </a:solidFill>
            <a:ln w="0">
              <a:solidFill>
                <a:srgbClr val="3465a4"/>
              </a:solidFill>
            </a:ln>
            <a:effectLst>
              <a:glow rad="50760">
                <a:srgbClr val="ffb66c"/>
              </a:glo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Candara"/>
                </a:rPr>
                <a:t>Мутация</a:t>
              </a:r>
              <a:endParaRPr b="0" lang="ru-RU" sz="1800" spc="-1" strike="noStrike">
                <a:latin typeface="Candara"/>
              </a:endParaRPr>
            </a:p>
          </p:txBody>
        </p:sp>
        <p:cxnSp>
          <p:nvCxnSpPr>
            <p:cNvPr id="55" name=""/>
            <p:cNvCxnSpPr>
              <a:stCxn id="52" idx="3"/>
              <a:endCxn id="54" idx="3"/>
            </p:cNvCxnSpPr>
            <p:nvPr/>
          </p:nvCxnSpPr>
          <p:spPr>
            <a:xfrm flipH="1">
              <a:off x="7425720" y="2754000"/>
              <a:ext cx="1440360" cy="1419840"/>
            </a:xfrm>
            <a:prstGeom prst="curvedConnector3">
              <a:avLst/>
            </a:prstGeom>
            <a:ln w="29160">
              <a:solidFill>
                <a:srgbClr val="3465a4"/>
              </a:solidFill>
              <a:round/>
              <a:tailEnd len="med" type="triangle" w="med"/>
            </a:ln>
          </p:spPr>
        </p:cxnSp>
        <p:cxnSp>
          <p:nvCxnSpPr>
            <p:cNvPr id="56" name=""/>
            <p:cNvCxnSpPr>
              <a:stCxn id="54" idx="1"/>
              <a:endCxn id="49" idx="2"/>
            </p:cNvCxnSpPr>
            <p:nvPr/>
          </p:nvCxnSpPr>
          <p:spPr>
            <a:xfrm flipH="1" flipV="1">
              <a:off x="4905720" y="3168000"/>
              <a:ext cx="360360" cy="1005840"/>
            </a:xfrm>
            <a:prstGeom prst="curvedConnector3">
              <a:avLst/>
            </a:prstGeom>
            <a:ln w="29160">
              <a:solidFill>
                <a:srgbClr val="3465a4"/>
              </a:solidFill>
              <a:bevel/>
              <a:tailEnd len="med" type="triangle" w="med"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3600" spc="-1" strike="noStrike">
                <a:latin typeface="Times New Roman"/>
              </a:rPr>
              <a:t>Реализация алгоритма</a:t>
            </a:r>
            <a:endParaRPr b="1" lang="ru-RU" sz="3600" spc="-1" strike="noStrike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8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70" spc="-1" strike="noStrike">
                <a:latin typeface="Times New Roman"/>
              </a:rPr>
              <a:t>Алгоритм был реализован на языке Python 3, при помощи Pytorch</a:t>
            </a:r>
            <a:endParaRPr b="0" lang="ru-RU" sz="167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70" spc="-1" strike="noStrike">
                <a:latin typeface="Times New Roman"/>
              </a:rPr>
              <a:t>Исходные данные разбиты на 3 набора: обучающих, валидационный и тестовый</a:t>
            </a:r>
            <a:endParaRPr b="0" lang="ru-RU" sz="167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70" spc="-1" strike="noStrike">
                <a:latin typeface="Times New Roman"/>
              </a:rPr>
              <a:t>Архитектуры строятся из следующих последовательных слоёв:</a:t>
            </a:r>
            <a:endParaRPr b="0" lang="ru-RU" sz="1670" spc="-1" strike="noStrike"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70" spc="-1" strike="noStrike">
                <a:latin typeface="Times New Roman"/>
              </a:rPr>
              <a:t>Линейный слой нейронов</a:t>
            </a:r>
            <a:endParaRPr b="0" lang="ru-RU" sz="167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70" spc="-1" strike="noStrike">
                <a:latin typeface="Times New Roman"/>
              </a:rPr>
              <a:t>Функции активации (ReLU, TanH, Sigmoid)</a:t>
            </a:r>
            <a:endParaRPr b="0" lang="ru-RU" sz="167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70" spc="-1" strike="noStrike">
                <a:latin typeface="Times New Roman"/>
              </a:rPr>
              <a:t>Критерий — MSELoss</a:t>
            </a:r>
            <a:endParaRPr b="0" lang="ru-RU" sz="167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70" spc="-1" strike="noStrike">
                <a:latin typeface="Times New Roman"/>
              </a:rPr>
              <a:t>Оптимизаторы параметров НС — SGD и ADAM</a:t>
            </a:r>
            <a:endParaRPr b="0" lang="ru-RU" sz="167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8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60" spc="-1" strike="noStrike">
                <a:latin typeface="Times New Roman"/>
              </a:rPr>
              <a:t>Оптимизаторы параметров НС — SGD и ADAM</a:t>
            </a:r>
            <a:endParaRPr b="0" lang="ru-RU" sz="176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60" spc="-1" strike="noStrike">
                <a:latin typeface="Times New Roman"/>
              </a:rPr>
              <a:t>Возможные мутации, происходящие случайным образом:</a:t>
            </a:r>
            <a:endParaRPr b="0" lang="ru-RU" sz="1760" spc="-1" strike="noStrike"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60" spc="-1" strike="noStrike">
                <a:latin typeface="Times New Roman"/>
              </a:rPr>
              <a:t>Удаление слоя</a:t>
            </a:r>
            <a:endParaRPr b="0" lang="ru-RU" sz="176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60" spc="-1" strike="noStrike">
                <a:latin typeface="Times New Roman"/>
              </a:rPr>
              <a:t>Добавления слоя</a:t>
            </a:r>
            <a:endParaRPr b="0" lang="ru-RU" sz="176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60" spc="-1" strike="noStrike">
                <a:latin typeface="Times New Roman"/>
              </a:rPr>
              <a:t>Изменения количества параметров слоя</a:t>
            </a:r>
            <a:endParaRPr b="0" lang="ru-RU" sz="176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60" spc="-1" strike="noStrike">
                <a:latin typeface="Times New Roman"/>
              </a:rPr>
              <a:t>Изменение оптимизатора параметров НС</a:t>
            </a:r>
            <a:endParaRPr b="0" lang="ru-RU" sz="176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60" spc="-1" strike="noStrike">
                <a:latin typeface="Times New Roman"/>
              </a:rPr>
              <a:t>Использована стратегия элитизма — особи, показавшие наилучший результат, переходят в новую популяцию без мутаций</a:t>
            </a:r>
            <a:endParaRPr b="0" lang="ru-RU" sz="176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7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82000" y="608040"/>
            <a:ext cx="8316000" cy="101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3600" spc="-1" strike="noStrike">
                <a:latin typeface="Times New Roman"/>
              </a:rPr>
              <a:t>Рассмотренные типы задач для нейронных сетей</a:t>
            </a:r>
            <a:endParaRPr b="1" lang="ru-RU" sz="3600" spc="-1" strike="noStrike"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990000" y="1800000"/>
            <a:ext cx="8100000" cy="19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Times New Roman"/>
              </a:rPr>
              <a:t>Аппроксимация функций </a:t>
            </a:r>
            <a:r>
              <a:rPr b="0" i="1" lang="ru-RU" sz="2600" spc="-1" strike="noStrike">
                <a:latin typeface="Times New Roman"/>
              </a:rPr>
              <a:t>y = e</a:t>
            </a:r>
            <a:r>
              <a:rPr b="0" i="1" lang="ru-RU" sz="2600" spc="-1" strike="noStrike" baseline="33000">
                <a:latin typeface="Times New Roman"/>
              </a:rPr>
              <a:t>x </a:t>
            </a:r>
            <a:r>
              <a:rPr b="0" lang="ru-RU" sz="2600" spc="-1" strike="noStrike">
                <a:latin typeface="Times New Roman"/>
              </a:rPr>
              <a:t> и </a:t>
            </a:r>
            <a:r>
              <a:rPr b="0" i="1" lang="ru-RU" sz="2600" spc="-1" strike="noStrike">
                <a:latin typeface="Times New Roman"/>
              </a:rPr>
              <a:t>y = sinx</a:t>
            </a:r>
            <a:endParaRPr b="0" lang="ru-RU" sz="2600" spc="-1" strike="noStrike">
              <a:latin typeface="Times New Roman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Times New Roman"/>
              </a:rPr>
              <a:t>Классификация точек на плоскости по схеме «Исключающее ИЛИ»</a:t>
            </a:r>
            <a:endParaRPr b="0" lang="ru-RU" sz="2600" spc="-1" strike="noStrike"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170000" y="3780000"/>
            <a:ext cx="7740000" cy="65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buNone/>
            </a:pPr>
            <a:r>
              <a:rPr b="0" lang="ru-RU" sz="2000" spc="-1" strike="noStrike">
                <a:latin typeface="Times New Roman"/>
              </a:rPr>
              <a:t>На всех задачах модель генетического алгоритма содержит в себе 15 особей, количество обучающих эпох для каждой НС равно 25.</a:t>
            </a:r>
            <a:endParaRPr b="0" lang="ru-RU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3200" spc="-1" strike="noStrike">
                <a:latin typeface="Times New Roman"/>
              </a:rPr>
              <a:t>Задача аппроксимации функции </a:t>
            </a:r>
            <a:r>
              <a:rPr b="1" i="1" lang="ru-RU" sz="3200" spc="-1" strike="noStrike">
                <a:latin typeface="Times New Roman"/>
              </a:rPr>
              <a:t>y</a:t>
            </a:r>
            <a:r>
              <a:rPr b="1" i="1" lang="ru-RU" sz="2200" spc="-1" strike="noStrike">
                <a:latin typeface="Times New Roman"/>
              </a:rPr>
              <a:t>=</a:t>
            </a:r>
            <a:r>
              <a:rPr b="1" i="1" lang="ru-RU" sz="3200" spc="-1" strike="noStrike">
                <a:latin typeface="Times New Roman"/>
              </a:rPr>
              <a:t>e</a:t>
            </a:r>
            <a:r>
              <a:rPr b="1" i="1" lang="ru-RU" sz="3200" spc="-1" strike="noStrike" baseline="33000">
                <a:latin typeface="Times New Roman"/>
              </a:rPr>
              <a:t>x</a:t>
            </a:r>
            <a:endParaRPr b="1" lang="ru-RU" sz="3200" spc="-1" strike="noStrike"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2880000" y="1172520"/>
            <a:ext cx="432000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400" spc="-1" strike="noStrike">
                <a:latin typeface="Times New Roman"/>
              </a:rPr>
              <a:t>Исходные данные</a:t>
            </a:r>
            <a:endParaRPr b="0" lang="ru-RU" sz="2400" spc="-1" strike="noStrike">
              <a:latin typeface="Times New Roman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840320" y="1743480"/>
            <a:ext cx="6399360" cy="365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Результаты особей</a:t>
            </a:r>
            <a:endParaRPr b="1" lang="ru-RU" sz="4400" spc="-1" strike="noStrike"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440000" y="1760400"/>
            <a:ext cx="378000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11</a:t>
            </a:r>
            <a:r>
              <a:rPr b="0" lang="ru-RU" sz="2200" spc="-1" strike="noStrike">
                <a:latin typeface="Times New Roman"/>
              </a:rPr>
              <a:t> эпох</a:t>
            </a:r>
            <a:endParaRPr b="0" lang="ru-RU" sz="2200" spc="-1" strike="noStrike"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6300000" y="1760400"/>
            <a:ext cx="324000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200" spc="-1" strike="noStrike">
                <a:latin typeface="Times New Roman"/>
              </a:rPr>
              <a:t>Спустя </a:t>
            </a:r>
            <a:r>
              <a:rPr b="1" lang="ru-RU" sz="2200" spc="-1" strike="noStrike">
                <a:latin typeface="Times New Roman"/>
              </a:rPr>
              <a:t>31</a:t>
            </a:r>
            <a:r>
              <a:rPr b="0" lang="ru-RU" sz="2200" spc="-1" strike="noStrike">
                <a:latin typeface="Times New Roman"/>
              </a:rPr>
              <a:t> эпоху</a:t>
            </a:r>
            <a:endParaRPr b="0" lang="ru-RU" sz="2200" spc="-1" strike="noStrike">
              <a:latin typeface="Times New Roman"/>
            </a:endParaRPr>
          </a:p>
        </p:txBody>
      </p:sp>
      <p:grpSp>
        <p:nvGrpSpPr>
          <p:cNvPr id="69" name=""/>
          <p:cNvGrpSpPr/>
          <p:nvPr/>
        </p:nvGrpSpPr>
        <p:grpSpPr>
          <a:xfrm>
            <a:off x="0" y="2160000"/>
            <a:ext cx="10080000" cy="3132000"/>
            <a:chOff x="0" y="2160000"/>
            <a:chExt cx="10080000" cy="3132000"/>
          </a:xfrm>
        </p:grpSpPr>
        <p:pic>
          <p:nvPicPr>
            <p:cNvPr id="70" name="" descr=""/>
            <p:cNvPicPr/>
            <p:nvPr/>
          </p:nvPicPr>
          <p:blipFill>
            <a:blip r:embed="rId1"/>
            <a:stretch/>
          </p:blipFill>
          <p:spPr>
            <a:xfrm>
              <a:off x="0" y="2160000"/>
              <a:ext cx="5220000" cy="3132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1" name="" descr=""/>
            <p:cNvPicPr/>
            <p:nvPr/>
          </p:nvPicPr>
          <p:blipFill>
            <a:blip r:embed="rId2"/>
            <a:stretch/>
          </p:blipFill>
          <p:spPr>
            <a:xfrm>
              <a:off x="4860000" y="2160000"/>
              <a:ext cx="5220000" cy="31320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История эволюции</a:t>
            </a:r>
            <a:endParaRPr b="1" lang="ru-RU" sz="4400" spc="-1" strike="noStrike">
              <a:latin typeface="Times New Roman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-90360" y="1620000"/>
            <a:ext cx="10261080" cy="34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Анализ результатов</a:t>
            </a:r>
            <a:endParaRPr b="1" lang="ru-RU" sz="4400" spc="-1" strike="noStrike"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540000" y="1620000"/>
            <a:ext cx="8640000" cy="31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</a:rPr>
              <a:t>Из графика ошибок особей видно, что с шагом эволюции размах ошибок среди особей одной популяции уменьшается, что говорит о схожести их архитектур, что позволяет более тонко подстраивать параметры на последующих шагах эволюции. </a:t>
            </a:r>
            <a:endParaRPr b="0" lang="ru-RU" sz="1800" spc="-1" strike="noStrike">
              <a:latin typeface="Times New Roman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Times New Roman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Times New Roman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</a:rPr>
              <a:t>Также стоит отметить, что минимальная ошибка среди всех особей одной популяции с течением эволюции уменьшается, что говорит о работоспособности стратегии элитизма. Однако заметны некоторые флуктуации этих ошибок. Это связано с тем, что при переходе в новую популяцию наилучшие особи заново инициализируют параметры самой НС, что может привести либо к попаданию в другой локальный минимум ошибки, либо к тому, что НС не успевает за то же количество обучающих эпох попасть в локальный минимум.</a:t>
            </a:r>
            <a:endParaRPr b="0" lang="ru-RU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Application>LibreOffice/7.3.0.3$Windows_X86_64 LibreOffice_project/0f246aa12d0eee4a0f7adcefbf7c878fc2238db3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2022-05-11T00:24:00Z</dcterms:modified>
  <cp:revision>23</cp:revision>
  <dc:subject/>
  <dc:title/>
</cp:coreProperties>
</file>