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7C30F-F3BB-49F5-B51D-8FBFCF17DB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0D20F6-0C23-4BE7-814D-4CC4F2038A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70E7C2-6F0C-49BB-98F0-BD713185F7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6D154D-1550-491D-9775-CEE69B4904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44CC9-574E-4350-BC63-905F5EEB9C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499A93-B1E2-4817-87AE-CC5FA42166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E8A65F-AE46-4C70-96B3-F2BCEE6E8C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71CC5C-AEBD-4506-B6EA-50118E2677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5C511E-AAB3-474E-9B6F-3844CB3482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CC9EE1-E760-4A20-B078-AF2247771F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F32A6C-7A5C-4E9A-A101-1D03DE432B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CF719A-EFD4-4AE3-963D-64C51B9130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848A5E-FD1A-4489-B5F3-7CDC7E5E8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9871A2-CA53-4E5F-93F1-60B5C1845C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992094-122E-41C8-B42D-B6172E8F56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506E2F-DF43-463E-AA04-1F90DE0494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7F6278-8B0D-401D-9C8F-9E4021DD95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9840D5-A015-4F26-B349-3D0E7CBA5F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8822F9-CB2F-48BF-BCCC-B9EB0B87FF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0E3816-1142-432D-9F9F-F5668421E6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A9FCB8-6267-4584-A1DC-B12A2E4D8E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8B9C62-106A-4B28-AAA4-062D085EC5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C8184B-5DF0-4C91-B88A-60EEBAB0CE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9E153E-C3E0-4F63-A4AD-94C8DFF3A2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0707A4-3A59-465E-8A83-D3C6AB4C12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8D61E4-95BC-4EF0-9E63-2214C0A113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B590C6-FFAA-49EE-8A9B-C837999D58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112AE1-6318-4DF3-8912-C96422370B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329811-0A7D-4F46-8194-8708881A47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71FA9A-F583-4073-8E7F-BC36EB209D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CDAC917-BE2A-4E82-80AD-569E8CC58E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255910-BBA5-436F-BD1B-3A883EB35A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1DA114-17AB-477E-A8FF-6F0EE7838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4462B-6BF7-44B1-82E5-A2C8CAE5F9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41D4BB-CF10-406E-9C4E-F29948B34D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73D04C-8882-442C-882B-4B3A8A8544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3C4083-9017-4675-AB4B-E7702C4377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1D0DAC-4425-4938-BA2A-9277C03578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B20AC7-ACC7-45E1-A164-6216F9FA74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86A1BA-4213-4485-B141-23CE506BA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8D56AC-62F6-4033-B921-010696AF39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0B1864-84EE-4B53-8923-06A540DCBE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BFC8D0C-8982-4036-93E6-CD050A18EE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4DB219-A1FC-457C-83F6-3494D26399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6361D4-67AD-4D39-8D6B-B983644652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30F34C-9DC5-4E0B-8355-E272B3D514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1C04851-7DAE-410F-BAFC-BD010EA8CC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1A0578-AB68-4D5B-9965-2A83CFEBAB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05B05D5-EF5D-4466-8FB8-C525B93C7A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06F095-6F86-4988-9797-AE26C366D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7FBEBFD-1DE1-4102-8F82-A533C4AFB8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1CF3EF4-18CC-4FB6-9D9B-A401E05300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47CEF0A-126C-4DEB-8390-AF2E0EB53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9E3E87D-2E5D-4A8B-9028-4EC884BA4D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4CF72A8-F35B-4967-9D4C-5780029BAC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9A8D38-5324-489C-86A9-8A05F991EF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127B5B4-791E-4804-8402-3C75BB543C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65F56-1230-4514-AC62-5552D8BE5F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35C46C-0E30-4CA4-A208-B9666786D6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D8BBE-D885-4403-AB47-6AF05E7638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3BF89C-3999-4E94-A2F3-E197C0CC534F}" type="slidenum">
              <a:rPr b="0" lang="ru-RU" sz="1400" spc="-1" strike="noStrike">
                <a:latin typeface="Times New Roman"/>
              </a:rPr>
              <a:t>3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9FDE0A-F1B9-4133-8DFC-B0D7AE95D90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7A45C1-0430-4B52-BF42-531D7C94F74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E6B8BA-BEDA-45B8-A804-0AD6A1369F5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31" name="PlaceHolder 8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8CB3A9-ED1D-4973-B569-3AEC37DBA34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00000" y="900000"/>
            <a:ext cx="827964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ru-RU" sz="2800" spc="-1" strike="noStrike">
                <a:latin typeface="Times New Roman"/>
              </a:rPr>
              <a:t>Курсовая работа</a:t>
            </a:r>
            <a:r>
              <a:rPr b="1" lang="ru-RU" sz="4000" spc="-1" strike="noStrike">
                <a:latin typeface="Times New Roman"/>
              </a:rPr>
              <a:t>	</a:t>
            </a:r>
            <a:br/>
            <a:r>
              <a:rPr b="1" lang="ru-RU" sz="4000" spc="-1" strike="noStrike">
                <a:latin typeface="Times New Roman"/>
              </a:rPr>
              <a:t>Оптимизация архитектуры линейного перспетрона с помощью генетического алгоритма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04000" y="22917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800" spc="-1" strike="noStrike">
                <a:latin typeface="Times New Roman"/>
              </a:rPr>
              <a:t>Выполнил студент 206 группы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800" spc="-1" strike="noStrike">
                <a:latin typeface="Times New Roman"/>
              </a:rPr>
              <a:t>Клиентов Григорий Алексеевич.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800" spc="-1" strike="noStrike">
                <a:latin typeface="Times New Roman"/>
              </a:rPr>
              <a:t>Научный руководитель: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800" spc="-1" strike="noStrike">
                <a:latin typeface="Times New Roman"/>
              </a:rPr>
              <a:t>Д. ф.-м. н., профессор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800" spc="-1" strike="noStrike">
                <a:latin typeface="Times New Roman"/>
              </a:rPr>
              <a:t>Голубцов Пётр Викторович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sinx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2880000" y="1172520"/>
            <a:ext cx="43196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382760" y="1172520"/>
            <a:ext cx="7314480" cy="45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1440000" y="1760400"/>
            <a:ext cx="3779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6300000" y="1760400"/>
            <a:ext cx="3239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0" y="2407320"/>
            <a:ext cx="5237640" cy="327564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4838400" y="2394000"/>
            <a:ext cx="5241240" cy="32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10079280" cy="33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540000" y="1620000"/>
            <a:ext cx="8639640" cy="18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Стоит отметить, что минимальная ошибка среди особей одной популяции не уменьшается с шагом эволюции. Это связано либо с маленькой вероятностью мутации, либо с тем, что оптимальная НС была получена уже на ранних эпохах.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60000" y="340560"/>
            <a:ext cx="5399640" cy="168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000" spc="-1" strike="noStrike">
                <a:latin typeface="Times New Roman"/>
              </a:rPr>
              <a:t>Задача классификации точек на плоскости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-473040" y="2520000"/>
            <a:ext cx="11025720" cy="3149640"/>
          </a:xfrm>
          <a:prstGeom prst="rect">
            <a:avLst/>
          </a:prstGeom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5940000" y="0"/>
            <a:ext cx="4049640" cy="26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1440000" y="1760400"/>
            <a:ext cx="3779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6300000" y="1760400"/>
            <a:ext cx="3239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0" y="2231280"/>
            <a:ext cx="5158080" cy="343836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4924800" y="2232000"/>
            <a:ext cx="5154840" cy="34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60" y="1620000"/>
            <a:ext cx="10079280" cy="33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540000" y="1620000"/>
            <a:ext cx="8639640" cy="16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Из графика ошибок особей видно, что минимальная ошибка, а также размах среди всех особей одной популяции не изменяется уже с первых шагов эволюции. Это связано со спецификой поставленной для НС задачи — для оптимального решения её подходит достаточно широкий класс видов НС, поэтому все получающиеся архитектуры достаточно хорошо решают поставленную задачу.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Основные итоги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450000" y="1747080"/>
            <a:ext cx="9179640" cy="22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Реализована модель ГА для оптимизации архитектуры линейного персептрона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Изучено поведение данной модели на задачах аппроксимации и классификации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Продемонстрированы случаи как уместного, так и неуместного применения ГА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Реализовать модель генетического алгоритма для оптимизации архитектуры НС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Изучения работы модели ГА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работает на основе перебора вариантов, что позволяет находить нетривиальные решения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использует эволюционный подход, тем самым уменьшая время поиска наилучшего результата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220000" y="360000"/>
            <a:ext cx="395964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600" spc="-1" strike="noStrike">
                <a:latin typeface="Times New Roman"/>
              </a:rPr>
              <a:t>Актуальность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1080000" y="360000"/>
            <a:ext cx="3599640" cy="12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3600" spc="-1" strike="noStrike">
                <a:latin typeface="Times New Roman"/>
              </a:rPr>
              <a:t>Цель работы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360" y="720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latin typeface="Times New Roman"/>
              </a:rPr>
              <a:t>Схема работы генетического алгоритма (ГА)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216" name=""/>
          <p:cNvGrpSpPr/>
          <p:nvPr/>
        </p:nvGrpSpPr>
        <p:grpSpPr>
          <a:xfrm>
            <a:off x="0" y="0"/>
            <a:ext cx="9415080" cy="4587120"/>
            <a:chOff x="0" y="0"/>
            <a:chExt cx="9415080" cy="4587120"/>
          </a:xfrm>
        </p:grpSpPr>
        <p:sp>
          <p:nvSpPr>
            <p:cNvPr id="217" name=""/>
            <p:cNvSpPr/>
            <p:nvPr/>
          </p:nvSpPr>
          <p:spPr>
            <a:xfrm>
              <a:off x="3825720" y="2340000"/>
              <a:ext cx="2159640" cy="82764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Обучение всех особей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585720" y="2340000"/>
              <a:ext cx="2699640" cy="827640"/>
            </a:xfrm>
            <a:prstGeom prst="flowChartPreparation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Генерация первой популяции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6705720" y="2340000"/>
              <a:ext cx="2159640" cy="82764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Валидация особей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5265720" y="3759480"/>
              <a:ext cx="2159640" cy="82764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Мутация</a:t>
              </a:r>
              <a:endParaRPr b="0" lang="ru-RU" sz="1800" spc="-1" strike="noStrike">
                <a:latin typeface="Arial"/>
              </a:endParaRPr>
            </a:p>
          </p:txBody>
        </p:sp>
        <p:cxnSp>
          <p:nvCxnSpPr>
            <p:cNvPr id="222" name=""/>
            <p:cNvCxnSpPr>
              <a:stCxn id="220" idx="3"/>
              <a:endCxn id="221" idx="3"/>
            </p:cNvCxnSpPr>
            <p:nvPr/>
          </p:nvCxnSpPr>
          <p:spPr>
            <a:xfrm flipH="1">
              <a:off x="7425360" y="2753640"/>
              <a:ext cx="1440360" cy="1419840"/>
            </a:xfrm>
            <a:prstGeom prst="curvedConnector3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223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224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225" name=""/>
            <p:cNvCxnSpPr>
              <a:stCxn id="221" idx="1"/>
              <a:endCxn id="217" idx="2"/>
            </p:cNvCxnSpPr>
            <p:nvPr/>
          </p:nvCxnSpPr>
          <p:spPr>
            <a:xfrm flipH="1" flipV="1">
              <a:off x="4905360" y="3167640"/>
              <a:ext cx="360720" cy="1005840"/>
            </a:xfrm>
            <a:prstGeom prst="curvedConnector3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</p:grpSp>
      <p:cxnSp>
        <p:nvCxnSpPr>
          <p:cNvPr id="22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600" spc="-1" strike="noStrike">
                <a:latin typeface="Times New Roman"/>
              </a:rPr>
              <a:t>Реализация алгоритма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8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Алгоритм был реализован на языке Python 3, при помощи Pytorch</a:t>
            </a:r>
            <a:endParaRPr b="0" lang="ru-RU" sz="16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Исходные данные разбиты на 3 набора: обучающих, валидационный и тестовый</a:t>
            </a:r>
            <a:endParaRPr b="0" lang="ru-RU" sz="16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Архитектуры строятся из следующих последовательных слоёв:</a:t>
            </a:r>
            <a:endParaRPr b="0" lang="ru-RU" sz="167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70" spc="-1" strike="noStrike">
                <a:latin typeface="Times New Roman"/>
              </a:rPr>
              <a:t>Линейный слой нейронов</a:t>
            </a:r>
            <a:endParaRPr b="0" lang="ru-RU" sz="167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670" spc="-1" strike="noStrike">
                <a:latin typeface="Times New Roman"/>
              </a:rPr>
              <a:t>Функции активации (ReLU, TanH, Sigmoid)</a:t>
            </a:r>
            <a:endParaRPr b="0" lang="ru-RU" sz="16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Критерий — MSELoss</a:t>
            </a:r>
            <a:endParaRPr b="0" lang="ru-RU" sz="167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Оптимизаторы параметров НС — SGD и ADAM</a:t>
            </a:r>
            <a:endParaRPr b="0" lang="ru-RU" sz="167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8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Оптимизаторы параметров НС — SGD и ADAM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Возможные мутации, происходящие случайным образом: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760" spc="-1" strike="noStrike">
                <a:latin typeface="Times New Roman"/>
              </a:rPr>
              <a:t>Удаление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760" spc="-1" strike="noStrike">
                <a:latin typeface="Times New Roman"/>
              </a:rPr>
              <a:t>Добавления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760" spc="-1" strike="noStrike">
                <a:latin typeface="Times New Roman"/>
              </a:rPr>
              <a:t>Изменения количества параметров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1760" spc="-1" strike="noStrike">
                <a:latin typeface="Times New Roman"/>
              </a:rPr>
              <a:t>Изменение оптимизатора параметров НС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Использована стратегия элитизма — особи, показавшие наилучший результат, переходят в новую популяцию без мутаций</a:t>
            </a:r>
            <a:endParaRPr b="0" lang="ru-RU" sz="17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17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82000" y="608040"/>
            <a:ext cx="8315640" cy="101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600" spc="-1" strike="noStrike">
                <a:latin typeface="Times New Roman"/>
              </a:rPr>
              <a:t>Рассмотренные типы задач для нейронных сетей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990000" y="1800000"/>
            <a:ext cx="809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Аппроксимация функций </a:t>
            </a:r>
            <a:r>
              <a:rPr b="0" i="1" lang="ru-RU" sz="2600" spc="-1" strike="noStrike">
                <a:latin typeface="Times New Roman"/>
              </a:rPr>
              <a:t>y = e</a:t>
            </a:r>
            <a:r>
              <a:rPr b="0" i="1" lang="ru-RU" sz="2600" spc="-1" strike="noStrike" baseline="33000">
                <a:latin typeface="Times New Roman"/>
              </a:rPr>
              <a:t>x </a:t>
            </a:r>
            <a:r>
              <a:rPr b="0" lang="ru-RU" sz="2600" spc="-1" strike="noStrike">
                <a:latin typeface="Times New Roman"/>
              </a:rPr>
              <a:t> и </a:t>
            </a:r>
            <a:r>
              <a:rPr b="0" i="1" lang="ru-RU" sz="2600" spc="-1" strike="noStrike">
                <a:latin typeface="Times New Roman"/>
              </a:rPr>
              <a:t>y = sinx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Классификация точек на плоскости по схеме «Исключающее ИЛИ»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1170000" y="3780000"/>
            <a:ext cx="7739640" cy="6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000" spc="-1" strike="noStrike">
                <a:latin typeface="Times New Roman"/>
              </a:rPr>
              <a:t>На всех задачах модель генетического алгоритма содержит в себе 15 особей, количество обучающих эпох для каждой НС равно 25.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e</a:t>
            </a:r>
            <a:r>
              <a:rPr b="1" i="1" lang="ru-RU" sz="3200" spc="-1" strike="noStrike" baseline="33000">
                <a:latin typeface="Times New Roman"/>
              </a:rPr>
              <a:t>x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2880000" y="1172520"/>
            <a:ext cx="43196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840320" y="1743480"/>
            <a:ext cx="6399000" cy="36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1440000" y="1760400"/>
            <a:ext cx="3779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6300000" y="1760400"/>
            <a:ext cx="32396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Arial"/>
            </a:endParaRPr>
          </a:p>
        </p:txBody>
      </p:sp>
      <p:grpSp>
        <p:nvGrpSpPr>
          <p:cNvPr id="239" name=""/>
          <p:cNvGrpSpPr/>
          <p:nvPr/>
        </p:nvGrpSpPr>
        <p:grpSpPr>
          <a:xfrm>
            <a:off x="0" y="2160000"/>
            <a:ext cx="10079640" cy="3131640"/>
            <a:chOff x="0" y="2160000"/>
            <a:chExt cx="10079640" cy="3131640"/>
          </a:xfrm>
        </p:grpSpPr>
        <p:pic>
          <p:nvPicPr>
            <p:cNvPr id="240" name="" descr=""/>
            <p:cNvPicPr/>
            <p:nvPr/>
          </p:nvPicPr>
          <p:blipFill>
            <a:blip r:embed="rId1"/>
            <a:stretch/>
          </p:blipFill>
          <p:spPr>
            <a:xfrm>
              <a:off x="0" y="2160000"/>
              <a:ext cx="5219640" cy="313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" descr=""/>
            <p:cNvPicPr/>
            <p:nvPr/>
          </p:nvPicPr>
          <p:blipFill>
            <a:blip r:embed="rId2"/>
            <a:stretch/>
          </p:blipFill>
          <p:spPr>
            <a:xfrm>
              <a:off x="4860000" y="2160000"/>
              <a:ext cx="5219640" cy="31316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-90360" y="1620000"/>
            <a:ext cx="1026072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540000" y="1620000"/>
            <a:ext cx="8639640" cy="31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архитектур, что позволяет более тонко подстраивать параметры на последующих шагах эволюции.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Также стоит отметить, что минимальная ошибка среди всех особей одной популяции с течением эволюции уменьшается, что говорит о работоспособности стратегии элитизма. Однако заметны некоторые флуктуации этих ошибок. Это связано с тем, что при переходе в новую популяцию наилучшие особи заново инициализируют параметры самой НС, что может привести либо к попаданию в другой локальный минимум ошибки, либо к тому, что НС не успевает за то же количество обучающих эпох попасть в локальный минимум.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2022-05-11T00:30:36Z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