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4B882F-9C98-479B-96DB-AF9ECF210D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119701-7468-4E0E-A697-A7AD497736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E37F94-43AD-4C80-8194-DFD64DB697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DB0511-CBC8-438E-8B9A-9A460C582D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1551EA-D29B-44D8-A7C0-9407477444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5454F3-9903-4425-94A5-A22BC61121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DCD499-9F1D-4CCC-83CA-93CC1920C1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653817-4CD3-4080-920E-FA7A9DA738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5C0D4D-AAA4-4B35-9C40-2334B316B6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EE8B7A-36C6-4C76-89EC-32C74B6CF5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2B01CA-B08C-4229-A020-4B24F901D0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0772A3-41F0-48B3-9FEE-A8AB2222A8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9EFB8F0-72A3-4078-81CC-EBAC5B4C5A76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00000" y="900000"/>
            <a:ext cx="828000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i="1" lang="ru-RU" sz="2800" spc="-1" strike="noStrike">
                <a:latin typeface="Times New Roman"/>
              </a:rPr>
              <a:t>Курсовая работа</a:t>
            </a:r>
            <a:r>
              <a:rPr b="1" lang="ru-RU" sz="4000" spc="-1" strike="noStrike">
                <a:latin typeface="Times New Roman"/>
              </a:rPr>
              <a:t>	</a:t>
            </a:r>
            <a:br/>
            <a:r>
              <a:rPr b="1" lang="ru-RU" sz="4000" spc="-1" strike="noStrike">
                <a:latin typeface="Times New Roman"/>
              </a:rPr>
              <a:t>Оптимизация архитектуры линейного перспетрона с помощью генетического алгоритма</a:t>
            </a:r>
            <a:endParaRPr b="1" lang="ru-RU" sz="40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229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r>
              <a:rPr b="0" lang="ru-RU" sz="1800" spc="-1" strike="noStrike">
                <a:latin typeface="Times New Roman"/>
              </a:rPr>
              <a:t>Выполнил студент 206 группы</a:t>
            </a: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r>
              <a:rPr b="0" lang="ru-RU" sz="1800" spc="-1" strike="noStrike">
                <a:latin typeface="Times New Roman"/>
              </a:rPr>
              <a:t>Клиентов Григорий Алексеевич.</a:t>
            </a: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r>
              <a:rPr b="0" lang="ru-RU" sz="1800" spc="-1" strike="noStrike">
                <a:latin typeface="Times New Roman"/>
              </a:rPr>
              <a:t>Научный руководитель:</a:t>
            </a: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r>
              <a:rPr b="0" lang="ru-RU" sz="1800" spc="-1" strike="noStrike">
                <a:latin typeface="Times New Roman"/>
              </a:rPr>
              <a:t>Д. ф.-м. н., профессор</a:t>
            </a: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r>
              <a:rPr b="0" lang="ru-RU" sz="1800" spc="-1" strike="noStrike">
                <a:latin typeface="Times New Roman"/>
              </a:rPr>
              <a:t>Голубцов Пётр Викторович</a:t>
            </a:r>
            <a:endParaRPr b="0" lang="ru-RU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3200" spc="-1" strike="noStrike">
                <a:latin typeface="Times New Roman"/>
              </a:rPr>
              <a:t>Задача аппроксимации функции </a:t>
            </a:r>
            <a:r>
              <a:rPr b="1" i="1" lang="ru-RU" sz="3200" spc="-1" strike="noStrike">
                <a:latin typeface="Times New Roman"/>
              </a:rPr>
              <a:t>y</a:t>
            </a:r>
            <a:r>
              <a:rPr b="1" i="1" lang="ru-RU" sz="2200" spc="-1" strike="noStrike">
                <a:latin typeface="Times New Roman"/>
              </a:rPr>
              <a:t>=</a:t>
            </a:r>
            <a:r>
              <a:rPr b="1" i="1" lang="ru-RU" sz="3200" spc="-1" strike="noStrike">
                <a:latin typeface="Times New Roman"/>
              </a:rPr>
              <a:t>sinx</a:t>
            </a:r>
            <a:endParaRPr b="1" lang="ru-RU" sz="3200" spc="-1" strike="noStrike"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2880000" y="1172520"/>
            <a:ext cx="43200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400" spc="-1" strike="noStrike">
                <a:latin typeface="Times New Roman"/>
              </a:rPr>
              <a:t>Исходные данные</a:t>
            </a:r>
            <a:endParaRPr b="0" lang="ru-RU" sz="2400" spc="-1" strike="noStrike">
              <a:latin typeface="Times New Roman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382760" y="1172520"/>
            <a:ext cx="731484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Результаты особей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440000" y="1760400"/>
            <a:ext cx="378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11</a:t>
            </a:r>
            <a:r>
              <a:rPr b="0" lang="ru-RU" sz="2200" spc="-1" strike="noStrike">
                <a:latin typeface="Times New Roman"/>
              </a:rPr>
              <a:t> эпох</a:t>
            </a:r>
            <a:endParaRPr b="0" lang="ru-RU" sz="2200" spc="-1" strike="noStrike"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6300000" y="1760400"/>
            <a:ext cx="324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31</a:t>
            </a:r>
            <a:r>
              <a:rPr b="0" lang="ru-RU" sz="2200" spc="-1" strike="noStrike">
                <a:latin typeface="Times New Roman"/>
              </a:rPr>
              <a:t> эпоху</a:t>
            </a:r>
            <a:endParaRPr b="0" lang="ru-RU" sz="2200" spc="-1" strike="noStrike">
              <a:latin typeface="Times New Roman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0" y="2407320"/>
            <a:ext cx="5238000" cy="327600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4838400" y="2394000"/>
            <a:ext cx="5241600" cy="327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История эволюции</a:t>
            </a:r>
            <a:endParaRPr b="1" lang="ru-RU" sz="4400" spc="-1" strike="noStrike">
              <a:latin typeface="Times New Roman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1620000"/>
            <a:ext cx="10079640" cy="33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340560"/>
            <a:ext cx="5400000" cy="16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000" spc="-1" strike="noStrike">
                <a:latin typeface="Times New Roman"/>
              </a:rPr>
              <a:t>Задача классификации точек на плоскости</a:t>
            </a:r>
            <a:endParaRPr b="1" lang="ru-RU" sz="4000" spc="-1" strike="noStrike">
              <a:latin typeface="Times New Roman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-473040" y="2520000"/>
            <a:ext cx="11026080" cy="315000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5940000" y="0"/>
            <a:ext cx="4050000" cy="27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Результаты особей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440000" y="1760400"/>
            <a:ext cx="378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11</a:t>
            </a:r>
            <a:r>
              <a:rPr b="0" lang="ru-RU" sz="2200" spc="-1" strike="noStrike">
                <a:latin typeface="Times New Roman"/>
              </a:rPr>
              <a:t> эпох</a:t>
            </a:r>
            <a:endParaRPr b="0" lang="ru-RU" sz="2200" spc="-1" strike="noStrike"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6300000" y="1760400"/>
            <a:ext cx="324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31</a:t>
            </a:r>
            <a:r>
              <a:rPr b="0" lang="ru-RU" sz="2200" spc="-1" strike="noStrike">
                <a:latin typeface="Times New Roman"/>
              </a:rPr>
              <a:t> эпоху</a:t>
            </a:r>
            <a:endParaRPr b="0" lang="ru-RU" sz="2200" spc="-1" strike="noStrike">
              <a:latin typeface="Times New Roman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0" y="2231280"/>
            <a:ext cx="5158440" cy="343872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4924800" y="2232000"/>
            <a:ext cx="5155200" cy="343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История эволюции</a:t>
            </a:r>
            <a:endParaRPr b="1" lang="ru-RU" sz="4400" spc="-1" strike="noStrike">
              <a:latin typeface="Times New Roman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60" y="1620000"/>
            <a:ext cx="10079640" cy="33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Основные итоги работы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450000" y="1747080"/>
            <a:ext cx="9180000" cy="222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Реализована модель ГА для оптимизации архитектуры линейного персептрона</a:t>
            </a:r>
            <a:endParaRPr b="0" lang="ru-RU" sz="2200" spc="-1" strike="noStrike">
              <a:latin typeface="Times New Roman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Изучено поведение данной модели на задачах аппроксимации и классификации</a:t>
            </a:r>
            <a:endParaRPr b="0" lang="ru-RU" sz="2200" spc="-1" strike="noStrike">
              <a:latin typeface="Times New Roman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Продемонстрированы случаи как уместного, так и неуместного применения ГА</a:t>
            </a:r>
            <a:endParaRPr b="0" lang="ru-RU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Times New Roman"/>
              </a:rPr>
              <a:t>Реализовать модель генетического алгоритма для оптимизации архитектуры НС</a:t>
            </a:r>
            <a:endParaRPr b="0" lang="ru-RU" sz="20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Times New Roman"/>
              </a:rPr>
              <a:t>Изучения работы модели ГА</a:t>
            </a:r>
            <a:endParaRPr b="0" lang="ru-RU" sz="20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Times New Roman"/>
              </a:rPr>
              <a:t>Алгоритм работает на основе перебора вариантов, что позволяет находить нетривиальные решения</a:t>
            </a:r>
            <a:endParaRPr b="0" lang="ru-RU" sz="20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Times New Roman"/>
              </a:rPr>
              <a:t>Алгоритм использует эволюционный подход, тем самым уменьшая время поиска наилучшего результата </a:t>
            </a:r>
            <a:endParaRPr b="0" lang="ru-RU" sz="2000" spc="-1" strike="noStrike"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220000" y="360000"/>
            <a:ext cx="3960000" cy="59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3600" spc="-1" strike="noStrike">
                <a:latin typeface="Times New Roman"/>
              </a:rPr>
              <a:t>Актуальность</a:t>
            </a:r>
            <a:endParaRPr b="1" lang="ru-RU" sz="3600" spc="-1" strike="noStrike"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080000" y="360000"/>
            <a:ext cx="3600000" cy="121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3600" spc="-1" strike="noStrike">
                <a:latin typeface="Times New Roman"/>
              </a:rPr>
              <a:t>Цель работы</a:t>
            </a:r>
            <a:endParaRPr b="1" lang="ru-RU" sz="3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360" y="72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3200" spc="-1" strike="noStrike">
                <a:latin typeface="Times New Roman"/>
              </a:rPr>
              <a:t>Схема работы генетического алгоритма (ГА)</a:t>
            </a:r>
            <a:endParaRPr b="1" lang="ru-RU" sz="3200" spc="-1" strike="noStrike">
              <a:latin typeface="Times New Roman"/>
            </a:endParaRPr>
          </a:p>
        </p:txBody>
      </p:sp>
      <p:grpSp>
        <p:nvGrpSpPr>
          <p:cNvPr id="48" name=""/>
          <p:cNvGrpSpPr/>
          <p:nvPr/>
        </p:nvGrpSpPr>
        <p:grpSpPr>
          <a:xfrm>
            <a:off x="585720" y="2340000"/>
            <a:ext cx="8908560" cy="2247480"/>
            <a:chOff x="585720" y="2340000"/>
            <a:chExt cx="8908560" cy="2247480"/>
          </a:xfrm>
        </p:grpSpPr>
        <p:sp>
          <p:nvSpPr>
            <p:cNvPr id="49" name=""/>
            <p:cNvSpPr/>
            <p:nvPr/>
          </p:nvSpPr>
          <p:spPr>
            <a:xfrm>
              <a:off x="3825720" y="2340000"/>
              <a:ext cx="2160000" cy="828000"/>
            </a:xfrm>
            <a:prstGeom prst="flowChartProcess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Candara"/>
                </a:rPr>
                <a:t>Обучение всех особей</a:t>
              </a:r>
              <a:endParaRPr b="0" lang="ru-RU" sz="1800" spc="-1" strike="noStrike">
                <a:latin typeface="Candara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585720" y="2340000"/>
              <a:ext cx="2700000" cy="828000"/>
            </a:xfrm>
            <a:prstGeom prst="flowChartPreparation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Candara"/>
                </a:rPr>
                <a:t>Генерация первой популяции</a:t>
              </a:r>
              <a:endParaRPr b="0" lang="ru-RU" sz="1800" spc="-1" strike="noStrike">
                <a:latin typeface="Candara"/>
              </a:endParaRPr>
            </a:p>
          </p:txBody>
        </p:sp>
        <p:cxnSp>
          <p:nvCxnSpPr>
            <p:cNvPr id="51" name="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  <p:sp>
          <p:nvSpPr>
            <p:cNvPr id="52" name=""/>
            <p:cNvSpPr/>
            <p:nvPr/>
          </p:nvSpPr>
          <p:spPr>
            <a:xfrm>
              <a:off x="6705720" y="2340000"/>
              <a:ext cx="2160000" cy="828000"/>
            </a:xfrm>
            <a:prstGeom prst="flowChartProcess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Candara"/>
                </a:rPr>
                <a:t>Валидация особей</a:t>
              </a:r>
              <a:endParaRPr b="0" lang="ru-RU" sz="1800" spc="-1" strike="noStrike">
                <a:latin typeface="Candara"/>
              </a:endParaRPr>
            </a:p>
          </p:txBody>
        </p:sp>
        <p:cxnSp>
          <p:nvCxnSpPr>
            <p:cNvPr id="53" name=""/>
            <p:cNvCxnSpPr>
              <a:stCxn id="49" idx="3"/>
              <a:endCxn id="52" idx="1"/>
            </p:cNvCxnSpPr>
            <p:nvPr/>
          </p:nvCxnSpPr>
          <p:spPr>
            <a:xfrm>
              <a:off x="5985720" y="2754000"/>
              <a:ext cx="720360" cy="360"/>
            </a:xfrm>
            <a:prstGeom prst="straightConnector1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  <p:sp>
          <p:nvSpPr>
            <p:cNvPr id="54" name=""/>
            <p:cNvSpPr/>
            <p:nvPr/>
          </p:nvSpPr>
          <p:spPr>
            <a:xfrm>
              <a:off x="5265720" y="3759480"/>
              <a:ext cx="2160000" cy="828000"/>
            </a:xfrm>
            <a:prstGeom prst="flowChartProcess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Candara"/>
                </a:rPr>
                <a:t>Мутация</a:t>
              </a:r>
              <a:endParaRPr b="0" lang="ru-RU" sz="1800" spc="-1" strike="noStrike">
                <a:latin typeface="Candara"/>
              </a:endParaRPr>
            </a:p>
          </p:txBody>
        </p:sp>
        <p:cxnSp>
          <p:nvCxnSpPr>
            <p:cNvPr id="55" name=""/>
            <p:cNvCxnSpPr>
              <a:stCxn id="52" idx="3"/>
              <a:endCxn id="54" idx="3"/>
            </p:cNvCxnSpPr>
            <p:nvPr/>
          </p:nvCxnSpPr>
          <p:spPr>
            <a:xfrm flipH="1">
              <a:off x="7425720" y="2754000"/>
              <a:ext cx="1440360" cy="1419840"/>
            </a:xfrm>
            <a:prstGeom prst="curvedConnector3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  <p:cxnSp>
          <p:nvCxnSpPr>
            <p:cNvPr id="56" name=""/>
            <p:cNvCxnSpPr>
              <a:stCxn id="54" idx="1"/>
              <a:endCxn id="49" idx="2"/>
            </p:cNvCxnSpPr>
            <p:nvPr/>
          </p:nvCxnSpPr>
          <p:spPr>
            <a:xfrm flipH="1" flipV="1">
              <a:off x="4905720" y="3168000"/>
              <a:ext cx="360360" cy="1005840"/>
            </a:xfrm>
            <a:prstGeom prst="curvedConnector3">
              <a:avLst/>
            </a:prstGeom>
            <a:ln w="29160">
              <a:solidFill>
                <a:srgbClr val="3465a4"/>
              </a:solidFill>
              <a:bevel/>
              <a:tailEnd len="med" type="triangle" w="med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3600" spc="-1" strike="noStrike">
                <a:latin typeface="Times New Roman"/>
              </a:rPr>
              <a:t>Реализация алгоритма</a:t>
            </a:r>
            <a:endParaRPr b="1" lang="ru-RU" sz="36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8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10" spc="-1" strike="noStrike">
                <a:latin typeface="Times New Roman"/>
              </a:rPr>
              <a:t>Алгоритм был реализован на языке Python 3, при помощи Pytorch</a:t>
            </a:r>
            <a:endParaRPr b="0" lang="ru-RU" sz="171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10" spc="-1" strike="noStrike">
                <a:latin typeface="Times New Roman"/>
              </a:rPr>
              <a:t>Исходные данные разбиты на 3 набора: обучающих, валидационный и тестовый</a:t>
            </a:r>
            <a:endParaRPr b="0" lang="ru-RU" sz="171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10" spc="-1" strike="noStrike">
                <a:latin typeface="Times New Roman"/>
              </a:rPr>
              <a:t>Архитектуры строятся из следующих последовательных слоёв:</a:t>
            </a:r>
            <a:endParaRPr b="0" lang="ru-RU" sz="171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10" spc="-1" strike="noStrike">
                <a:latin typeface="Times New Roman"/>
              </a:rPr>
              <a:t>Линейный слой нейронов</a:t>
            </a:r>
            <a:endParaRPr b="0" lang="ru-RU" sz="171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10" spc="-1" strike="noStrike">
                <a:latin typeface="Times New Roman"/>
              </a:rPr>
              <a:t>Функции активации (ReLU, TanH, Sigmoid)</a:t>
            </a:r>
            <a:endParaRPr b="0" lang="ru-RU" sz="171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10" spc="-1" strike="noStrike">
                <a:latin typeface="Times New Roman"/>
              </a:rPr>
              <a:t>Критерий — MSELoss</a:t>
            </a:r>
            <a:endParaRPr b="0" lang="ru-RU" sz="171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10" spc="-1" strike="noStrike">
                <a:latin typeface="Times New Roman"/>
              </a:rPr>
              <a:t>Оптимизаторы параметров НС — SGD и ADAM</a:t>
            </a:r>
            <a:endParaRPr b="0" lang="ru-RU" sz="171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8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60" spc="-1" strike="noStrike">
                <a:latin typeface="Times New Roman"/>
              </a:rPr>
              <a:t>Оптимизаторы параметров НС — SGD и ADAM</a:t>
            </a:r>
            <a:endParaRPr b="0" lang="ru-RU" sz="176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60" spc="-1" strike="noStrike">
                <a:latin typeface="Times New Roman"/>
              </a:rPr>
              <a:t>Возможные мутации:</a:t>
            </a:r>
            <a:endParaRPr b="0" lang="ru-RU" sz="176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60" spc="-1" strike="noStrike">
                <a:latin typeface="Times New Roman"/>
              </a:rPr>
              <a:t>Удаление слоя</a:t>
            </a:r>
            <a:endParaRPr b="0" lang="ru-RU" sz="17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60" spc="-1" strike="noStrike">
                <a:latin typeface="Times New Roman"/>
              </a:rPr>
              <a:t>Добавления слоя</a:t>
            </a:r>
            <a:endParaRPr b="0" lang="ru-RU" sz="17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60" spc="-1" strike="noStrike">
                <a:latin typeface="Times New Roman"/>
              </a:rPr>
              <a:t>Изменения количества параметров слоя</a:t>
            </a:r>
            <a:endParaRPr b="0" lang="ru-RU" sz="17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60" spc="-1" strike="noStrike">
                <a:latin typeface="Times New Roman"/>
              </a:rPr>
              <a:t>Изменение оптимизатора параметров НС</a:t>
            </a:r>
            <a:endParaRPr b="0" lang="ru-RU" sz="176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60" spc="-1" strike="noStrike">
                <a:latin typeface="Times New Roman"/>
              </a:rPr>
              <a:t>Использована стратегия элитизма — особи, показавшие наилучший результат, переходят в новую популяцию без мутаций</a:t>
            </a:r>
            <a:endParaRPr b="0" lang="ru-RU" sz="176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7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82000" y="608040"/>
            <a:ext cx="8316000" cy="101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3600" spc="-1" strike="noStrike">
                <a:latin typeface="Times New Roman"/>
              </a:rPr>
              <a:t>Рассмотренные типы задач для нейронных сетей</a:t>
            </a:r>
            <a:endParaRPr b="1" lang="ru-RU" sz="3600" spc="-1" strike="noStrike"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990000" y="1800000"/>
            <a:ext cx="8100000" cy="19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Times New Roman"/>
              </a:rPr>
              <a:t>Аппроксимация функций </a:t>
            </a:r>
            <a:r>
              <a:rPr b="0" i="1" lang="ru-RU" sz="2600" spc="-1" strike="noStrike">
                <a:latin typeface="Times New Roman"/>
              </a:rPr>
              <a:t>y = e</a:t>
            </a:r>
            <a:r>
              <a:rPr b="0" i="1" lang="ru-RU" sz="2600" spc="-1" strike="noStrike" baseline="33000">
                <a:latin typeface="Times New Roman"/>
              </a:rPr>
              <a:t>x </a:t>
            </a:r>
            <a:r>
              <a:rPr b="0" lang="ru-RU" sz="2600" spc="-1" strike="noStrike">
                <a:latin typeface="Times New Roman"/>
              </a:rPr>
              <a:t> и </a:t>
            </a:r>
            <a:r>
              <a:rPr b="0" i="1" lang="ru-RU" sz="2600" spc="-1" strike="noStrike">
                <a:latin typeface="Times New Roman"/>
              </a:rPr>
              <a:t>y = sinx</a:t>
            </a:r>
            <a:endParaRPr b="0" lang="ru-RU" sz="2600" spc="-1" strike="noStrike">
              <a:latin typeface="Times New Roman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Times New Roman"/>
              </a:rPr>
              <a:t>Классификация точек на плоскости по схеме «Исключающее ИЛИ»</a:t>
            </a:r>
            <a:endParaRPr b="0" lang="ru-RU" sz="2600" spc="-1" strike="noStrike"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170000" y="3780000"/>
            <a:ext cx="7740000" cy="65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buNone/>
            </a:pPr>
            <a:r>
              <a:rPr b="0" lang="ru-RU" sz="2000" spc="-1" strike="noStrike">
                <a:latin typeface="Times New Roman"/>
              </a:rPr>
              <a:t>На всех задачах модель генетического алгоритма содержит в себе 15 особей, количество обучающих эпох для каждой НС равно 25.</a:t>
            </a:r>
            <a:endParaRPr b="0" lang="ru-RU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3200" spc="-1" strike="noStrike">
                <a:latin typeface="Times New Roman"/>
              </a:rPr>
              <a:t>Задача аппроксимации функции </a:t>
            </a:r>
            <a:r>
              <a:rPr b="1" i="1" lang="ru-RU" sz="3200" spc="-1" strike="noStrike">
                <a:latin typeface="Times New Roman"/>
              </a:rPr>
              <a:t>y</a:t>
            </a:r>
            <a:r>
              <a:rPr b="1" i="1" lang="ru-RU" sz="2200" spc="-1" strike="noStrike">
                <a:latin typeface="Times New Roman"/>
              </a:rPr>
              <a:t>=</a:t>
            </a:r>
            <a:r>
              <a:rPr b="1" i="1" lang="ru-RU" sz="3200" spc="-1" strike="noStrike">
                <a:latin typeface="Times New Roman"/>
              </a:rPr>
              <a:t>e</a:t>
            </a:r>
            <a:r>
              <a:rPr b="1" i="1" lang="ru-RU" sz="3200" spc="-1" strike="noStrike" baseline="33000">
                <a:latin typeface="Times New Roman"/>
              </a:rPr>
              <a:t>x</a:t>
            </a:r>
            <a:endParaRPr b="1" lang="ru-RU" sz="3200" spc="-1" strike="noStrike"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880000" y="1172520"/>
            <a:ext cx="43200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400" spc="-1" strike="noStrike">
                <a:latin typeface="Times New Roman"/>
              </a:rPr>
              <a:t>Исходные данные</a:t>
            </a:r>
            <a:endParaRPr b="0" lang="ru-RU" sz="2400" spc="-1" strike="noStrike">
              <a:latin typeface="Times New Roman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840320" y="1743480"/>
            <a:ext cx="6399360" cy="365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Результаты особей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440000" y="1760400"/>
            <a:ext cx="378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11</a:t>
            </a:r>
            <a:r>
              <a:rPr b="0" lang="ru-RU" sz="2200" spc="-1" strike="noStrike">
                <a:latin typeface="Times New Roman"/>
              </a:rPr>
              <a:t> эпох</a:t>
            </a:r>
            <a:endParaRPr b="0" lang="ru-RU" sz="2200" spc="-1" strike="noStrike"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6300000" y="1760400"/>
            <a:ext cx="324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31</a:t>
            </a:r>
            <a:r>
              <a:rPr b="0" lang="ru-RU" sz="2200" spc="-1" strike="noStrike">
                <a:latin typeface="Times New Roman"/>
              </a:rPr>
              <a:t> эпоху</a:t>
            </a:r>
            <a:endParaRPr b="0" lang="ru-RU" sz="2200" spc="-1" strike="noStrike">
              <a:latin typeface="Times New Roman"/>
            </a:endParaRPr>
          </a:p>
        </p:txBody>
      </p:sp>
      <p:grpSp>
        <p:nvGrpSpPr>
          <p:cNvPr id="69" name=""/>
          <p:cNvGrpSpPr/>
          <p:nvPr/>
        </p:nvGrpSpPr>
        <p:grpSpPr>
          <a:xfrm>
            <a:off x="0" y="2160000"/>
            <a:ext cx="10080000" cy="3132000"/>
            <a:chOff x="0" y="2160000"/>
            <a:chExt cx="10080000" cy="3132000"/>
          </a:xfrm>
        </p:grpSpPr>
        <p:pic>
          <p:nvPicPr>
            <p:cNvPr id="70" name="" descr=""/>
            <p:cNvPicPr/>
            <p:nvPr/>
          </p:nvPicPr>
          <p:blipFill>
            <a:blip r:embed="rId1"/>
            <a:stretch/>
          </p:blipFill>
          <p:spPr>
            <a:xfrm>
              <a:off x="0" y="2160000"/>
              <a:ext cx="5220000" cy="3132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" name="" descr=""/>
            <p:cNvPicPr/>
            <p:nvPr/>
          </p:nvPicPr>
          <p:blipFill>
            <a:blip r:embed="rId2"/>
            <a:stretch/>
          </p:blipFill>
          <p:spPr>
            <a:xfrm>
              <a:off x="4860000" y="2160000"/>
              <a:ext cx="5220000" cy="31320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История эволюции</a:t>
            </a:r>
            <a:endParaRPr b="1" lang="ru-RU" sz="4400" spc="-1" strike="noStrike">
              <a:latin typeface="Times New Roman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-90360" y="1620000"/>
            <a:ext cx="10261080" cy="34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Анализ результатов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540000" y="1620000"/>
            <a:ext cx="8640000" cy="31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</a:rPr>
              <a:t>Из графика ошибок особей видно, что с шагом эволюции размах ошибок среди особей одной популяции уменьшается, что говорит о схожести их архитектур, что позволяет более тонко подстраивать параметры на последующих шагах эволюции. </a:t>
            </a: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</a:rPr>
              <a:t>Также стоит отметить, что минимальная ошибка среди всех особей одной популяции с течением эволюции практически неубывает, что говорит о работоспособности стратегии элитизма. Однако заметны некоторые флуктуации этих ошибок. Это связано с тем, что при переходе в новую популяцию наилучшие особи заново инициализируют параметры самой НС, что может привести либо к попаданию в другой локальный минимум ошибки, либо к тому, что НС не успевает за то же количество обучающих эпох попасть в локальный минимум.</a:t>
            </a:r>
            <a:endParaRPr b="0" lang="ru-RU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2022-05-11T00:13:50Z</dcterms:modified>
  <cp:revision>19</cp:revision>
  <dc:subject/>
  <dc:title/>
</cp:coreProperties>
</file>