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0F277B-A6E3-20D9-CBC1-0FE2471EDC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D8BB124-108A-83E5-4363-9A7AB474B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D48C43B-7C47-3D55-442F-0F3EF43AD8D7}"/>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5" name="Espace réservé du pied de page 4">
            <a:extLst>
              <a:ext uri="{FF2B5EF4-FFF2-40B4-BE49-F238E27FC236}">
                <a16:creationId xmlns:a16="http://schemas.microsoft.com/office/drawing/2014/main" id="{2E2DAFD4-5DF4-0F4C-180C-489ED558B6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ABD11E-63D8-312F-A252-458C8CDB1203}"/>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325049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4F096-2360-233B-1A6C-B41FC417762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EE8A7BE-D01A-955A-7A5C-870011596D3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94D0B6-6DDF-9136-5CD1-1A2B3D49EA4E}"/>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5" name="Espace réservé du pied de page 4">
            <a:extLst>
              <a:ext uri="{FF2B5EF4-FFF2-40B4-BE49-F238E27FC236}">
                <a16:creationId xmlns:a16="http://schemas.microsoft.com/office/drawing/2014/main" id="{2BEB7DE3-AA7B-9C8F-2C5C-E8A6385CA4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D2EBD2-1FCB-60AC-0FD6-2398EA654D61}"/>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97479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06453E1-B438-E72E-F39B-0423356BCD2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C3C3185-FBB5-EE30-6D86-EB1B8778A44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B723B7B-0FDB-75AE-DFC9-AB26CAFCF6D5}"/>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5" name="Espace réservé du pied de page 4">
            <a:extLst>
              <a:ext uri="{FF2B5EF4-FFF2-40B4-BE49-F238E27FC236}">
                <a16:creationId xmlns:a16="http://schemas.microsoft.com/office/drawing/2014/main" id="{8D240CB1-896C-26C3-854D-01CBC175B5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7C5D32-FB3B-FE49-D40B-77141CF223BA}"/>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2300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FCBED6-2108-D614-730A-E8FA053E31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BBED551-ECCF-A0EC-E396-24AFD74F3C5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BB8539-576E-8BEA-77BE-B8E4003956E9}"/>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5" name="Espace réservé du pied de page 4">
            <a:extLst>
              <a:ext uri="{FF2B5EF4-FFF2-40B4-BE49-F238E27FC236}">
                <a16:creationId xmlns:a16="http://schemas.microsoft.com/office/drawing/2014/main" id="{B39592E7-A484-CD2F-9705-ECFA173AD6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685D12-0CD7-3CEA-DBFD-D0B74F5708C6}"/>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413833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0D54B8-43F6-2757-4E93-BFAAE370058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992C1C7-31C1-4D5D-7C88-95E53151B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6030565-8B68-2A18-D886-84C044B933F9}"/>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5" name="Espace réservé du pied de page 4">
            <a:extLst>
              <a:ext uri="{FF2B5EF4-FFF2-40B4-BE49-F238E27FC236}">
                <a16:creationId xmlns:a16="http://schemas.microsoft.com/office/drawing/2014/main" id="{EE2584BE-40CD-82C0-1615-2AEA53D039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A71CA6-6903-CF40-867C-A0B87145E9F6}"/>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415994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5AEBA8-C025-789A-5DBC-261EC6EAA3C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8E4E394-7DCF-D44F-C620-88D18DB7021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6992C67-2EDF-931D-ED35-1DC14757A0F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921CFFB-DB21-354C-B0A4-5A7EC56E279B}"/>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6" name="Espace réservé du pied de page 5">
            <a:extLst>
              <a:ext uri="{FF2B5EF4-FFF2-40B4-BE49-F238E27FC236}">
                <a16:creationId xmlns:a16="http://schemas.microsoft.com/office/drawing/2014/main" id="{7042C231-91D9-666B-AA4B-74ACAF73248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88FB5F-1B58-A387-13A8-04B626ED1A0D}"/>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379847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2C372F-DFBF-C9C4-38B8-8DBAB2401AB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9D66240-A6B9-218E-C35B-E566EF1C3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B655220-41B2-3AFA-F686-10DEB78B313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43B9822-4367-36D8-9E70-0FD90B2E10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15E4764-DC74-3F93-0ED0-DB6893439D0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033C288-0D1C-F60D-E4D2-FE6DD629390E}"/>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8" name="Espace réservé du pied de page 7">
            <a:extLst>
              <a:ext uri="{FF2B5EF4-FFF2-40B4-BE49-F238E27FC236}">
                <a16:creationId xmlns:a16="http://schemas.microsoft.com/office/drawing/2014/main" id="{1525C8ED-681C-59A9-00D2-EF70071AC9D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67B324B-EAAD-C56C-D3E5-1F67132B417B}"/>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399593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F64E96-36A2-7533-A32E-0E531F44D6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7624247-99CF-D6A2-0930-0D72F8EB30EA}"/>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4" name="Espace réservé du pied de page 3">
            <a:extLst>
              <a:ext uri="{FF2B5EF4-FFF2-40B4-BE49-F238E27FC236}">
                <a16:creationId xmlns:a16="http://schemas.microsoft.com/office/drawing/2014/main" id="{9C2A9A8A-C37D-E2BA-BCDE-80E26B1A98A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9F183EF-AB0C-8F43-42D4-5368BCC3BE89}"/>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409857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62EE719-D3CF-5C2B-B400-DE3E9FC1A4AD}"/>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3" name="Espace réservé du pied de page 2">
            <a:extLst>
              <a:ext uri="{FF2B5EF4-FFF2-40B4-BE49-F238E27FC236}">
                <a16:creationId xmlns:a16="http://schemas.microsoft.com/office/drawing/2014/main" id="{EFF4E30D-B740-B00B-A7BA-4143E7803BE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A56F151-DE7A-9D4C-8092-8E4748CD4B19}"/>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272639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A62CE-9473-B6BD-AE42-ABF8435D2B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D8C1E62-C657-6B63-A601-5C9704B8DF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D3A7BF0-8E23-9048-0C50-AD2538791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7FBF381-CB7F-C314-1175-6B12658B2446}"/>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6" name="Espace réservé du pied de page 5">
            <a:extLst>
              <a:ext uri="{FF2B5EF4-FFF2-40B4-BE49-F238E27FC236}">
                <a16:creationId xmlns:a16="http://schemas.microsoft.com/office/drawing/2014/main" id="{98E62A63-5848-06D9-E2EB-3BAE75954F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009589F-361A-5256-F41B-9E1DDCFE1611}"/>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190722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4E688-920C-4FE7-0739-BF28CB38480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0929EC-B259-6BFF-9F48-DD064CF1F0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292E6B4-DBC0-724B-A6FB-FCA98D2B1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EC827C0-2524-FC4F-326E-1529E6CF4445}"/>
              </a:ext>
            </a:extLst>
          </p:cNvPr>
          <p:cNvSpPr>
            <a:spLocks noGrp="1"/>
          </p:cNvSpPr>
          <p:nvPr>
            <p:ph type="dt" sz="half" idx="10"/>
          </p:nvPr>
        </p:nvSpPr>
        <p:spPr/>
        <p:txBody>
          <a:bodyPr/>
          <a:lstStyle/>
          <a:p>
            <a:fld id="{A8482F59-1EFA-4376-909B-DB2B25CAA424}" type="datetimeFigureOut">
              <a:rPr lang="fr-FR" smtClean="0"/>
              <a:t>16/02/2023</a:t>
            </a:fld>
            <a:endParaRPr lang="fr-FR"/>
          </a:p>
        </p:txBody>
      </p:sp>
      <p:sp>
        <p:nvSpPr>
          <p:cNvPr id="6" name="Espace réservé du pied de page 5">
            <a:extLst>
              <a:ext uri="{FF2B5EF4-FFF2-40B4-BE49-F238E27FC236}">
                <a16:creationId xmlns:a16="http://schemas.microsoft.com/office/drawing/2014/main" id="{246E6F91-B7C0-85E7-0805-17FF351807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560F35-5204-255A-1214-7CA1D7B75CE2}"/>
              </a:ext>
            </a:extLst>
          </p:cNvPr>
          <p:cNvSpPr>
            <a:spLocks noGrp="1"/>
          </p:cNvSpPr>
          <p:nvPr>
            <p:ph type="sldNum" sz="quarter" idx="12"/>
          </p:nvPr>
        </p:nvSpPr>
        <p:spPr/>
        <p:txBody>
          <a:bodyPr/>
          <a:lstStyle/>
          <a:p>
            <a:fld id="{7D4101BA-2599-4BFD-B031-3EF5C173E7E4}" type="slidenum">
              <a:rPr lang="fr-FR" smtClean="0"/>
              <a:t>‹N°›</a:t>
            </a:fld>
            <a:endParaRPr lang="fr-FR"/>
          </a:p>
        </p:txBody>
      </p:sp>
    </p:spTree>
    <p:extLst>
      <p:ext uri="{BB962C8B-B14F-4D97-AF65-F5344CB8AC3E}">
        <p14:creationId xmlns:p14="http://schemas.microsoft.com/office/powerpoint/2010/main" val="415963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3A4F089-FEB9-9A15-5071-DAE3C910F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CC250AC-643C-1192-EA0F-3F3581EBB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B612C5-C655-F2D2-0652-2851D43FF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82F59-1EFA-4376-909B-DB2B25CAA424}" type="datetimeFigureOut">
              <a:rPr lang="fr-FR" smtClean="0"/>
              <a:t>16/02/2023</a:t>
            </a:fld>
            <a:endParaRPr lang="fr-FR"/>
          </a:p>
        </p:txBody>
      </p:sp>
      <p:sp>
        <p:nvSpPr>
          <p:cNvPr id="5" name="Espace réservé du pied de page 4">
            <a:extLst>
              <a:ext uri="{FF2B5EF4-FFF2-40B4-BE49-F238E27FC236}">
                <a16:creationId xmlns:a16="http://schemas.microsoft.com/office/drawing/2014/main" id="{F77E8F59-9856-0388-AE74-2CFDF3F9F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F85B194-EFA9-4E9C-B26F-2A16DE112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101BA-2599-4BFD-B031-3EF5C173E7E4}" type="slidenum">
              <a:rPr lang="fr-FR" smtClean="0"/>
              <a:t>‹N°›</a:t>
            </a:fld>
            <a:endParaRPr lang="fr-FR"/>
          </a:p>
        </p:txBody>
      </p:sp>
    </p:spTree>
    <p:extLst>
      <p:ext uri="{BB962C8B-B14F-4D97-AF65-F5344CB8AC3E}">
        <p14:creationId xmlns:p14="http://schemas.microsoft.com/office/powerpoint/2010/main" val="255995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933145-20A1-B56D-AA94-2171DC88602A}"/>
              </a:ext>
            </a:extLst>
          </p:cNvPr>
          <p:cNvSpPr>
            <a:spLocks noGrp="1"/>
          </p:cNvSpPr>
          <p:nvPr>
            <p:ph type="ctrTitle"/>
          </p:nvPr>
        </p:nvSpPr>
        <p:spPr>
          <a:xfrm>
            <a:off x="1136072" y="353147"/>
            <a:ext cx="9144000" cy="886546"/>
          </a:xfrm>
        </p:spPr>
        <p:txBody>
          <a:bodyPr>
            <a:noAutofit/>
          </a:bodyPr>
          <a:lstStyle/>
          <a:p>
            <a:r>
              <a:rPr lang="en-US" sz="3200" b="0" i="0" dirty="0">
                <a:solidFill>
                  <a:schemeClr val="accent1">
                    <a:lumMod val="75000"/>
                  </a:schemeClr>
                </a:solidFill>
                <a:effectLst/>
                <a:latin typeface="Söhne"/>
              </a:rPr>
              <a:t>1)  NoSQL vs SQL - A comparison between MongoDB and Relational Databases</a:t>
            </a:r>
            <a:endParaRPr lang="fr-FR" sz="4400" dirty="0">
              <a:solidFill>
                <a:schemeClr val="accent1">
                  <a:lumMod val="75000"/>
                </a:schemeClr>
              </a:solidFill>
            </a:endParaRPr>
          </a:p>
        </p:txBody>
      </p:sp>
      <p:sp>
        <p:nvSpPr>
          <p:cNvPr id="3" name="Sous-titre 2">
            <a:extLst>
              <a:ext uri="{FF2B5EF4-FFF2-40B4-BE49-F238E27FC236}">
                <a16:creationId xmlns:a16="http://schemas.microsoft.com/office/drawing/2014/main" id="{10CE112E-AEA2-AEC1-0147-2895D8F2904F}"/>
              </a:ext>
            </a:extLst>
          </p:cNvPr>
          <p:cNvSpPr>
            <a:spLocks noGrp="1"/>
          </p:cNvSpPr>
          <p:nvPr>
            <p:ph type="subTitle" idx="1"/>
          </p:nvPr>
        </p:nvSpPr>
        <p:spPr>
          <a:xfrm>
            <a:off x="637309" y="1496291"/>
            <a:ext cx="10931236" cy="3325091"/>
          </a:xfrm>
        </p:spPr>
        <p:txBody>
          <a:bodyPr>
            <a:normAutofit/>
          </a:bodyPr>
          <a:lstStyle/>
          <a:p>
            <a:pPr algn="l">
              <a:lnSpc>
                <a:spcPct val="100000"/>
              </a:lnSpc>
            </a:pPr>
            <a:r>
              <a:rPr lang="en-US" sz="3600" b="0" i="0" dirty="0">
                <a:effectLst/>
                <a:latin typeface="Söhne"/>
              </a:rPr>
              <a:t>In this presentation, we will compare NoSQL database MongoDB with Relational Database Management Systems (RDBMS) using SQL. We will explore the functionalities and features of both databases, as well as the key differences between them.</a:t>
            </a:r>
          </a:p>
          <a:p>
            <a:pPr algn="l">
              <a:lnSpc>
                <a:spcPct val="100000"/>
              </a:lnSpc>
            </a:pPr>
            <a:endParaRPr lang="en-US" sz="3600" dirty="0">
              <a:latin typeface="Söhne"/>
            </a:endParaRPr>
          </a:p>
          <a:p>
            <a:pPr algn="l">
              <a:lnSpc>
                <a:spcPct val="100000"/>
              </a:lnSpc>
            </a:pPr>
            <a:endParaRPr lang="en-US" sz="3600" dirty="0">
              <a:latin typeface="Söhne"/>
            </a:endParaRPr>
          </a:p>
          <a:p>
            <a:pPr algn="l">
              <a:lnSpc>
                <a:spcPct val="100000"/>
              </a:lnSpc>
            </a:pPr>
            <a:endParaRPr lang="en-US" sz="3600" dirty="0">
              <a:latin typeface="Söhne"/>
            </a:endParaRPr>
          </a:p>
          <a:p>
            <a:pPr algn="l">
              <a:lnSpc>
                <a:spcPct val="100000"/>
              </a:lnSpc>
            </a:pPr>
            <a:endParaRPr lang="en-US" sz="3600" dirty="0">
              <a:latin typeface="Söhne"/>
            </a:endParaRPr>
          </a:p>
          <a:p>
            <a:pPr algn="l">
              <a:lnSpc>
                <a:spcPct val="100000"/>
              </a:lnSpc>
            </a:pPr>
            <a:endParaRPr lang="en-US" sz="3600" dirty="0">
              <a:latin typeface="Söhne"/>
            </a:endParaRPr>
          </a:p>
          <a:p>
            <a:pPr algn="l">
              <a:lnSpc>
                <a:spcPct val="100000"/>
              </a:lnSpc>
            </a:pPr>
            <a:endParaRPr lang="en-US" sz="3600" dirty="0">
              <a:latin typeface="Söhne"/>
            </a:endParaRPr>
          </a:p>
          <a:p>
            <a:pPr algn="l">
              <a:lnSpc>
                <a:spcPct val="100000"/>
              </a:lnSpc>
            </a:pPr>
            <a:endParaRPr lang="en-US" sz="3600" dirty="0">
              <a:latin typeface="Söhne"/>
            </a:endParaRPr>
          </a:p>
          <a:p>
            <a:pPr algn="l">
              <a:lnSpc>
                <a:spcPct val="100000"/>
              </a:lnSpc>
            </a:pPr>
            <a:endParaRPr lang="en-US" sz="3600" dirty="0">
              <a:latin typeface="Söhne"/>
            </a:endParaRPr>
          </a:p>
          <a:p>
            <a:pPr algn="l">
              <a:lnSpc>
                <a:spcPct val="100000"/>
              </a:lnSpc>
            </a:pPr>
            <a:endParaRPr lang="en-US" sz="3600" dirty="0">
              <a:latin typeface="Söhne"/>
            </a:endParaRPr>
          </a:p>
          <a:p>
            <a:pPr algn="l">
              <a:lnSpc>
                <a:spcPct val="100000"/>
              </a:lnSpc>
            </a:pPr>
            <a:endParaRPr lang="fr-FR" sz="3600" dirty="0"/>
          </a:p>
        </p:txBody>
      </p:sp>
    </p:spTree>
    <p:extLst>
      <p:ext uri="{BB962C8B-B14F-4D97-AF65-F5344CB8AC3E}">
        <p14:creationId xmlns:p14="http://schemas.microsoft.com/office/powerpoint/2010/main" val="223120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850C5-227F-6DE7-2EAD-71DF430F1A05}"/>
              </a:ext>
            </a:extLst>
          </p:cNvPr>
          <p:cNvSpPr>
            <a:spLocks noGrp="1"/>
          </p:cNvSpPr>
          <p:nvPr>
            <p:ph type="title"/>
          </p:nvPr>
        </p:nvSpPr>
        <p:spPr/>
        <p:txBody>
          <a:bodyPr>
            <a:normAutofit/>
          </a:bodyPr>
          <a:lstStyle/>
          <a:p>
            <a:r>
              <a:rPr lang="fr-FR" sz="3200" b="0" i="0" dirty="0">
                <a:solidFill>
                  <a:schemeClr val="accent1">
                    <a:lumMod val="75000"/>
                  </a:schemeClr>
                </a:solidFill>
                <a:effectLst/>
                <a:latin typeface="Söhne"/>
              </a:rPr>
              <a:t>   2) MongoDB - A NoSQL </a:t>
            </a:r>
            <a:r>
              <a:rPr lang="fr-FR" sz="3200" b="0" i="0" dirty="0" err="1">
                <a:solidFill>
                  <a:schemeClr val="accent1">
                    <a:lumMod val="75000"/>
                  </a:schemeClr>
                </a:solidFill>
                <a:effectLst/>
                <a:latin typeface="Söhne"/>
              </a:rPr>
              <a:t>database</a:t>
            </a:r>
            <a:endParaRPr lang="fr-FR" sz="3200"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id="{83670697-E9C4-9F04-AF62-1021A2FB85B4}"/>
              </a:ext>
            </a:extLst>
          </p:cNvPr>
          <p:cNvSpPr>
            <a:spLocks noGrp="1"/>
          </p:cNvSpPr>
          <p:nvPr>
            <p:ph idx="1"/>
          </p:nvPr>
        </p:nvSpPr>
        <p:spPr>
          <a:xfrm>
            <a:off x="838200" y="1690688"/>
            <a:ext cx="10515600" cy="4351338"/>
          </a:xfrm>
        </p:spPr>
        <p:txBody>
          <a:bodyPr>
            <a:normAutofit/>
          </a:bodyPr>
          <a:lstStyle/>
          <a:p>
            <a:pPr marL="0" indent="0">
              <a:lnSpc>
                <a:spcPct val="100000"/>
              </a:lnSpc>
              <a:buNone/>
            </a:pPr>
            <a:r>
              <a:rPr lang="en-US" sz="3200" b="0" i="0" dirty="0">
                <a:effectLst/>
                <a:latin typeface="Söhne"/>
              </a:rPr>
              <a:t>MongoDB is a popular NoSQL document-oriented database that uses JSON-like documents to store data. It is a non-relational database, which means that it does not use tables and does not enforce a rigid schema. MongoDB is known for its flexibility, scalability, and high performance, and is used by many companies to store large amounts of data.</a:t>
            </a:r>
            <a:endParaRPr lang="fr-FR" sz="3200" dirty="0"/>
          </a:p>
        </p:txBody>
      </p:sp>
    </p:spTree>
    <p:extLst>
      <p:ext uri="{BB962C8B-B14F-4D97-AF65-F5344CB8AC3E}">
        <p14:creationId xmlns:p14="http://schemas.microsoft.com/office/powerpoint/2010/main" val="425013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357DF-7484-65C3-E2CF-6DF068F2EE70}"/>
              </a:ext>
            </a:extLst>
          </p:cNvPr>
          <p:cNvSpPr>
            <a:spLocks noGrp="1"/>
          </p:cNvSpPr>
          <p:nvPr>
            <p:ph type="title"/>
          </p:nvPr>
        </p:nvSpPr>
        <p:spPr/>
        <p:txBody>
          <a:bodyPr>
            <a:normAutofit/>
          </a:bodyPr>
          <a:lstStyle/>
          <a:p>
            <a:r>
              <a:rPr lang="fr-FR" sz="3600" b="0" i="0" dirty="0">
                <a:solidFill>
                  <a:schemeClr val="accent1">
                    <a:lumMod val="75000"/>
                  </a:schemeClr>
                </a:solidFill>
                <a:effectLst/>
                <a:latin typeface="Söhne"/>
              </a:rPr>
              <a:t>3) </a:t>
            </a:r>
            <a:r>
              <a:rPr lang="fr-FR" sz="3200" b="0" i="0" dirty="0">
                <a:solidFill>
                  <a:schemeClr val="accent1">
                    <a:lumMod val="75000"/>
                  </a:schemeClr>
                </a:solidFill>
                <a:effectLst/>
                <a:latin typeface="Söhne"/>
              </a:rPr>
              <a:t>SQL - A </a:t>
            </a:r>
            <a:r>
              <a:rPr lang="fr-FR" sz="3200" b="0" i="0" dirty="0" err="1">
                <a:solidFill>
                  <a:schemeClr val="accent1">
                    <a:lumMod val="75000"/>
                  </a:schemeClr>
                </a:solidFill>
                <a:effectLst/>
                <a:latin typeface="Söhne"/>
              </a:rPr>
              <a:t>Relational</a:t>
            </a:r>
            <a:r>
              <a:rPr lang="fr-FR" sz="3200" b="0" i="0" dirty="0">
                <a:solidFill>
                  <a:schemeClr val="accent1">
                    <a:lumMod val="75000"/>
                  </a:schemeClr>
                </a:solidFill>
                <a:effectLst/>
                <a:latin typeface="Söhne"/>
              </a:rPr>
              <a:t> </a:t>
            </a:r>
            <a:r>
              <a:rPr lang="fr-FR" sz="3200" b="0" i="0" dirty="0" err="1">
                <a:solidFill>
                  <a:schemeClr val="accent1">
                    <a:lumMod val="75000"/>
                  </a:schemeClr>
                </a:solidFill>
                <a:effectLst/>
                <a:latin typeface="Söhne"/>
              </a:rPr>
              <a:t>Database</a:t>
            </a:r>
            <a:r>
              <a:rPr lang="fr-FR" sz="3200" b="0" i="0" dirty="0">
                <a:solidFill>
                  <a:schemeClr val="accent1">
                    <a:lumMod val="75000"/>
                  </a:schemeClr>
                </a:solidFill>
                <a:effectLst/>
                <a:latin typeface="Söhne"/>
              </a:rPr>
              <a:t> Management System</a:t>
            </a:r>
            <a:endParaRPr lang="fr-FR" sz="3600"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id="{DC69C9C3-8F6A-F52A-3FE0-331490449F65}"/>
              </a:ext>
            </a:extLst>
          </p:cNvPr>
          <p:cNvSpPr>
            <a:spLocks noGrp="1"/>
          </p:cNvSpPr>
          <p:nvPr>
            <p:ph idx="1"/>
          </p:nvPr>
        </p:nvSpPr>
        <p:spPr/>
        <p:txBody>
          <a:bodyPr>
            <a:normAutofit/>
          </a:bodyPr>
          <a:lstStyle/>
          <a:p>
            <a:pPr>
              <a:lnSpc>
                <a:spcPct val="100000"/>
              </a:lnSpc>
            </a:pPr>
            <a:r>
              <a:rPr lang="en-US" sz="3200" b="0" i="0" dirty="0">
                <a:effectLst/>
                <a:latin typeface="Söhne"/>
              </a:rPr>
              <a:t>SQL is a programming language used to manage Relational Database Management Systems (RDBMS), which store data in a structured way using tables, columns, and rows. SQL is widely used in the industry and is a well-established standard for managing data. RDBMS is known for its data integrity, consistency, and ability to handle complex queries.</a:t>
            </a:r>
            <a:endParaRPr lang="fr-FR" sz="3200" dirty="0"/>
          </a:p>
        </p:txBody>
      </p:sp>
    </p:spTree>
    <p:extLst>
      <p:ext uri="{BB962C8B-B14F-4D97-AF65-F5344CB8AC3E}">
        <p14:creationId xmlns:p14="http://schemas.microsoft.com/office/powerpoint/2010/main" val="118111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98534-5F44-736F-4D37-0EEAE7A3524D}"/>
              </a:ext>
            </a:extLst>
          </p:cNvPr>
          <p:cNvSpPr>
            <a:spLocks noGrp="1"/>
          </p:cNvSpPr>
          <p:nvPr>
            <p:ph type="title"/>
          </p:nvPr>
        </p:nvSpPr>
        <p:spPr>
          <a:xfrm>
            <a:off x="838200" y="0"/>
            <a:ext cx="10515600" cy="1325563"/>
          </a:xfrm>
        </p:spPr>
        <p:txBody>
          <a:bodyPr>
            <a:normAutofit/>
          </a:bodyPr>
          <a:lstStyle/>
          <a:p>
            <a:r>
              <a:rPr lang="en-US" sz="3200" b="0" i="0" dirty="0">
                <a:solidFill>
                  <a:schemeClr val="accent1">
                    <a:lumMod val="75000"/>
                  </a:schemeClr>
                </a:solidFill>
                <a:effectLst/>
                <a:latin typeface="Söhne"/>
              </a:rPr>
              <a:t>4) Key Differences between MongoDB and SQL</a:t>
            </a:r>
            <a:endParaRPr lang="fr-FR" sz="3200"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id="{44C993A6-1023-0851-962A-B1FBBAC712E5}"/>
              </a:ext>
            </a:extLst>
          </p:cNvPr>
          <p:cNvSpPr>
            <a:spLocks noGrp="1"/>
          </p:cNvSpPr>
          <p:nvPr>
            <p:ph idx="1"/>
          </p:nvPr>
        </p:nvSpPr>
        <p:spPr>
          <a:xfrm>
            <a:off x="838200" y="1246909"/>
            <a:ext cx="10515600" cy="4930054"/>
          </a:xfrm>
        </p:spPr>
        <p:txBody>
          <a:bodyPr>
            <a:normAutofit fontScale="92500" lnSpcReduction="10000"/>
          </a:bodyPr>
          <a:lstStyle/>
          <a:p>
            <a:pPr algn="l"/>
            <a:r>
              <a:rPr lang="en-US" b="0" i="0" dirty="0">
                <a:effectLst/>
                <a:latin typeface="Söhne"/>
              </a:rPr>
              <a:t>While both MongoDB and SQL databases are used to store and manage data, they have some key differences:</a:t>
            </a:r>
          </a:p>
          <a:p>
            <a:pPr algn="l">
              <a:buFont typeface="Arial" panose="020B0604020202020204" pitchFamily="34" charset="0"/>
              <a:buChar char="•"/>
            </a:pPr>
            <a:r>
              <a:rPr lang="en-US" b="0" i="0" dirty="0">
                <a:effectLst/>
                <a:latin typeface="Söhne"/>
              </a:rPr>
              <a:t>Schema: MongoDB is a schema-less database, which means that it does not enforce a rigid schema, while SQL uses a structured schema to store data.</a:t>
            </a:r>
          </a:p>
          <a:p>
            <a:pPr algn="l">
              <a:buFont typeface="Arial" panose="020B0604020202020204" pitchFamily="34" charset="0"/>
              <a:buChar char="•"/>
            </a:pPr>
            <a:r>
              <a:rPr lang="en-US" b="0" i="0" dirty="0">
                <a:effectLst/>
                <a:latin typeface="Söhne"/>
              </a:rPr>
              <a:t>Querying: MongoDB uses a flexible and powerful query language called the MongoDB Query Language (MQL), while SQL uses the Structured Query Language (SQL) to query data.</a:t>
            </a:r>
          </a:p>
          <a:p>
            <a:pPr algn="l">
              <a:buFont typeface="Arial" panose="020B0604020202020204" pitchFamily="34" charset="0"/>
              <a:buChar char="•"/>
            </a:pPr>
            <a:r>
              <a:rPr lang="en-US" b="0" i="0" dirty="0">
                <a:effectLst/>
                <a:latin typeface="Söhne"/>
              </a:rPr>
              <a:t>Scalability: MongoDB is designed to be highly scalable, while SQL can be challenging to scale up or down.</a:t>
            </a:r>
          </a:p>
          <a:p>
            <a:pPr algn="l">
              <a:buFont typeface="Arial" panose="020B0604020202020204" pitchFamily="34" charset="0"/>
              <a:buChar char="•"/>
            </a:pPr>
            <a:r>
              <a:rPr lang="en-US" b="0" i="0" dirty="0">
                <a:effectLst/>
                <a:latin typeface="Söhne"/>
              </a:rPr>
              <a:t>Performance: MongoDB is known for its high performance, especially with large amounts of unstructured data, while SQL is generally faster when it comes to complex queries.</a:t>
            </a:r>
          </a:p>
          <a:p>
            <a:pPr marL="0" indent="0">
              <a:buNone/>
            </a:pPr>
            <a:endParaRPr lang="fr-FR" dirty="0"/>
          </a:p>
        </p:txBody>
      </p:sp>
    </p:spTree>
    <p:extLst>
      <p:ext uri="{BB962C8B-B14F-4D97-AF65-F5344CB8AC3E}">
        <p14:creationId xmlns:p14="http://schemas.microsoft.com/office/powerpoint/2010/main" val="33218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6F687-1EDE-206D-825E-53B6B437DE16}"/>
              </a:ext>
            </a:extLst>
          </p:cNvPr>
          <p:cNvSpPr>
            <a:spLocks noGrp="1"/>
          </p:cNvSpPr>
          <p:nvPr>
            <p:ph type="title"/>
          </p:nvPr>
        </p:nvSpPr>
        <p:spPr>
          <a:xfrm>
            <a:off x="838200" y="365126"/>
            <a:ext cx="10515600" cy="1075748"/>
          </a:xfrm>
        </p:spPr>
        <p:txBody>
          <a:bodyPr>
            <a:normAutofit/>
          </a:bodyPr>
          <a:lstStyle/>
          <a:p>
            <a:r>
              <a:rPr lang="en-US" sz="3200" b="0" i="0" dirty="0">
                <a:solidFill>
                  <a:schemeClr val="accent1">
                    <a:lumMod val="75000"/>
                  </a:schemeClr>
                </a:solidFill>
                <a:effectLst/>
                <a:latin typeface="Söhne"/>
              </a:rPr>
              <a:t>5) Use Cases for MongoDB and SQL</a:t>
            </a:r>
            <a:endParaRPr lang="fr-FR" sz="3200"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id="{3ABF4BF5-C59E-70D2-E019-26C05557EBCC}"/>
              </a:ext>
            </a:extLst>
          </p:cNvPr>
          <p:cNvSpPr>
            <a:spLocks noGrp="1"/>
          </p:cNvSpPr>
          <p:nvPr>
            <p:ph idx="1"/>
          </p:nvPr>
        </p:nvSpPr>
        <p:spPr>
          <a:xfrm>
            <a:off x="838200" y="1565564"/>
            <a:ext cx="10515600" cy="4611399"/>
          </a:xfrm>
        </p:spPr>
        <p:txBody>
          <a:bodyPr/>
          <a:lstStyle/>
          <a:p>
            <a:pPr algn="l"/>
            <a:r>
              <a:rPr lang="en-US" b="0" i="0" dirty="0">
                <a:effectLst/>
                <a:latin typeface="Söhne"/>
              </a:rPr>
              <a:t>While both MongoDB and SQL databases can be used for a wide range of applications, they are best suited for different use cases:</a:t>
            </a:r>
          </a:p>
          <a:p>
            <a:pPr algn="l">
              <a:buFont typeface="Arial" panose="020B0604020202020204" pitchFamily="34" charset="0"/>
              <a:buChar char="•"/>
            </a:pPr>
            <a:r>
              <a:rPr lang="en-US" b="0" i="0" dirty="0">
                <a:effectLst/>
                <a:latin typeface="Söhne"/>
              </a:rPr>
              <a:t>MongoDB is ideal for storing and querying unstructured or semi-structured data, such as social media data, sensor data, or log files.</a:t>
            </a:r>
          </a:p>
          <a:p>
            <a:pPr algn="l">
              <a:buFont typeface="Arial" panose="020B0604020202020204" pitchFamily="34" charset="0"/>
              <a:buChar char="•"/>
            </a:pPr>
            <a:r>
              <a:rPr lang="en-US" b="0" i="0" dirty="0">
                <a:effectLst/>
                <a:latin typeface="Söhne"/>
              </a:rPr>
              <a:t>SQL is well-suited for handling complex transactions and managing structured data, such as financial data, inventory management, or order processing.</a:t>
            </a:r>
          </a:p>
          <a:p>
            <a:endParaRPr lang="fr-FR" dirty="0"/>
          </a:p>
        </p:txBody>
      </p:sp>
    </p:spTree>
    <p:extLst>
      <p:ext uri="{BB962C8B-B14F-4D97-AF65-F5344CB8AC3E}">
        <p14:creationId xmlns:p14="http://schemas.microsoft.com/office/powerpoint/2010/main" val="110303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8053A-AE56-9FCB-0397-B21D73B17B7A}"/>
              </a:ext>
            </a:extLst>
          </p:cNvPr>
          <p:cNvSpPr>
            <a:spLocks noGrp="1"/>
          </p:cNvSpPr>
          <p:nvPr>
            <p:ph type="title"/>
          </p:nvPr>
        </p:nvSpPr>
        <p:spPr/>
        <p:txBody>
          <a:bodyPr/>
          <a:lstStyle/>
          <a:p>
            <a:r>
              <a:rPr lang="fr-FR" dirty="0">
                <a:solidFill>
                  <a:schemeClr val="accent1">
                    <a:lumMod val="75000"/>
                  </a:schemeClr>
                </a:solidFill>
              </a:rPr>
              <a:t> Conclusion</a:t>
            </a:r>
          </a:p>
        </p:txBody>
      </p:sp>
      <p:sp>
        <p:nvSpPr>
          <p:cNvPr id="3" name="Espace réservé du contenu 2">
            <a:extLst>
              <a:ext uri="{FF2B5EF4-FFF2-40B4-BE49-F238E27FC236}">
                <a16:creationId xmlns:a16="http://schemas.microsoft.com/office/drawing/2014/main" id="{883D3373-A7CB-EDE7-A0A0-61223B077AB4}"/>
              </a:ext>
            </a:extLst>
          </p:cNvPr>
          <p:cNvSpPr>
            <a:spLocks noGrp="1"/>
          </p:cNvSpPr>
          <p:nvPr>
            <p:ph idx="1"/>
          </p:nvPr>
        </p:nvSpPr>
        <p:spPr/>
        <p:txBody>
          <a:bodyPr/>
          <a:lstStyle/>
          <a:p>
            <a:pPr marL="0" indent="0">
              <a:lnSpc>
                <a:spcPct val="100000"/>
              </a:lnSpc>
              <a:buNone/>
            </a:pPr>
            <a:r>
              <a:rPr lang="en-US" b="0" i="0" dirty="0">
                <a:effectLst/>
                <a:latin typeface="Söhne"/>
              </a:rPr>
              <a:t>Both MongoDB and SQL databases have their advantages and disadvantages, and the choice of which one to use depends on the specific needs of your application. MongoDB offers flexibility, scalability, and high performance for unstructured data, while SQL offers data integrity, consistency, and the ability to handle complex transactions for structured data.</a:t>
            </a:r>
            <a:endParaRPr lang="fr-FR" dirty="0"/>
          </a:p>
        </p:txBody>
      </p:sp>
    </p:spTree>
    <p:extLst>
      <p:ext uri="{BB962C8B-B14F-4D97-AF65-F5344CB8AC3E}">
        <p14:creationId xmlns:p14="http://schemas.microsoft.com/office/powerpoint/2010/main" val="15670653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Grand écran</PresentationFormat>
  <Paragraphs>26</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Söhne</vt:lpstr>
      <vt:lpstr>Thème Office</vt:lpstr>
      <vt:lpstr>1)  NoSQL vs SQL - A comparison between MongoDB and Relational Databases</vt:lpstr>
      <vt:lpstr>   2) MongoDB - A NoSQL database</vt:lpstr>
      <vt:lpstr>3) SQL - A Relational Database Management System</vt:lpstr>
      <vt:lpstr>4) Key Differences between MongoDB and SQL</vt:lpstr>
      <vt:lpstr>5) Use Cases for MongoDB and SQL</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NoSQL vs SQL - A comparison between MongoDB and Relational Databases</dc:title>
  <dc:creator>Asus</dc:creator>
  <cp:lastModifiedBy>Asus</cp:lastModifiedBy>
  <cp:revision>1</cp:revision>
  <dcterms:created xsi:type="dcterms:W3CDTF">2023-02-16T14:14:11Z</dcterms:created>
  <dcterms:modified xsi:type="dcterms:W3CDTF">2023-02-16T14:14:34Z</dcterms:modified>
</cp:coreProperties>
</file>