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p:scale>
          <a:sx n="55" d="100"/>
          <a:sy n="55" d="100"/>
        </p:scale>
        <p:origin x="-1278" y="-36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0"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07-09-2024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3"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8"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32"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9"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2362200" y="1295400"/>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0" y="609600"/>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1676400" y="3124200"/>
            <a:ext cx="9525000" cy="2263140"/>
          </a:xfrm>
          <a:prstGeom prst="rect"/>
          <a:noFill/>
        </p:spPr>
        <p:txBody>
          <a:bodyPr rtlCol="0" wrap="square">
            <a:spAutoFit/>
          </a:bodyPr>
          <a:p>
            <a:r>
              <a:rPr dirty="0" sz="2800" lang="en-US"/>
              <a:t>STUDENT NAME</a:t>
            </a:r>
            <a:r>
              <a:rPr dirty="0" sz="2800" lang="en-US" smtClean="0"/>
              <a:t>: </a:t>
            </a:r>
            <a:r>
              <a:rPr dirty="0" sz="2800" lang="en-US" smtClean="0"/>
              <a:t>N</a:t>
            </a:r>
            <a:r>
              <a:rPr dirty="0" sz="2800" lang="en-US" smtClean="0"/>
              <a:t>o</a:t>
            </a:r>
            <a:r>
              <a:rPr dirty="0" sz="2800" lang="en-US" smtClean="0"/>
              <a:t>u</a:t>
            </a:r>
            <a:r>
              <a:rPr dirty="0" sz="2800" lang="en-US" smtClean="0"/>
              <a:t>s</a:t>
            </a:r>
            <a:r>
              <a:rPr dirty="0" sz="2800" lang="en-US" smtClean="0"/>
              <a:t>h</a:t>
            </a:r>
            <a:r>
              <a:rPr dirty="0" sz="2800" lang="en-US" smtClean="0"/>
              <a:t>i</a:t>
            </a:r>
            <a:r>
              <a:rPr dirty="0" sz="2800" lang="en-US" smtClean="0"/>
              <a:t>n</a:t>
            </a:r>
            <a:r>
              <a:rPr dirty="0" sz="2800" lang="en-US" smtClean="0"/>
              <a:t> </a:t>
            </a:r>
            <a:r>
              <a:rPr dirty="0" sz="2800" lang="en-US" smtClean="0"/>
              <a:t>b</a:t>
            </a:r>
            <a:r>
              <a:rPr dirty="0" sz="2800" lang="en-US" smtClean="0"/>
              <a:t>a</a:t>
            </a:r>
            <a:r>
              <a:rPr dirty="0" sz="2800" lang="en-US" smtClean="0"/>
              <a:t>n</a:t>
            </a:r>
            <a:r>
              <a:rPr dirty="0" sz="2800" lang="en-US" smtClean="0"/>
              <a:t>u</a:t>
            </a:r>
            <a:r>
              <a:rPr dirty="0" sz="2800" lang="en-US" smtClean="0"/>
              <a:t>.</a:t>
            </a:r>
            <a:r>
              <a:rPr dirty="0" sz="2800" lang="en-US" smtClean="0"/>
              <a:t>M</a:t>
            </a:r>
            <a:endParaRPr dirty="0" sz="2800" lang="en-US"/>
          </a:p>
          <a:p>
            <a:r>
              <a:rPr dirty="0" sz="2800" lang="en-US"/>
              <a:t>REGISTER NO</a:t>
            </a:r>
            <a:r>
              <a:rPr dirty="0" sz="2800" lang="en-US" smtClean="0"/>
              <a:t>: </a:t>
            </a:r>
            <a:r>
              <a:rPr dirty="0" sz="2800" lang="en-US" smtClean="0"/>
              <a:t>12220</a:t>
            </a:r>
            <a:r>
              <a:rPr dirty="0" sz="2800" lang="en-US" smtClean="0"/>
              <a:t>4</a:t>
            </a:r>
            <a:r>
              <a:rPr dirty="0" sz="2800" lang="en-US" smtClean="0"/>
              <a:t>0</a:t>
            </a:r>
            <a:r>
              <a:rPr dirty="0" sz="2800" lang="en-US" smtClean="0"/>
              <a:t>1</a:t>
            </a:r>
            <a:r>
              <a:rPr dirty="0" sz="2800" lang="en-US" smtClean="0"/>
              <a:t>9</a:t>
            </a:r>
            <a:endParaRPr dirty="0" sz="2800" lang="en-US"/>
          </a:p>
          <a:p>
            <a:r>
              <a:rPr dirty="0" sz="2800" lang="en-US"/>
              <a:t>DEPARTMENT</a:t>
            </a:r>
            <a:r>
              <a:rPr dirty="0" sz="2800" lang="en-US" smtClean="0"/>
              <a:t>: </a:t>
            </a:r>
            <a:r>
              <a:rPr dirty="0" sz="2800" lang="en-US" err="1" smtClean="0"/>
              <a:t>B.Com</a:t>
            </a:r>
            <a:r>
              <a:rPr dirty="0" sz="2800" lang="en-US" smtClean="0"/>
              <a:t> Corporate </a:t>
            </a:r>
            <a:r>
              <a:rPr dirty="0" sz="2800" lang="en-US" err="1" smtClean="0"/>
              <a:t>Secretaryship</a:t>
            </a:r>
            <a:endParaRPr dirty="0" sz="2800" lang="en-US"/>
          </a:p>
          <a:p>
            <a:r>
              <a:rPr dirty="0" sz="2800" lang="en-US" smtClean="0"/>
              <a:t>COLLEGE:  </a:t>
            </a:r>
            <a:r>
              <a:rPr dirty="0" sz="2800" lang="en-US" err="1" smtClean="0"/>
              <a:t>Shri</a:t>
            </a:r>
            <a:r>
              <a:rPr dirty="0" sz="2800" lang="en-US" smtClean="0"/>
              <a:t> </a:t>
            </a:r>
            <a:r>
              <a:rPr dirty="0" sz="2800" lang="en-US" err="1" smtClean="0"/>
              <a:t>Krishnaswamy</a:t>
            </a:r>
            <a:r>
              <a:rPr dirty="0" sz="2800" lang="en-US" smtClean="0"/>
              <a:t> College for Women</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67" name="TextBox 2"/>
          <p:cNvSpPr txBox="1"/>
          <p:nvPr/>
        </p:nvSpPr>
        <p:spPr>
          <a:xfrm>
            <a:off x="762001" y="533400"/>
            <a:ext cx="9525000" cy="5078313"/>
          </a:xfrm>
          <a:prstGeom prst="rect"/>
          <a:noFill/>
        </p:spPr>
        <p:txBody>
          <a:bodyPr rtlCol="0" wrap="square">
            <a:spAutoFit/>
          </a:bodyPr>
          <a:p>
            <a:r>
              <a:rPr b="1" dirty="0" lang="en-US" smtClean="0"/>
              <a:t>Value Proposition:</a:t>
            </a:r>
          </a:p>
          <a:p>
            <a:r>
              <a:rPr dirty="0" lang="en-US" smtClean="0"/>
              <a:t> 1. Gain a deeper understanding of the gender composition of your workforce. </a:t>
            </a:r>
          </a:p>
          <a:p>
            <a:r>
              <a:rPr dirty="0" lang="en-US" smtClean="0"/>
              <a:t> 2. Identify potential biases and disparities in your workforce.</a:t>
            </a:r>
          </a:p>
          <a:p>
            <a:r>
              <a:rPr dirty="0" lang="en-US" smtClean="0"/>
              <a:t> 3. Make informed decisions about hiring, promotions, and compensation policies based on data.</a:t>
            </a:r>
          </a:p>
          <a:p>
            <a:r>
              <a:rPr dirty="0" lang="en-US" smtClean="0"/>
              <a:t> 4. Develop strategies to promote gender equality and create a more inclusive workplace. </a:t>
            </a:r>
          </a:p>
          <a:p>
            <a:r>
              <a:rPr dirty="0" lang="en-US" smtClean="0"/>
              <a:t>5. Ensure compliance with labor laws and regulations related to gender equality. </a:t>
            </a:r>
          </a:p>
          <a:p>
            <a:r>
              <a:rPr dirty="0" lang="en-US" smtClean="0"/>
              <a:t>6. Use a readily available Excel-based tool, avoiding the need for expensive software or consulting services.</a:t>
            </a:r>
          </a:p>
          <a:p>
            <a:endParaRPr dirty="0" lang="en-US" smtClean="0"/>
          </a:p>
          <a:p>
            <a:r>
              <a:rPr dirty="0" lang="en-US" smtClean="0"/>
              <a:t> </a:t>
            </a:r>
            <a:r>
              <a:rPr b="1" dirty="0" lang="en-US" smtClean="0"/>
              <a:t>Benefits for End Users:</a:t>
            </a:r>
          </a:p>
          <a:p>
            <a:r>
              <a:rPr dirty="0" lang="en-US" smtClean="0"/>
              <a:t>1. HR Professionals can streamline gender analysis, identify areas for improvement, and implement effective diversity and inclusion initiatives. </a:t>
            </a:r>
          </a:p>
          <a:p>
            <a:r>
              <a:rPr dirty="0" lang="en-US" smtClean="0"/>
              <a:t>2. Managers can make informed decisions about talent acquisition, development, and retention strategies. </a:t>
            </a:r>
          </a:p>
          <a:p>
            <a:r>
              <a:rPr dirty="0" lang="en-US" smtClean="0"/>
              <a:t>3. Diversity and Inclusion Committees can track progress towards diversity goals, identify areas for improvement, and advocate for equitable policies.</a:t>
            </a:r>
          </a:p>
          <a:p>
            <a:r>
              <a:rPr dirty="0" lang="en-US" smtClean="0"/>
              <a:t> 4. Researchers and Academics can access a user-friendly tool for analyzing gender data and contributing to research on workplace equality.</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2"/>
          <p:cNvSpPr txBox="1"/>
          <p:nvPr/>
        </p:nvSpPr>
        <p:spPr>
          <a:xfrm>
            <a:off x="914400" y="1600200"/>
            <a:ext cx="8610600" cy="4524315"/>
          </a:xfrm>
          <a:prstGeom prst="rect"/>
          <a:noFill/>
        </p:spPr>
        <p:txBody>
          <a:bodyPr rtlCol="0" wrap="square">
            <a:spAutoFit/>
          </a:bodyPr>
          <a:p>
            <a:pPr indent="-342900" marL="342900">
              <a:buAutoNum type="arabicPeriod"/>
            </a:pPr>
            <a:r>
              <a:rPr dirty="0" lang="en-US" smtClean="0"/>
              <a:t>Employee ID is a unique number that identifies each employee. </a:t>
            </a:r>
          </a:p>
          <a:p>
            <a:pPr indent="-342900" marL="342900">
              <a:buAutoNum type="arabicPeriod"/>
            </a:pPr>
            <a:r>
              <a:rPr dirty="0" lang="en-US" smtClean="0"/>
              <a:t>Name is the full name of the employee.</a:t>
            </a:r>
          </a:p>
          <a:p>
            <a:r>
              <a:rPr dirty="0" lang="en-US" smtClean="0"/>
              <a:t>3. Gender is the employee's gender, such as Male, Female, or Non-binary. </a:t>
            </a:r>
          </a:p>
          <a:p>
            <a:r>
              <a:rPr dirty="0" lang="en-US" smtClean="0"/>
              <a:t>4. Department is the division or department where the employee works. </a:t>
            </a:r>
          </a:p>
          <a:p>
            <a:r>
              <a:rPr dirty="0" lang="en-US" smtClean="0"/>
              <a:t>5. Job Title is the specific job or position the employee holds. </a:t>
            </a:r>
          </a:p>
          <a:p>
            <a:r>
              <a:rPr dirty="0" lang="en-US" smtClean="0"/>
              <a:t>6. Hire Date is the date when the employee was hired. </a:t>
            </a:r>
          </a:p>
          <a:p>
            <a:r>
              <a:rPr dirty="0" lang="en-US" smtClean="0"/>
              <a:t>7. Salary is the annual pay of the employee. </a:t>
            </a:r>
          </a:p>
          <a:p>
            <a:r>
              <a:rPr dirty="0" lang="en-US" smtClean="0"/>
              <a:t>8. Performance Rating is a numerical or categorical rating that indicates the employee's      work performance. </a:t>
            </a:r>
          </a:p>
          <a:p>
            <a:r>
              <a:rPr dirty="0" lang="en-US" smtClean="0"/>
              <a:t>9. Exit Date (Optional) is the date when the employee left the organization, if applicable. </a:t>
            </a:r>
          </a:p>
          <a:p>
            <a:endParaRPr dirty="0" lang="en-US" smtClean="0"/>
          </a:p>
          <a:p>
            <a:endParaRPr dirty="0" lang="en-US" smtClean="0"/>
          </a:p>
          <a:p>
            <a:r>
              <a:rPr dirty="0" lang="en-US" smtClean="0"/>
              <a:t>The data should be organized in a table format, with each row representing an employee and each column representing a specific field. The data should be consistent and free of errors. Numeric fields, such as Salary and Performance Rating, should be formatted as numbers. Date fields, such as Hire Date and Exit Date, should be formatted as dates.</a:t>
            </a:r>
            <a:endParaRPr dirty="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70" name="TextBox 2"/>
          <p:cNvSpPr txBox="1"/>
          <p:nvPr/>
        </p:nvSpPr>
        <p:spPr>
          <a:xfrm>
            <a:off x="381000" y="914400"/>
            <a:ext cx="9372600" cy="2308324"/>
          </a:xfrm>
          <a:prstGeom prst="rect"/>
          <a:noFill/>
        </p:spPr>
        <p:txBody>
          <a:bodyPr rtlCol="0" wrap="square">
            <a:spAutoFit/>
          </a:bodyPr>
          <a:p>
            <a:r>
              <a:rPr b="1" dirty="0" lang="en-US" smtClean="0"/>
              <a:t>Additional Considerations:</a:t>
            </a:r>
          </a:p>
          <a:p>
            <a:endParaRPr dirty="0" lang="en-US" smtClean="0"/>
          </a:p>
          <a:p>
            <a:pPr indent="-342900" marL="342900"/>
            <a:r>
              <a:rPr dirty="0" lang="en-US" smtClean="0"/>
              <a:t>1. Ensure your organization follows data privacy laws and protects sensitive employee information.</a:t>
            </a:r>
          </a:p>
          <a:p>
            <a:pPr indent="-342900" marL="342900"/>
            <a:r>
              <a:rPr dirty="0" lang="en-US" smtClean="0"/>
              <a:t>2. Verify the data is accurate and complete before analyzing it. </a:t>
            </a:r>
          </a:p>
          <a:p>
            <a:r>
              <a:rPr dirty="0" lang="en-US" smtClean="0"/>
              <a:t>3. If the data comes from different sources, make sure the formats and definitions are consistent. 4. By having a well-organized and complete dataset, you can effectively analyze the distribution of employee gender, find any potential differences, and create strategies to promote gender equality in your organization.</a:t>
            </a:r>
            <a:endParaRPr dirty="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2"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sp>
        <p:nvSpPr>
          <p:cNvPr id="1048674"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5" name="TextBox 9"/>
          <p:cNvSpPr txBox="1"/>
          <p:nvPr/>
        </p:nvSpPr>
        <p:spPr>
          <a:xfrm>
            <a:off x="2819400" y="1752600"/>
            <a:ext cx="7315200" cy="4801314"/>
          </a:xfrm>
          <a:prstGeom prst="rect"/>
          <a:noFill/>
        </p:spPr>
        <p:txBody>
          <a:bodyPr rtlCol="0" wrap="square">
            <a:spAutoFit/>
          </a:bodyPr>
          <a:p>
            <a:r>
              <a:rPr dirty="0" lang="en-US" smtClean="0"/>
              <a:t>Our solution stands out by offering a unique combination of features and benefits that provide a truly exceptional experience:</a:t>
            </a:r>
          </a:p>
          <a:p>
            <a:endParaRPr dirty="0" lang="en-US" smtClean="0"/>
          </a:p>
          <a:p>
            <a:pPr indent="-342900" marL="342900">
              <a:buAutoNum type="arabicPeriod"/>
            </a:pPr>
            <a:r>
              <a:rPr b="1" dirty="0" lang="en-US" smtClean="0"/>
              <a:t>User-Friendly Interface: </a:t>
            </a:r>
          </a:p>
          <a:p>
            <a:pPr indent="-342900" marL="342900"/>
            <a:r>
              <a:rPr dirty="0" lang="en-US" smtClean="0"/>
              <a:t>       - Our tool has an intuitive design that is easy to navigate, even for those without extensive Excel experience.</a:t>
            </a:r>
          </a:p>
          <a:p>
            <a:pPr indent="-342900" marL="342900"/>
            <a:r>
              <a:rPr dirty="0" lang="en-US" smtClean="0"/>
              <a:t>       - The tool provides step-by-step guidance, making it simple for users to conduct their analysis effectively. </a:t>
            </a:r>
          </a:p>
          <a:p>
            <a:pPr indent="-342900" marL="342900"/>
            <a:endParaRPr dirty="0" lang="en-US" smtClean="0"/>
          </a:p>
          <a:p>
            <a:pPr indent="-342900" marL="342900"/>
            <a:r>
              <a:rPr b="1" dirty="0" lang="en-US" smtClean="0"/>
              <a:t>2. Comprehensive Analysis:</a:t>
            </a:r>
          </a:p>
          <a:p>
            <a:pPr indent="-342900" marL="342900"/>
            <a:r>
              <a:rPr dirty="0" lang="en-US" smtClean="0"/>
              <a:t>        - Our solution offers a comprehensive set of analysis features, allowing users to explore gender distribution across various dimensions, identify trends, and uncover hidden patterns. </a:t>
            </a:r>
          </a:p>
          <a:p>
            <a:pPr indent="-342900" marL="342900"/>
            <a:r>
              <a:rPr dirty="0" lang="en-US" smtClean="0"/>
              <a:t>        - Users can customize the analysis to suit their specific needs and research questions. </a:t>
            </a:r>
          </a:p>
          <a:p>
            <a:pPr indent="-342900" marL="342900"/>
            <a:r>
              <a:rPr dirty="0" lang="en-US" smtClean="0"/>
              <a:t/>
            </a:r>
            <a:br>
              <a:rPr dirty="0" lang="en-US" smtClean="0"/>
            </a:br>
            <a:endParaRPr dirty="0"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76" name="TextBox 2"/>
          <p:cNvSpPr txBox="1"/>
          <p:nvPr/>
        </p:nvSpPr>
        <p:spPr>
          <a:xfrm>
            <a:off x="609600" y="533400"/>
            <a:ext cx="8839200" cy="5078313"/>
          </a:xfrm>
          <a:prstGeom prst="rect"/>
          <a:noFill/>
        </p:spPr>
        <p:txBody>
          <a:bodyPr rtlCol="0" wrap="square">
            <a:spAutoFit/>
          </a:bodyPr>
          <a:p>
            <a:pPr indent="-342900" marL="342900"/>
            <a:r>
              <a:rPr dirty="0" lang="en-US" smtClean="0"/>
              <a:t>3. </a:t>
            </a:r>
            <a:r>
              <a:rPr b="1" dirty="0" lang="en-US" smtClean="0"/>
              <a:t>Data Visualization Excellence</a:t>
            </a:r>
            <a:r>
              <a:rPr dirty="0" lang="en-US" smtClean="0"/>
              <a:t>: </a:t>
            </a:r>
          </a:p>
          <a:p>
            <a:pPr indent="-342900" marL="342900"/>
            <a:r>
              <a:rPr dirty="0" lang="en-US" smtClean="0"/>
              <a:t>       - Our tool generates interactive charts that allow users to explore the data visually and gain insights quickly.</a:t>
            </a:r>
          </a:p>
          <a:p>
            <a:pPr indent="-342900" marL="342900"/>
            <a:r>
              <a:rPr dirty="0" lang="en-US" smtClean="0"/>
              <a:t>       - Users can customize the appearance and style of charts to match their preferences and branding.</a:t>
            </a:r>
          </a:p>
          <a:p>
            <a:pPr indent="-342900" marL="342900"/>
            <a:endParaRPr b="1" dirty="0" lang="en-US" smtClean="0"/>
          </a:p>
          <a:p>
            <a:pPr indent="-342900" marL="342900"/>
            <a:r>
              <a:rPr b="1" dirty="0" lang="en-US" smtClean="0"/>
              <a:t>4. Integration with Existing Systems: </a:t>
            </a:r>
          </a:p>
          <a:p>
            <a:pPr indent="-342900" marL="342900"/>
            <a:r>
              <a:rPr dirty="0" lang="en-US" smtClean="0"/>
              <a:t>      Our solution can be easily connected with current HR systems. This allows for easy sharing of data and analysis.  </a:t>
            </a:r>
          </a:p>
          <a:p>
            <a:pPr indent="-342900" marL="342900"/>
            <a:endParaRPr dirty="0" lang="en-US" smtClean="0"/>
          </a:p>
          <a:p>
            <a:pPr indent="-342900" marL="342900"/>
            <a:r>
              <a:rPr b="1" dirty="0" lang="en-US" smtClean="0"/>
              <a:t>5. Continuous Improvement: </a:t>
            </a:r>
          </a:p>
          <a:p>
            <a:pPr indent="-342900" marL="342900"/>
            <a:r>
              <a:rPr b="1" dirty="0" lang="en-US" smtClean="0"/>
              <a:t>       </a:t>
            </a:r>
            <a:r>
              <a:rPr dirty="0" lang="en-US" smtClean="0"/>
              <a:t>We will keep improving our tool based on what users say and what is happening in the industry. This ensures the tool remains valuable for organizations. </a:t>
            </a:r>
          </a:p>
          <a:p>
            <a:pPr indent="-342900" marL="342900"/>
            <a:endParaRPr dirty="0" lang="en-US" smtClean="0"/>
          </a:p>
          <a:p>
            <a:pPr indent="-342900" marL="342900"/>
            <a:r>
              <a:rPr dirty="0" lang="en-US" smtClean="0"/>
              <a:t>       Our solution has features that make it stand out from other gender analysis tools. It helps organizations make decisions based on data, promote gender equality, and create a more inclusive workplace. </a:t>
            </a:r>
            <a:br>
              <a:rPr dirty="0" lang="en-US" smtClean="0"/>
            </a:br>
            <a:endParaRPr dirty="0"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15</a:t>
            </a:fld>
            <a:endParaRPr sz="1100">
              <a:latin typeface="Trebuchet MS"/>
              <a:cs typeface="Trebuchet MS"/>
            </a:endParaRPr>
          </a:p>
        </p:txBody>
      </p:sp>
      <p:sp>
        <p:nvSpPr>
          <p:cNvPr id="104867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6"/>
          <p:cNvSpPr txBox="1"/>
          <p:nvPr/>
        </p:nvSpPr>
        <p:spPr>
          <a:xfrm>
            <a:off x="685800" y="1295400"/>
            <a:ext cx="8458199" cy="5078313"/>
          </a:xfrm>
          <a:prstGeom prst="rect"/>
          <a:noFill/>
        </p:spPr>
        <p:txBody>
          <a:bodyPr rtlCol="0" wrap="square">
            <a:spAutoFit/>
          </a:bodyPr>
          <a:p>
            <a:r>
              <a:rPr dirty="0" lang="en-US" smtClean="0"/>
              <a:t>Make sure you understand the structure and content of the dataset before modeling. The key fields are usually: </a:t>
            </a:r>
          </a:p>
          <a:p>
            <a:pPr>
              <a:buFontTx/>
              <a:buChar char="-"/>
            </a:pPr>
            <a:r>
              <a:rPr dirty="0" lang="en-US" smtClean="0"/>
              <a:t>Employee ID</a:t>
            </a:r>
          </a:p>
          <a:p>
            <a:r>
              <a:rPr dirty="0" lang="en-US" smtClean="0"/>
              <a:t>- Name </a:t>
            </a:r>
          </a:p>
          <a:p>
            <a:pPr>
              <a:buFontTx/>
              <a:buChar char="-"/>
            </a:pPr>
            <a:r>
              <a:rPr dirty="0" lang="en-US" smtClean="0"/>
              <a:t>Gender </a:t>
            </a:r>
          </a:p>
          <a:p>
            <a:pPr>
              <a:buFontTx/>
              <a:buChar char="-"/>
            </a:pPr>
            <a:r>
              <a:rPr dirty="0" lang="en-US" smtClean="0"/>
              <a:t>Department </a:t>
            </a:r>
          </a:p>
          <a:p>
            <a:pPr>
              <a:buFontTx/>
              <a:buChar char="-"/>
            </a:pPr>
            <a:r>
              <a:rPr dirty="0" lang="en-US" smtClean="0"/>
              <a:t>Job Title </a:t>
            </a:r>
          </a:p>
          <a:p>
            <a:pPr>
              <a:buFontTx/>
              <a:buChar char="-"/>
            </a:pPr>
            <a:r>
              <a:rPr dirty="0" lang="en-US" smtClean="0"/>
              <a:t>Hire Date</a:t>
            </a:r>
          </a:p>
          <a:p>
            <a:pPr>
              <a:buFontTx/>
              <a:buChar char="-"/>
            </a:pPr>
            <a:r>
              <a:rPr dirty="0" lang="en-US" smtClean="0"/>
              <a:t>Salary </a:t>
            </a:r>
          </a:p>
          <a:p>
            <a:pPr>
              <a:buFontTx/>
              <a:buChar char="-"/>
            </a:pPr>
            <a:r>
              <a:rPr dirty="0" lang="en-US" smtClean="0"/>
              <a:t>Performance Rating </a:t>
            </a:r>
          </a:p>
          <a:p>
            <a:pPr>
              <a:buFontTx/>
              <a:buChar char="-"/>
            </a:pPr>
            <a:endParaRPr dirty="0" lang="en-US" smtClean="0"/>
          </a:p>
          <a:p>
            <a:r>
              <a:rPr b="1" dirty="0" lang="en-US" smtClean="0"/>
              <a:t>Modeling Techniques: </a:t>
            </a:r>
          </a:p>
          <a:p>
            <a:endParaRPr dirty="0" lang="en-US" smtClean="0"/>
          </a:p>
          <a:p>
            <a:r>
              <a:rPr b="1" dirty="0" lang="en-US" smtClean="0"/>
              <a:t>Descriptive Statistics:</a:t>
            </a:r>
          </a:p>
          <a:p>
            <a:r>
              <a:rPr dirty="0" lang="en-US" smtClean="0"/>
              <a:t> - Create frequency tables to summarize the gender distribution in the dataset. </a:t>
            </a:r>
          </a:p>
          <a:p>
            <a:pPr>
              <a:buFontTx/>
              <a:buChar char="-"/>
            </a:pPr>
            <a:r>
              <a:rPr dirty="0" lang="en-US" smtClean="0"/>
              <a:t>Calculate the percentage of each gender (male, female, other). </a:t>
            </a:r>
          </a:p>
          <a:p>
            <a:pPr>
              <a:buFontTx/>
              <a:buChar char="-"/>
            </a:pPr>
            <a:r>
              <a:rPr dirty="0" lang="en-US" smtClean="0"/>
              <a:t>Analyze the central tendency (mean, median, mode) of numerical variables (like salary) by gender. </a:t>
            </a:r>
            <a:endParaRPr dirty="0"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87" name="Text Placeholder 2"/>
          <p:cNvSpPr>
            <a:spLocks noGrp="1"/>
          </p:cNvSpPr>
          <p:nvPr>
            <p:ph type="body" idx="1"/>
          </p:nvPr>
        </p:nvSpPr>
        <p:spPr>
          <a:xfrm>
            <a:off x="381000" y="685800"/>
            <a:ext cx="10972800" cy="5816977"/>
          </a:xfrm>
        </p:spPr>
        <p:txBody>
          <a:bodyPr/>
          <a:p>
            <a:r>
              <a:rPr b="1" dirty="0" lang="en-US" smtClean="0"/>
              <a:t>Cross -Tabulation:</a:t>
            </a:r>
          </a:p>
          <a:p>
            <a:pPr>
              <a:buFontTx/>
              <a:buChar char="-"/>
            </a:pPr>
            <a:r>
              <a:rPr dirty="0" lang="en-US" smtClean="0"/>
              <a:t>Analyze the relationship between gender and other categories (like department, job title) using cross-tabulation tables. </a:t>
            </a:r>
          </a:p>
          <a:p>
            <a:pPr>
              <a:buFontTx/>
              <a:buChar char="-"/>
            </a:pPr>
            <a:r>
              <a:rPr dirty="0" lang="en-US" smtClean="0"/>
              <a:t>Perform chi-square tests to see if there are significant gender differences across these categories. </a:t>
            </a:r>
          </a:p>
          <a:p>
            <a:pPr>
              <a:buFontTx/>
              <a:buChar char="-"/>
            </a:pPr>
            <a:endParaRPr dirty="0" lang="en-US" smtClean="0"/>
          </a:p>
          <a:p>
            <a:pPr>
              <a:buFontTx/>
              <a:buChar char="-"/>
            </a:pPr>
            <a:r>
              <a:rPr b="1" dirty="0" lang="en-US" smtClean="0"/>
              <a:t>Data Visualization:</a:t>
            </a:r>
          </a:p>
          <a:p>
            <a:pPr>
              <a:buFontTx/>
              <a:buChar char="-"/>
            </a:pPr>
            <a:r>
              <a:rPr dirty="0" lang="en-US" smtClean="0"/>
              <a:t> - Use bar charts to visualize the gender distribution.</a:t>
            </a:r>
          </a:p>
          <a:p>
            <a:r>
              <a:rPr dirty="0" lang="en-US" smtClean="0"/>
              <a:t> - Use pie charts to show the proportion of each gender. </a:t>
            </a:r>
          </a:p>
          <a:p>
            <a:pPr>
              <a:buFontTx/>
              <a:buChar char="-"/>
            </a:pPr>
            <a:r>
              <a:rPr dirty="0" lang="en-US" smtClean="0"/>
              <a:t>Use histograms to analyze the distribution of numerical variables (like salary) by gender.</a:t>
            </a:r>
          </a:p>
          <a:p>
            <a:endParaRPr b="1" dirty="0" lang="en-US" smtClean="0"/>
          </a:p>
          <a:p>
            <a:r>
              <a:rPr b="1" dirty="0" lang="en-US" smtClean="0"/>
              <a:t>Time Series Analysis (if applicable): </a:t>
            </a:r>
          </a:p>
          <a:p>
            <a:pPr>
              <a:buFontTx/>
              <a:buChar char="-"/>
            </a:pPr>
            <a:r>
              <a:rPr dirty="0" lang="en-US" smtClean="0"/>
              <a:t>If the data includes historical information, analyze gender representation trends over time using time series techniques. </a:t>
            </a:r>
          </a:p>
          <a:p>
            <a:pPr>
              <a:buFontTx/>
              <a:buChar char="-"/>
            </a:pPr>
            <a:r>
              <a:rPr dirty="0" lang="en-US" smtClean="0"/>
              <a:t>Create line charts or time series plots to visualize these trends. </a:t>
            </a:r>
          </a:p>
          <a:p>
            <a:pPr>
              <a:buFontTx/>
              <a:buChar char="-"/>
            </a:pPr>
            <a:endParaRPr dirty="0" lang="en-US" smtClean="0"/>
          </a:p>
          <a:p>
            <a:r>
              <a:rPr b="1" dirty="0" lang="en-US" smtClean="0"/>
              <a:t>Advanced Techniques (if needed): </a:t>
            </a:r>
          </a:p>
          <a:p>
            <a:pPr>
              <a:buFontTx/>
              <a:buChar char="-"/>
            </a:pPr>
            <a:r>
              <a:rPr dirty="0" lang="en-US" smtClean="0"/>
              <a:t>Use regression analysis to study the relationship between gender and numerical variables (like salary). </a:t>
            </a:r>
          </a:p>
          <a:p>
            <a:pPr>
              <a:buFontTx/>
              <a:buChar char="-"/>
            </a:pPr>
            <a:r>
              <a:rPr dirty="0" lang="en-US" smtClean="0"/>
              <a:t>Use </a:t>
            </a:r>
            <a:r>
              <a:rPr dirty="0" lang="en-US" err="1" smtClean="0"/>
              <a:t>discriminant</a:t>
            </a:r>
            <a:r>
              <a:rPr dirty="0" lang="en-US" smtClean="0"/>
              <a:t> analysis to identify factors that distinguish between genders based on multiple variables. </a:t>
            </a:r>
          </a:p>
          <a:p>
            <a:r>
              <a:rPr dirty="0" lang="en-US" smtClean="0"/>
              <a:t>- If the data includes employee turnover, use survival analysis to analyze the time to event (like leaving the company). Here is the passage broken down into shorter, more concise sentences that use simpler words, with considerations by gender:</a:t>
            </a:r>
            <a:endParaRPr dirty="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88" name="Text Placeholder 2"/>
          <p:cNvSpPr>
            <a:spLocks noGrp="1"/>
          </p:cNvSpPr>
          <p:nvPr>
            <p:ph type="body" idx="1"/>
          </p:nvPr>
        </p:nvSpPr>
        <p:spPr>
          <a:xfrm>
            <a:off x="533400" y="381000"/>
            <a:ext cx="11353800" cy="6093976"/>
          </a:xfrm>
        </p:spPr>
        <p:txBody>
          <a:bodyPr/>
          <a:p>
            <a:r>
              <a:rPr dirty="0" lang="en-US" smtClean="0"/>
              <a:t>Data Quality: </a:t>
            </a:r>
          </a:p>
          <a:p>
            <a:pPr>
              <a:buFontTx/>
              <a:buChar char="-"/>
            </a:pPr>
            <a:r>
              <a:rPr dirty="0" lang="en-US" smtClean="0"/>
              <a:t>Ensure the data is accurate and complete before modeling. </a:t>
            </a:r>
          </a:p>
          <a:p>
            <a:pPr>
              <a:buFontTx/>
              <a:buChar char="-"/>
            </a:pPr>
            <a:r>
              <a:rPr dirty="0" lang="en-US" smtClean="0"/>
              <a:t>This is important for all genders. </a:t>
            </a:r>
          </a:p>
          <a:p>
            <a:endParaRPr dirty="0" lang="en-US" smtClean="0"/>
          </a:p>
          <a:p>
            <a:r>
              <a:rPr b="1" dirty="0" lang="en-US" smtClean="0"/>
              <a:t>Missing Values:</a:t>
            </a:r>
            <a:r>
              <a:rPr dirty="0" lang="en-US" smtClean="0"/>
              <a:t> </a:t>
            </a:r>
          </a:p>
          <a:p>
            <a:pPr>
              <a:buFontTx/>
              <a:buChar char="-"/>
            </a:pPr>
            <a:r>
              <a:rPr dirty="0" lang="en-US" smtClean="0"/>
              <a:t>Handle missing data appropriately, using techniques like imputation or deletion. </a:t>
            </a:r>
          </a:p>
          <a:p>
            <a:pPr>
              <a:buFontTx/>
              <a:buChar char="-"/>
            </a:pPr>
            <a:r>
              <a:rPr dirty="0" lang="en-US" smtClean="0"/>
              <a:t>This is important for all genders. </a:t>
            </a:r>
          </a:p>
          <a:p>
            <a:endParaRPr dirty="0" lang="en-US" smtClean="0"/>
          </a:p>
          <a:p>
            <a:r>
              <a:rPr b="1" dirty="0" lang="en-US" smtClean="0"/>
              <a:t>Outliers:</a:t>
            </a:r>
            <a:r>
              <a:rPr dirty="0" lang="en-US" smtClean="0"/>
              <a:t> </a:t>
            </a:r>
          </a:p>
          <a:p>
            <a:pPr>
              <a:buFontTx/>
              <a:buChar char="-"/>
            </a:pPr>
            <a:r>
              <a:rPr dirty="0" lang="en-US" smtClean="0"/>
              <a:t>Identify and address any extreme data points that may affect the analysis. </a:t>
            </a:r>
          </a:p>
          <a:p>
            <a:pPr>
              <a:buFontTx/>
              <a:buChar char="-"/>
            </a:pPr>
            <a:r>
              <a:rPr dirty="0" lang="en-US" smtClean="0"/>
              <a:t>This is important for all genders. </a:t>
            </a:r>
          </a:p>
          <a:p>
            <a:pPr>
              <a:buFontTx/>
              <a:buChar char="-"/>
            </a:pPr>
            <a:endParaRPr b="1" dirty="0" lang="en-US" smtClean="0"/>
          </a:p>
          <a:p>
            <a:r>
              <a:rPr b="1" dirty="0" lang="en-US" smtClean="0"/>
              <a:t>Ethical Considerations</a:t>
            </a:r>
            <a:r>
              <a:rPr dirty="0" lang="en-US" smtClean="0"/>
              <a:t>: </a:t>
            </a:r>
          </a:p>
          <a:p>
            <a:pPr>
              <a:buFontTx/>
              <a:buChar char="-"/>
            </a:pPr>
            <a:r>
              <a:rPr dirty="0" lang="en-US" smtClean="0"/>
              <a:t>Handle sensitive data ethically and ensure privacy compliance. </a:t>
            </a:r>
          </a:p>
          <a:p>
            <a:pPr>
              <a:buFontTx/>
              <a:buChar char="-"/>
            </a:pPr>
            <a:r>
              <a:rPr dirty="0" lang="en-US" smtClean="0"/>
              <a:t>This is important for all genders. </a:t>
            </a:r>
          </a:p>
          <a:p>
            <a:endParaRPr dirty="0" lang="en-US" smtClean="0"/>
          </a:p>
          <a:p>
            <a:r>
              <a:rPr b="1" dirty="0" lang="en-US" smtClean="0"/>
              <a:t>Insights: </a:t>
            </a:r>
          </a:p>
          <a:p>
            <a:pPr>
              <a:buFontTx/>
              <a:buChar char="-"/>
            </a:pPr>
            <a:r>
              <a:rPr dirty="0" lang="en-US" smtClean="0"/>
              <a:t>By applying these modeling techniques, you can gain valuable insights into the gender distribution within your organization. </a:t>
            </a:r>
          </a:p>
          <a:p>
            <a:r>
              <a:rPr dirty="0" lang="en-US" smtClean="0"/>
              <a:t>- This can help identify potential disparities between genders. </a:t>
            </a:r>
          </a:p>
          <a:p>
            <a:r>
              <a:rPr dirty="0" lang="en-US" smtClean="0"/>
              <a:t>- The insights can inform strategies for promoting gender equality. </a:t>
            </a:r>
            <a:br>
              <a:rPr dirty="0" lang="en-US" smtClean="0"/>
            </a:br>
            <a:endParaRPr dirty="0"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2" name="object 7"/>
          <p:cNvSpPr txBox="1">
            <a:spLocks noGrp="1"/>
          </p:cNvSpPr>
          <p:nvPr>
            <p:ph type="title"/>
          </p:nvPr>
        </p:nvSpPr>
        <p:spPr>
          <a:xfrm>
            <a:off x="4343400" y="457200"/>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18</a:t>
            </a:fld>
            <a:endParaRPr sz="1100">
              <a:latin typeface="Trebuchet MS"/>
              <a:cs typeface="Trebuchet MS"/>
            </a:endParaRPr>
          </a:p>
        </p:txBody>
      </p:sp>
      <p:pic>
        <p:nvPicPr>
          <p:cNvPr id="2097168" name="Picture 2" descr="D:\Downloads\WhatsApp Image 2024-09-06 at 8.03.34 AM.jpeg"/>
          <p:cNvPicPr>
            <a:picLocks noChangeAspect="1" noChangeArrowheads="1"/>
          </p:cNvPicPr>
          <p:nvPr/>
        </p:nvPicPr>
        <p:blipFill>
          <a:blip xmlns:r="http://schemas.openxmlformats.org/officeDocument/2006/relationships" r:embed="rId2"/>
          <a:srcRect/>
          <a:stretch>
            <a:fillRect/>
          </a:stretch>
        </p:blipFill>
        <p:spPr bwMode="auto">
          <a:xfrm>
            <a:off x="1143000" y="1600200"/>
            <a:ext cx="9829800" cy="3409877"/>
          </a:xfrm>
          <a:prstGeom prst="rect"/>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94"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a:t>
            </a:r>
            <a:r>
              <a:rPr dirty="0" lang="en-US" smtClean="0">
                <a:latin typeface="Times New Roman" panose="02020603050405020304" pitchFamily="18" charset="0"/>
                <a:cs typeface="Times New Roman" panose="02020603050405020304" pitchFamily="18" charset="0"/>
              </a:rPr>
              <a:t>onclusion</a:t>
            </a:r>
            <a:endParaRPr dirty="0" lang="en-IN">
              <a:latin typeface="Times New Roman" panose="02020603050405020304" pitchFamily="18" charset="0"/>
              <a:cs typeface="Times New Roman" panose="02020603050405020304" pitchFamily="18" charset="0"/>
            </a:endParaRPr>
          </a:p>
        </p:txBody>
      </p:sp>
      <p:sp>
        <p:nvSpPr>
          <p:cNvPr id="1048695" name="TextBox 2"/>
          <p:cNvSpPr txBox="1"/>
          <p:nvPr/>
        </p:nvSpPr>
        <p:spPr>
          <a:xfrm>
            <a:off x="838200" y="1600200"/>
            <a:ext cx="8458199" cy="1200329"/>
          </a:xfrm>
          <a:prstGeom prst="rect"/>
          <a:noFill/>
        </p:spPr>
        <p:txBody>
          <a:bodyPr rtlCol="0" wrap="square">
            <a:spAutoFit/>
          </a:bodyPr>
          <a:p>
            <a:r>
              <a:rPr dirty="0" lang="en-US" smtClean="0"/>
              <a:t>It </a:t>
            </a:r>
            <a:r>
              <a:rPr dirty="0" lang="en-US" smtClean="0"/>
              <a:t>plays a vital role in promoting diversity, inclusion, and equality within the workplace. By collecting and analyzing gender data, organizations can implement targeted initiatives, address disparities, and create a more supportive environment for all employees.</a:t>
            </a:r>
            <a:endParaRPr dirty="0" lang="en-US"/>
          </a:p>
        </p:txBody>
      </p:sp>
      <p:sp>
        <p:nvSpPr>
          <p:cNvPr id="1048696" name="Rectangle 3"/>
          <p:cNvSpPr/>
          <p:nvPr/>
        </p:nvSpPr>
        <p:spPr>
          <a:xfrm>
            <a:off x="914400" y="2819400"/>
            <a:ext cx="8153400" cy="646331"/>
          </a:xfrm>
          <a:prstGeom prst="rect"/>
        </p:spPr>
        <p:txBody>
          <a:bodyPr wrap="square">
            <a:spAutoFit/>
          </a:bodyPr>
          <a:p>
            <a:r>
              <a:rPr dirty="0" lang="en-US" smtClean="0"/>
              <a:t>It's all about building a workplace where everyone feels valued, respected, and empowered to succeed.</a:t>
            </a:r>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4"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9525000" y="13716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3810000" y="609600"/>
            <a:ext cx="3909695" cy="13627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5"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802641"/>
          </a:xfrm>
          <a:prstGeom prst="rect"/>
          <a:noFill/>
        </p:spPr>
        <p:txBody>
          <a:bodyPr rtlCol="0" wrap="square">
            <a:spAutoFit/>
          </a:bodyPr>
          <a:p>
            <a:pPr algn="ctr"/>
            <a:r>
              <a:rPr dirty="0" sz="4400" lang="en-US">
                <a:solidFill>
                  <a:srgbClr val="0F0F0F"/>
                </a:solidFill>
                <a:latin typeface="Times New Roman" panose="02020603050405020304" pitchFamily="18" charset="0"/>
                <a:cs typeface="Times New Roman" panose="02020603050405020304" pitchFamily="18" charset="0"/>
              </a:rPr>
              <a:t>Employee </a:t>
            </a:r>
            <a:r>
              <a:rPr dirty="0" sz="4400" lang="en-US" smtClean="0">
                <a:solidFill>
                  <a:srgbClr val="0F0F0F"/>
                </a:solidFill>
                <a:latin typeface="Times New Roman" panose="02020603050405020304" pitchFamily="18" charset="0"/>
                <a:cs typeface="Times New Roman" panose="02020603050405020304" pitchFamily="18" charset="0"/>
              </a:rPr>
              <a:t>Gender Analysis </a:t>
            </a:r>
            <a:r>
              <a:rPr dirty="0" sz="4400" lang="en-US">
                <a:solidFill>
                  <a:srgbClr val="0F0F0F"/>
                </a:solidFill>
                <a:latin typeface="Times New Roman" panose="02020603050405020304" pitchFamily="18" charset="0"/>
                <a:cs typeface="Times New Roman" panose="02020603050405020304" pitchFamily="18" charset="0"/>
              </a:rPr>
              <a:t>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6"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7"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8"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588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536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8001000" y="16002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685800" y="533400"/>
            <a:ext cx="5636895" cy="13627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TextBox 10"/>
          <p:cNvSpPr txBox="1"/>
          <p:nvPr/>
        </p:nvSpPr>
        <p:spPr>
          <a:xfrm>
            <a:off x="609600" y="1524000"/>
            <a:ext cx="7162800" cy="4765040"/>
          </a:xfrm>
          <a:prstGeom prst="rect"/>
          <a:noFill/>
        </p:spPr>
        <p:txBody>
          <a:bodyPr rtlCol="0" wrap="square">
            <a:spAutoFit/>
          </a:bodyPr>
          <a:p>
            <a:r>
              <a:rPr b="1" dirty="0" lang="en-US" smtClean="0"/>
              <a:t>Problem:</a:t>
            </a:r>
            <a:r>
              <a:rPr dirty="0" lang="en-US" smtClean="0"/>
              <a:t> You have a dataset of employee information in Excel, including their names and genders. Your goal is to analyze this data to understand the gender composition of your workforce and identify any potential disparities or imbalances.</a:t>
            </a:r>
          </a:p>
          <a:p>
            <a:r>
              <a:rPr b="1" dirty="0" lang="en-US" smtClean="0"/>
              <a:t>Specific Questions:</a:t>
            </a:r>
            <a:endParaRPr dirty="0" lang="en-US" smtClean="0"/>
          </a:p>
          <a:p>
            <a:r>
              <a:rPr dirty="0" lang="en-US" smtClean="0"/>
              <a:t>What is the overall gender ratio within the organization?</a:t>
            </a:r>
          </a:p>
          <a:p>
            <a:r>
              <a:rPr dirty="0" lang="en-US" smtClean="0"/>
              <a:t>Are there significant differences in gender distribution across different departments or job roles?</a:t>
            </a:r>
          </a:p>
          <a:p>
            <a:r>
              <a:rPr dirty="0" lang="en-US" smtClean="0"/>
              <a:t>Are there any trends or patterns in gender representation over time?</a:t>
            </a:r>
          </a:p>
          <a:p>
            <a:r>
              <a:rPr dirty="0" lang="en-US" smtClean="0"/>
              <a:t>Are there any gender-based disparities in terms of salary, promotions, or other workplace factors?</a:t>
            </a:r>
          </a:p>
          <a:p>
            <a:r>
              <a:rPr b="1" dirty="0" lang="en-US" smtClean="0"/>
              <a:t>By analyzing this data, you can:</a:t>
            </a:r>
            <a:endParaRPr dirty="0" lang="en-US" smtClean="0"/>
          </a:p>
          <a:p>
            <a:r>
              <a:rPr dirty="0" lang="en-US" smtClean="0"/>
              <a:t>Gain insights into the diversity of your workforce.</a:t>
            </a:r>
          </a:p>
          <a:p>
            <a:r>
              <a:rPr dirty="0" lang="en-US" smtClean="0"/>
              <a:t>Identify areas where there may be opportunities for improvement in terms of gender equality.</a:t>
            </a:r>
          </a:p>
          <a:p>
            <a:r>
              <a:rPr dirty="0" lang="en-US" smtClean="0"/>
              <a:t>Develop strategies to promote a more inclusive and equitable workplace.</a:t>
            </a:r>
          </a:p>
          <a:p>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8915400" y="259080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9601200" y="7620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457200"/>
            <a:ext cx="5263515" cy="13627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5" name="TextBox 11"/>
          <p:cNvSpPr txBox="1"/>
          <p:nvPr/>
        </p:nvSpPr>
        <p:spPr>
          <a:xfrm>
            <a:off x="609600" y="1485067"/>
            <a:ext cx="8839200" cy="4269741"/>
          </a:xfrm>
          <a:prstGeom prst="rect"/>
          <a:noFill/>
        </p:spPr>
        <p:txBody>
          <a:bodyPr rtlCol="0" wrap="square">
            <a:spAutoFit/>
          </a:bodyPr>
          <a:p>
            <a:r>
              <a:rPr dirty="0" lang="en-US" smtClean="0"/>
              <a:t>The main goal of this project is to analyze the gender distribution in a dataset of employee information using Excel. This analysis will provide useful insights into the gender makeup of the workforce, identify any potential differences or imbalances, and help develop strategies to promote gender equality.</a:t>
            </a:r>
          </a:p>
          <a:p>
            <a:endParaRPr dirty="0" sz="800" lang="en-US" smtClean="0"/>
          </a:p>
          <a:p>
            <a:endParaRPr dirty="0" sz="800" lang="en-US" smtClean="0"/>
          </a:p>
          <a:p>
            <a:r>
              <a:rPr dirty="0" lang="en-US" smtClean="0"/>
              <a:t> </a:t>
            </a:r>
            <a:r>
              <a:rPr b="1" dirty="0" lang="en-US" smtClean="0"/>
              <a:t>Data Requirements: -</a:t>
            </a:r>
          </a:p>
          <a:p>
            <a:r>
              <a:rPr dirty="0" lang="en-US" smtClean="0"/>
              <a:t> A dataset with employee information, including: </a:t>
            </a:r>
          </a:p>
          <a:p>
            <a:r>
              <a:rPr dirty="0" lang="en-US" smtClean="0"/>
              <a:t>- Employee ID </a:t>
            </a:r>
          </a:p>
          <a:p>
            <a:r>
              <a:rPr dirty="0" lang="en-US" smtClean="0"/>
              <a:t>-Name </a:t>
            </a:r>
          </a:p>
          <a:p>
            <a:pPr>
              <a:buFontTx/>
              <a:buChar char="-"/>
            </a:pPr>
            <a:r>
              <a:rPr dirty="0" lang="en-US" smtClean="0"/>
              <a:t>Gender</a:t>
            </a:r>
          </a:p>
          <a:p>
            <a:pPr>
              <a:buFontTx/>
              <a:buChar char="-"/>
            </a:pPr>
            <a:r>
              <a:rPr dirty="0" lang="en-US" smtClean="0"/>
              <a:t>Department </a:t>
            </a:r>
          </a:p>
          <a:p>
            <a:pPr>
              <a:buFontTx/>
              <a:buChar char="-"/>
            </a:pPr>
            <a:r>
              <a:rPr dirty="0" lang="en-US" smtClean="0"/>
              <a:t>Job Title </a:t>
            </a:r>
          </a:p>
          <a:p>
            <a:pPr>
              <a:buFontTx/>
              <a:buChar char="-"/>
            </a:pPr>
            <a:r>
              <a:rPr dirty="0" lang="en-US" smtClean="0"/>
              <a:t>Hire Date </a:t>
            </a:r>
          </a:p>
          <a:p>
            <a:pPr>
              <a:buFontTx/>
              <a:buChar char="-"/>
            </a:pPr>
            <a:r>
              <a:rPr dirty="0" lang="en-US" smtClean="0"/>
              <a:t>Salary </a:t>
            </a:r>
          </a:p>
          <a:p>
            <a:pPr>
              <a:buFontTx/>
              <a:buChar char="-"/>
            </a:pPr>
            <a:r>
              <a:rPr dirty="0" lang="en-US" smtClean="0"/>
              <a:t>Performance Ratings </a:t>
            </a:r>
          </a:p>
          <a:p>
            <a:pPr>
              <a:buFontTx/>
              <a:buChar char="-"/>
            </a:pPr>
            <a:endParaRPr dirty="0" sz="800" lang="en-US"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56" name="TextBox 2"/>
          <p:cNvSpPr txBox="1"/>
          <p:nvPr/>
        </p:nvSpPr>
        <p:spPr>
          <a:xfrm>
            <a:off x="762000" y="762000"/>
            <a:ext cx="8915400" cy="5057141"/>
          </a:xfrm>
          <a:prstGeom prst="rect"/>
          <a:noFill/>
        </p:spPr>
        <p:txBody>
          <a:bodyPr rtlCol="0" wrap="square">
            <a:spAutoFit/>
          </a:bodyPr>
          <a:p>
            <a:r>
              <a:rPr b="1" dirty="0" lang="en-US" smtClean="0"/>
              <a:t>Analysis Methods</a:t>
            </a:r>
            <a:r>
              <a:rPr dirty="0" lang="en-US" smtClean="0"/>
              <a:t>: </a:t>
            </a:r>
          </a:p>
          <a:p>
            <a:r>
              <a:rPr dirty="0" lang="en-US" smtClean="0"/>
              <a:t>Descriptive Statistics: </a:t>
            </a:r>
          </a:p>
          <a:p>
            <a:pPr>
              <a:buFontTx/>
              <a:buChar char="-"/>
            </a:pPr>
            <a:r>
              <a:rPr dirty="0" lang="en-US" smtClean="0"/>
              <a:t>Calculate the total number of employees, the percentage of male and female employees, and the overall gender ratio.</a:t>
            </a:r>
          </a:p>
          <a:p>
            <a:r>
              <a:rPr dirty="0" lang="en-US" smtClean="0"/>
              <a:t> - Determine the gender distribution within different departments and job roles. </a:t>
            </a:r>
          </a:p>
          <a:p>
            <a:endParaRPr dirty="0" lang="en-US" smtClean="0"/>
          </a:p>
          <a:p>
            <a:r>
              <a:rPr b="1" dirty="0" lang="en-US" smtClean="0"/>
              <a:t>Data Visualization: -</a:t>
            </a:r>
          </a:p>
          <a:p>
            <a:r>
              <a:rPr dirty="0" lang="en-US" smtClean="0"/>
              <a:t> Create charts (e.g., pie charts, bar charts) to visually represent the gender distribution across various categories. </a:t>
            </a:r>
          </a:p>
          <a:p>
            <a:pPr>
              <a:buFontTx/>
              <a:buChar char="-"/>
            </a:pPr>
            <a:r>
              <a:rPr dirty="0" lang="en-US" smtClean="0"/>
              <a:t>Use these charts to identify any significant differences or patterns.</a:t>
            </a:r>
          </a:p>
          <a:p>
            <a:pPr>
              <a:buFontTx/>
              <a:buChar char="-"/>
            </a:pPr>
            <a:endParaRPr dirty="0" lang="en-US" smtClean="0"/>
          </a:p>
          <a:p>
            <a:r>
              <a:rPr b="1" dirty="0" lang="en-US" smtClean="0"/>
              <a:t>Trend Analysis: </a:t>
            </a:r>
          </a:p>
          <a:p>
            <a:pPr>
              <a:buFontTx/>
              <a:buChar char="-"/>
            </a:pPr>
            <a:r>
              <a:rPr dirty="0" lang="en-US" smtClean="0"/>
              <a:t>Analyze changes in gender distribution over time, particularly focusing on hiring trends and promotions.</a:t>
            </a:r>
          </a:p>
          <a:p>
            <a:pPr>
              <a:buFontTx/>
              <a:buChar char="-"/>
            </a:pPr>
            <a:endParaRPr dirty="0" lang="en-US" smtClean="0"/>
          </a:p>
          <a:p>
            <a:r>
              <a:rPr b="1" dirty="0" lang="en-US" smtClean="0"/>
              <a:t>Comparative Analysis: </a:t>
            </a:r>
          </a:p>
          <a:p>
            <a:r>
              <a:rPr dirty="0" lang="en-US" smtClean="0"/>
              <a:t>- Compare the gender distribution within the organization to industry benchmarks or relevant standards.</a:t>
            </a:r>
          </a:p>
          <a:p>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57" name="TextBox 2"/>
          <p:cNvSpPr txBox="1"/>
          <p:nvPr/>
        </p:nvSpPr>
        <p:spPr>
          <a:xfrm>
            <a:off x="533400" y="762000"/>
            <a:ext cx="9448800" cy="4801314"/>
          </a:xfrm>
          <a:prstGeom prst="rect"/>
          <a:noFill/>
        </p:spPr>
        <p:txBody>
          <a:bodyPr rtlCol="0" wrap="square">
            <a:spAutoFit/>
          </a:bodyPr>
          <a:p>
            <a:r>
              <a:rPr b="1" dirty="0" lang="en-US" smtClean="0"/>
              <a:t>Deliverables: </a:t>
            </a:r>
          </a:p>
          <a:p>
            <a:pPr>
              <a:buFontTx/>
              <a:buChar char="-"/>
            </a:pPr>
            <a:r>
              <a:rPr dirty="0" lang="en-US" smtClean="0"/>
              <a:t>A comprehensive report summarizing the findings of the analysis, including: </a:t>
            </a:r>
          </a:p>
          <a:p>
            <a:r>
              <a:rPr dirty="0" lang="en-US" smtClean="0"/>
              <a:t>- Overview of the gender distribution within the organization </a:t>
            </a:r>
          </a:p>
          <a:p>
            <a:r>
              <a:rPr dirty="0" lang="en-US" smtClean="0"/>
              <a:t>–Detailed analysis of gender differences across departments, job roles, and over time </a:t>
            </a:r>
          </a:p>
          <a:p>
            <a:pPr>
              <a:buFontTx/>
              <a:buChar char="-"/>
            </a:pPr>
            <a:r>
              <a:rPr dirty="0" lang="en-US" smtClean="0"/>
              <a:t> Identification of any potential disparities or imbalances </a:t>
            </a:r>
          </a:p>
          <a:p>
            <a:pPr>
              <a:buFontTx/>
              <a:buChar char="-"/>
            </a:pPr>
            <a:r>
              <a:rPr dirty="0" lang="en-US" smtClean="0"/>
              <a:t> Recommendations for promoting gender equality and addressing identified issues</a:t>
            </a:r>
          </a:p>
          <a:p>
            <a:r>
              <a:rPr dirty="0" lang="en-US" smtClean="0"/>
              <a:t>  Visualizations (charts, graphs) to support the analysis and make the findings more accessible.</a:t>
            </a:r>
          </a:p>
          <a:p>
            <a:endParaRPr dirty="0" lang="en-US" smtClean="0"/>
          </a:p>
          <a:p>
            <a:r>
              <a:rPr b="1" dirty="0" lang="en-US" smtClean="0"/>
              <a:t>Expected Outcomes: </a:t>
            </a:r>
          </a:p>
          <a:p>
            <a:pPr>
              <a:buFontTx/>
              <a:buChar char="-"/>
            </a:pPr>
            <a:r>
              <a:rPr dirty="0" lang="en-US" smtClean="0"/>
              <a:t>A better understanding of the gender composition of the workforce.</a:t>
            </a:r>
          </a:p>
          <a:p>
            <a:pPr>
              <a:buFontTx/>
              <a:buChar char="-"/>
            </a:pPr>
            <a:endParaRPr dirty="0" lang="en-US" smtClean="0"/>
          </a:p>
          <a:p>
            <a:r>
              <a:rPr dirty="0" lang="en-US" smtClean="0"/>
              <a:t>Here is the passage broken down into shorter, more concise sentences that use simpler words: </a:t>
            </a:r>
          </a:p>
          <a:p>
            <a:pPr indent="-342900" marL="342900">
              <a:buAutoNum type="arabicPeriod"/>
            </a:pPr>
            <a:r>
              <a:rPr dirty="0" lang="en-US" smtClean="0"/>
              <a:t>There may be chances to make things better when it comes to gender equality. </a:t>
            </a:r>
          </a:p>
          <a:p>
            <a:pPr indent="-342900" marL="342900">
              <a:buAutoNum type="arabicPeriod"/>
            </a:pPr>
            <a:r>
              <a:rPr dirty="0" lang="en-US" smtClean="0"/>
              <a:t>Strategies can be made to encourage a more inclusive and fair workplace.</a:t>
            </a:r>
          </a:p>
          <a:p>
            <a:pPr indent="-342900" marL="342900">
              <a:buAutoNum type="arabicPeriod"/>
            </a:pPr>
            <a:r>
              <a:rPr dirty="0" lang="en-US" smtClean="0"/>
              <a:t>Decisions about HR policies and practices should be based on evidence. </a:t>
            </a:r>
          </a:p>
          <a:p>
            <a:pPr indent="-342900" marL="342900">
              <a:buAutoNum type="arabicPeriod"/>
            </a:pPr>
            <a:r>
              <a:rPr dirty="0" lang="en-US" smtClean="0"/>
              <a:t> This project will give useful information about the organization's gender diversity. </a:t>
            </a:r>
          </a:p>
          <a:p>
            <a:pPr indent="-342900" marL="342900">
              <a:buAutoNum type="arabicPeriod"/>
            </a:pPr>
            <a:r>
              <a:rPr dirty="0" lang="en-US" smtClean="0"/>
              <a:t> This will help create a more fair and inclusive work environment.</a:t>
            </a: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9448800" y="12192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8</a:t>
            </a:fld>
            <a:endParaRPr dirty="0" spc="10"/>
          </a:p>
        </p:txBody>
      </p:sp>
      <p:sp>
        <p:nvSpPr>
          <p:cNvPr id="1048663" name="TextBox 8"/>
          <p:cNvSpPr txBox="1"/>
          <p:nvPr/>
        </p:nvSpPr>
        <p:spPr>
          <a:xfrm>
            <a:off x="914400" y="1752600"/>
            <a:ext cx="8991600" cy="4247317"/>
          </a:xfrm>
          <a:prstGeom prst="rect"/>
          <a:noFill/>
        </p:spPr>
        <p:txBody>
          <a:bodyPr rtlCol="0" wrap="square">
            <a:spAutoFit/>
          </a:bodyPr>
          <a:p>
            <a:r>
              <a:rPr b="1" dirty="0" lang="en-US" smtClean="0"/>
              <a:t>Human Resources (HR) Professionals:</a:t>
            </a:r>
            <a:r>
              <a:rPr dirty="0" lang="en-US" smtClean="0"/>
              <a:t> They can use the analysis to understand the gender diversity within their organization, identify any biases or disparities, and implement strategies to promote gender equality.</a:t>
            </a:r>
          </a:p>
          <a:p>
            <a:r>
              <a:rPr b="1" dirty="0" lang="en-US" smtClean="0"/>
              <a:t>Management:</a:t>
            </a:r>
            <a:r>
              <a:rPr dirty="0" lang="en-US" smtClean="0"/>
              <a:t> The analysis can help management make informed decisions regarding hiring, promotions, and compensation policies to ensure a fair and equitable workplace.</a:t>
            </a:r>
          </a:p>
          <a:p>
            <a:r>
              <a:rPr b="1" dirty="0" lang="en-US" smtClean="0"/>
              <a:t>Diversity and Inclusion (D&amp;I) Committees:</a:t>
            </a:r>
            <a:r>
              <a:rPr dirty="0" lang="en-US" smtClean="0"/>
              <a:t> These committees can use the data to track progress towards their diversity goals, identify areas for improvement, and advocate for policies that support gender equality.</a:t>
            </a:r>
          </a:p>
          <a:p>
            <a:r>
              <a:rPr b="1" dirty="0" lang="en-US" smtClean="0"/>
              <a:t>Researchers and Academics:</a:t>
            </a:r>
            <a:r>
              <a:rPr dirty="0" lang="en-US" smtClean="0"/>
              <a:t> Researchers studying gender in the workplace can use this data to analyze trends, identify patterns, and contribute to the broader body of knowledge on gender equality.</a:t>
            </a:r>
          </a:p>
          <a:p>
            <a:r>
              <a:rPr b="1" dirty="0" lang="en-US" smtClean="0"/>
              <a:t>Government Agencies:</a:t>
            </a:r>
            <a:r>
              <a:rPr dirty="0" lang="en-US" smtClean="0"/>
              <a:t> Government agencies responsible for labor statistics or equal opportunity may use this type of analysis to track trends in gender representation across industries and inform policy decisions.</a:t>
            </a:r>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rcRect l="11307"/>
          <a:stretch>
            <a:fillRect/>
          </a:stretch>
        </p:blipFill>
        <p:spPr>
          <a:xfrm>
            <a:off x="0" y="1447800"/>
            <a:ext cx="2390774" cy="3248025"/>
          </a:xfrm>
          <a:prstGeom prst="rect"/>
        </p:spPr>
      </p:pic>
      <p:sp>
        <p:nvSpPr>
          <p:cNvPr id="1048664" name="object 6"/>
          <p:cNvSpPr txBox="1">
            <a:spLocks noGrp="1"/>
          </p:cNvSpPr>
          <p:nvPr>
            <p:ph type="title"/>
          </p:nvPr>
        </p:nvSpPr>
        <p:spPr>
          <a:xfrm>
            <a:off x="558165" y="491490"/>
            <a:ext cx="9763125" cy="575310"/>
          </a:xfrm>
          <a:prstGeom prst="rect"/>
        </p:spPr>
        <p:txBody>
          <a:bodyPr bIns="0" lIns="0" rIns="0" rtlCol="0" tIns="13335" vert="horz" wrap="square">
            <a:spAutoFit/>
          </a:bodyPr>
          <a:p>
            <a:pPr marL="12700">
              <a:lnSpc>
                <a:spcPct val="100000"/>
              </a:lnSpc>
              <a:spcBef>
                <a:spcPts val="105"/>
              </a:spcBef>
            </a:pPr>
            <a:r>
              <a:rPr sz="3600" spc="10"/>
              <a:t>O</a:t>
            </a:r>
            <a:r>
              <a:rPr sz="3600" spc="25"/>
              <a:t>U</a:t>
            </a:r>
            <a:r>
              <a:rPr sz="3600"/>
              <a:t>R</a:t>
            </a:r>
            <a:r>
              <a:rPr sz="3600" spc="5"/>
              <a:t> </a:t>
            </a:r>
            <a:r>
              <a:rPr sz="3600" spc="25" smtClean="0"/>
              <a:t>S</a:t>
            </a:r>
            <a:r>
              <a:rPr sz="3600" spc="10" smtClean="0"/>
              <a:t>O</a:t>
            </a:r>
            <a:r>
              <a:rPr sz="3600" spc="25" smtClean="0"/>
              <a:t>LU</a:t>
            </a:r>
            <a:r>
              <a:rPr sz="3600" spc="-35" smtClean="0"/>
              <a:t>T</a:t>
            </a:r>
            <a:r>
              <a:rPr sz="3600" spc="-30" smtClean="0"/>
              <a:t>I</a:t>
            </a:r>
            <a:r>
              <a:rPr sz="3600" spc="10" smtClean="0"/>
              <a:t>O</a:t>
            </a:r>
            <a:r>
              <a:rPr sz="3600" smtClean="0"/>
              <a:t>N</a:t>
            </a:r>
            <a:r>
              <a:rPr sz="3600" spc="-345" smtClean="0"/>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9</a:t>
            </a:fld>
            <a:endParaRPr dirty="0" spc="10"/>
          </a:p>
        </p:txBody>
      </p:sp>
      <p:sp>
        <p:nvSpPr>
          <p:cNvPr id="1048666" name="TextBox 9"/>
          <p:cNvSpPr txBox="1"/>
          <p:nvPr/>
        </p:nvSpPr>
        <p:spPr>
          <a:xfrm>
            <a:off x="2362200" y="1143000"/>
            <a:ext cx="8458200" cy="5078313"/>
          </a:xfrm>
          <a:prstGeom prst="rect"/>
          <a:noFill/>
        </p:spPr>
        <p:txBody>
          <a:bodyPr rtlCol="0" wrap="square">
            <a:spAutoFit/>
          </a:bodyPr>
          <a:p>
            <a:r>
              <a:rPr dirty="0" lang="en-US" smtClean="0"/>
              <a:t>Our tool is an Excel-based program made to effectively analyze employee gender data. This tool gives a full set of features to help organizations gain valuable insights into their workforce's gender makeup, find potential differences, and develop strategies to promote gender equality. </a:t>
            </a:r>
          </a:p>
          <a:p>
            <a:endParaRPr dirty="0" lang="en-US" smtClean="0"/>
          </a:p>
          <a:p>
            <a:r>
              <a:rPr b="1" dirty="0" lang="en-US" smtClean="0"/>
              <a:t>Key Features: </a:t>
            </a:r>
          </a:p>
          <a:p>
            <a:pPr>
              <a:buFontTx/>
              <a:buChar char="-"/>
            </a:pPr>
            <a:r>
              <a:rPr b="1" dirty="0" lang="en-US" smtClean="0"/>
              <a:t>Data Import and Cleaning</a:t>
            </a:r>
            <a:r>
              <a:rPr dirty="0" lang="en-US" smtClean="0"/>
              <a:t>: You can easily bring in employee data from different sources and clean it for analysis. </a:t>
            </a:r>
          </a:p>
          <a:p>
            <a:pPr>
              <a:buFontTx/>
              <a:buChar char="-"/>
            </a:pPr>
            <a:r>
              <a:rPr b="1" dirty="0" lang="en-US" smtClean="0"/>
              <a:t>Gender Distribution Analysis: </a:t>
            </a:r>
            <a:r>
              <a:rPr dirty="0" lang="en-US" smtClean="0"/>
              <a:t>Calculate the overall gender ratio, percentage breakdown, and distribution across different departments and job roles. </a:t>
            </a:r>
          </a:p>
          <a:p>
            <a:pPr>
              <a:buFontTx/>
              <a:buChar char="-"/>
            </a:pPr>
            <a:r>
              <a:rPr b="1" dirty="0" lang="en-US" smtClean="0"/>
              <a:t>Trend Analysis: </a:t>
            </a:r>
            <a:r>
              <a:rPr dirty="0" lang="en-US" smtClean="0"/>
              <a:t>Analyze changes in gender representation over time, finding hiring trends, promotions, and turnover rates. </a:t>
            </a:r>
          </a:p>
          <a:p>
            <a:r>
              <a:rPr dirty="0" lang="en-US" smtClean="0"/>
              <a:t>- </a:t>
            </a:r>
            <a:r>
              <a:rPr b="1" dirty="0" lang="en-US" smtClean="0"/>
              <a:t>Comparative Analysis: </a:t>
            </a:r>
            <a:r>
              <a:rPr dirty="0" lang="en-US" smtClean="0"/>
              <a:t>Compare the organization's gender makeup to industry standards or relevant benchmarks</a:t>
            </a:r>
          </a:p>
          <a:p>
            <a:pPr>
              <a:buFontTx/>
              <a:buChar char="-"/>
            </a:pPr>
            <a:r>
              <a:rPr b="1" dirty="0" lang="en-US" smtClean="0"/>
              <a:t>Data Visualization: </a:t>
            </a:r>
            <a:r>
              <a:rPr dirty="0" lang="en-US" smtClean="0"/>
              <a:t>Create customizable charts (like pie charts and bar charts) to visually show the gender distribution and find trends. </a:t>
            </a:r>
          </a:p>
          <a:p>
            <a:r>
              <a:rPr b="1" dirty="0" lang="en-US" smtClean="0"/>
              <a:t>- Reporting</a:t>
            </a:r>
            <a:r>
              <a:rPr dirty="0" lang="en-US" smtClean="0"/>
              <a:t>: Generate detailed reports summarizing the analysis findings, including suggestions for improvement.</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2024-11-18T10:46:03Z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09f598d5db074ef2abd860585507dcfc</vt:lpwstr>
  </property>
</Properties>
</file>