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bT08rL33/pYmIbRTpuv7KtjpB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381417-130F-4CA2-9677-5FBE4AB18A95}">
  <a:tblStyle styleId="{DF381417-130F-4CA2-9677-5FBE4AB18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72185" y="112009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62066" y="1530819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 rot="-2613784">
            <a:off x="3795693" y="1397001"/>
            <a:ext cx="68521" cy="6852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260774" y="1730722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4098914" y="1730722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257544" y="139781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267279" y="186328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072221" y="232754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464744" y="21600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514271" y="2194539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732334" y="315109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260774" y="368679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584611" y="2735780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781537" y="249501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327868" y="3002567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 rot="-2613784">
            <a:off x="3515164" y="1530007"/>
            <a:ext cx="68521" cy="6852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744306" y="2078181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331114" y="280267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991731" y="2802671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377021" y="1818672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724462" y="239444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112577" y="3351008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2872185" y="3552444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584611" y="328410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187202" y="3830720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587208" y="2694920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694865" y="3084200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975395" y="3552444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975395" y="2868786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87205" y="3284103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157805" y="3897618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390557" y="1186990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272256" y="1730722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-2604236">
            <a:off x="2623971" y="2159387"/>
            <a:ext cx="68545" cy="6854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470965" y="193062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727059" y="1797619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50246" y="1997516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272239" y="315109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926309" y="2327547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694866" y="166382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-2613784">
            <a:off x="3795693" y="2077380"/>
            <a:ext cx="68521" cy="6852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082381" y="1929188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750864" y="3002583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260784" y="422249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327811" y="2495025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934652" y="259434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88466" y="1384042"/>
            <a:ext cx="1993873" cy="3569377"/>
          </a:xfrm>
          <a:custGeom>
            <a:rect b="b" l="l" r="r" t="t"/>
            <a:pathLst>
              <a:path extrusionOk="0" h="145246" w="90880">
                <a:moveTo>
                  <a:pt x="576" y="0"/>
                </a:moveTo>
                <a:cubicBezTo>
                  <a:pt x="-2000" y="20626"/>
                  <a:pt x="4954" y="41974"/>
                  <a:pt x="13143" y="61079"/>
                </a:cubicBezTo>
                <a:cubicBezTo>
                  <a:pt x="21683" y="81003"/>
                  <a:pt x="29665" y="102451"/>
                  <a:pt x="44997" y="117775"/>
                </a:cubicBezTo>
                <a:cubicBezTo>
                  <a:pt x="54288" y="127061"/>
                  <a:pt x="65661" y="134191"/>
                  <a:pt x="77144" y="140570"/>
                </a:cubicBezTo>
                <a:cubicBezTo>
                  <a:pt x="81372" y="142919"/>
                  <a:pt x="86856" y="142562"/>
                  <a:pt x="90880" y="1452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3082375" y="375234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467734" y="4019704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732334" y="4353401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97398" y="396451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501777" y="259434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587208" y="368679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"/>
          <p:cNvGrpSpPr/>
          <p:nvPr/>
        </p:nvGrpSpPr>
        <p:grpSpPr>
          <a:xfrm>
            <a:off x="5153155" y="369775"/>
            <a:ext cx="2241649" cy="1146060"/>
            <a:chOff x="6605905" y="369775"/>
            <a:chExt cx="2241649" cy="1146060"/>
          </a:xfrm>
        </p:grpSpPr>
        <p:sp>
          <p:nvSpPr>
            <p:cNvPr id="108" name="Google Shape;108;p1"/>
            <p:cNvSpPr/>
            <p:nvPr/>
          </p:nvSpPr>
          <p:spPr>
            <a:xfrm>
              <a:off x="6699879" y="513619"/>
              <a:ext cx="70200" cy="66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rot="-2604236">
              <a:off x="6700785" y="908663"/>
              <a:ext cx="68545" cy="68545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1"/>
            <p:cNvCxnSpPr/>
            <p:nvPr/>
          </p:nvCxnSpPr>
          <p:spPr>
            <a:xfrm flipH="1" rot="10800000">
              <a:off x="6605905" y="1336568"/>
              <a:ext cx="2583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"/>
            <p:cNvSpPr txBox="1"/>
            <p:nvPr/>
          </p:nvSpPr>
          <p:spPr>
            <a:xfrm>
              <a:off x="7094049" y="369775"/>
              <a:ext cx="1687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Minority class sample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7094049" y="765500"/>
              <a:ext cx="1687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Majority class sample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7094054" y="1161235"/>
              <a:ext cx="17535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Decision boundary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"/>
          <p:cNvSpPr/>
          <p:nvPr/>
        </p:nvSpPr>
        <p:spPr>
          <a:xfrm>
            <a:off x="1157870" y="3218011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6618341" y="4090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878950" y="226925"/>
            <a:ext cx="1745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Minority class sample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892449" y="1040750"/>
            <a:ext cx="1718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sample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602288" y="1170950"/>
            <a:ext cx="102300" cy="9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"/>
          <p:cNvGrpSpPr/>
          <p:nvPr/>
        </p:nvGrpSpPr>
        <p:grpSpPr>
          <a:xfrm>
            <a:off x="5586230" y="2099944"/>
            <a:ext cx="1905490" cy="1632724"/>
            <a:chOff x="3536580" y="1476344"/>
            <a:chExt cx="1905490" cy="1632724"/>
          </a:xfrm>
        </p:grpSpPr>
        <p:sp>
          <p:nvSpPr>
            <p:cNvPr id="124" name="Google Shape;124;p2"/>
            <p:cNvSpPr/>
            <p:nvPr/>
          </p:nvSpPr>
          <p:spPr>
            <a:xfrm>
              <a:off x="5371870" y="1476344"/>
              <a:ext cx="70200" cy="66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36580" y="3042168"/>
              <a:ext cx="70200" cy="66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"/>
            <p:cNvCxnSpPr>
              <a:stCxn id="125" idx="0"/>
              <a:endCxn id="124" idx="3"/>
            </p:cNvCxnSpPr>
            <p:nvPr/>
          </p:nvCxnSpPr>
          <p:spPr>
            <a:xfrm flipH="1" rot="10800000">
              <a:off x="3571680" y="1533468"/>
              <a:ext cx="1810500" cy="150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2"/>
            <p:cNvSpPr/>
            <p:nvPr/>
          </p:nvSpPr>
          <p:spPr>
            <a:xfrm>
              <a:off x="4824850" y="1899025"/>
              <a:ext cx="102300" cy="942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5044966" y="32299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550241" y="31260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974766" y="37540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303966" y="425756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66691" y="36871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536891" y="40354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785341" y="425756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053741" y="38209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425716" y="231194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076291" y="31929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6150416" y="2882856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7380841" y="26780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228691" y="44491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6618341" y="7900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6892450" y="633838"/>
            <a:ext cx="1745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200"/>
              <a:t>ajority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sample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182491" y="1993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146366" y="2298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076166" y="2670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1552666" y="1993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448866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1789791" y="2365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1146366" y="3298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1935091" y="2736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857466" y="3099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378666" y="29784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249191" y="3165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3213066" y="3470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3142866" y="38424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619366" y="3165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3515566" y="3775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3856491" y="3537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3213066" y="4470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646541" y="44539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3515566" y="48072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445366" y="41508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487291" y="2298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451166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380966" y="2974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919416" y="2038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753666" y="2907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025141" y="15789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451166" y="3603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2239891" y="3041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231566" y="3470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683466" y="32832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674891" y="1603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38766" y="1908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2568566" y="2279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045066" y="1603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2941266" y="2212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282191" y="1974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2638766" y="2907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427491" y="2346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168966" y="2800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871066" y="2588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792091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755966" y="2907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685766" y="3279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2331579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2058466" y="3212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531541" y="26962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755966" y="3907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544691" y="3346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2800866" y="3537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988266" y="35880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003366" y="37105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967241" y="40153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897041" y="43870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373541" y="37105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269741" y="43201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610666" y="40822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967241" y="47587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1789791" y="4695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1487291" y="4537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199541" y="4695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2427754" y="4060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125254" y="4060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857479" y="43201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2531554" y="37554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2427754" y="4365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768679" y="4127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126529" y="47587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913979" y="4498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936566" y="47587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531554" y="4695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4165729" y="18859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129604" y="21907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4059404" y="25624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4535904" y="18859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4432104" y="24955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4773029" y="22576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4129604" y="31906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4918329" y="26293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4659804" y="30828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4361904" y="28708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4064766" y="36677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4028641" y="39725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3786291" y="2841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4434941" y="36677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/>
          <p:nvPr/>
        </p:nvSpPr>
        <p:spPr>
          <a:xfrm>
            <a:off x="4331141" y="42773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4672066" y="40394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4071966" y="4470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4817366" y="4411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4606091" y="4537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4260941" y="46526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"/>
          <p:cNvGrpSpPr/>
          <p:nvPr/>
        </p:nvGrpSpPr>
        <p:grpSpPr>
          <a:xfrm>
            <a:off x="745123" y="196783"/>
            <a:ext cx="8175230" cy="4690817"/>
            <a:chOff x="2643600" y="518287"/>
            <a:chExt cx="4256824" cy="4690817"/>
          </a:xfrm>
        </p:grpSpPr>
        <p:grpSp>
          <p:nvGrpSpPr>
            <p:cNvPr id="238" name="Google Shape;238;p3"/>
            <p:cNvGrpSpPr/>
            <p:nvPr/>
          </p:nvGrpSpPr>
          <p:grpSpPr>
            <a:xfrm>
              <a:off x="5003675" y="1476295"/>
              <a:ext cx="1704000" cy="820800"/>
              <a:chOff x="6175175" y="549670"/>
              <a:chExt cx="1704000" cy="820800"/>
            </a:xfrm>
          </p:grpSpPr>
          <p:sp>
            <p:nvSpPr>
              <p:cNvPr id="239" name="Google Shape;239;p3"/>
              <p:cNvSpPr txBox="1"/>
              <p:nvPr/>
            </p:nvSpPr>
            <p:spPr>
              <a:xfrm>
                <a:off x="6175175" y="549670"/>
                <a:ext cx="1704000" cy="8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fit()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_</a:t>
                </a: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fit()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3"/>
              <p:cNvCxnSpPr/>
              <p:nvPr/>
            </p:nvCxnSpPr>
            <p:spPr>
              <a:xfrm>
                <a:off x="7018763" y="810388"/>
                <a:ext cx="0" cy="299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41" name="Google Shape;241;p3"/>
            <p:cNvSpPr txBox="1"/>
            <p:nvPr/>
          </p:nvSpPr>
          <p:spPr>
            <a:xfrm>
              <a:off x="4652224" y="3402364"/>
              <a:ext cx="2248200" cy="13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_fit()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3"/>
            <p:cNvCxnSpPr/>
            <p:nvPr/>
          </p:nvCxnSpPr>
          <p:spPr>
            <a:xfrm flipH="1">
              <a:off x="5637719" y="3697063"/>
              <a:ext cx="138600" cy="32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43" name="Google Shape;243;p3"/>
            <p:cNvGrpSpPr/>
            <p:nvPr/>
          </p:nvGrpSpPr>
          <p:grpSpPr>
            <a:xfrm>
              <a:off x="2643600" y="518287"/>
              <a:ext cx="2185822" cy="4690817"/>
              <a:chOff x="3694475" y="691054"/>
              <a:chExt cx="2191300" cy="4690817"/>
            </a:xfrm>
          </p:grpSpPr>
          <p:sp>
            <p:nvSpPr>
              <p:cNvPr id="244" name="Google Shape;244;p3"/>
              <p:cNvSpPr/>
              <p:nvPr/>
            </p:nvSpPr>
            <p:spPr>
              <a:xfrm>
                <a:off x="3694476" y="3169071"/>
                <a:ext cx="1755000" cy="2212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" name="Google Shape;245;p3"/>
              <p:cNvCxnSpPr/>
              <p:nvPr/>
            </p:nvCxnSpPr>
            <p:spPr>
              <a:xfrm>
                <a:off x="3700580" y="3536261"/>
                <a:ext cx="175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6" name="Google Shape;246;p3"/>
              <p:cNvSpPr txBox="1"/>
              <p:nvPr/>
            </p:nvSpPr>
            <p:spPr>
              <a:xfrm>
                <a:off x="3948529" y="3163589"/>
                <a:ext cx="1259100" cy="38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DensityDistributor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3"/>
              <p:cNvCxnSpPr/>
              <p:nvPr/>
            </p:nvCxnSpPr>
            <p:spPr>
              <a:xfrm>
                <a:off x="3694475" y="4464126"/>
                <a:ext cx="175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8" name="Google Shape;248;p3"/>
              <p:cNvSpPr txBox="1"/>
              <p:nvPr/>
            </p:nvSpPr>
            <p:spPr>
              <a:xfrm>
                <a:off x="3724275" y="4439542"/>
                <a:ext cx="2161500" cy="81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 _</a:t>
                </a:r>
                <a:r>
                  <a:rPr lang="en" sz="1000"/>
                  <a:t>intra_distribute</a:t>
                </a: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()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- _inter_distribute()</a:t>
                </a:r>
                <a:endParaRPr sz="1000"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- _identify_filtered_clusters()</a:t>
                </a:r>
                <a:endParaRPr sz="1000"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- _ calculate_clusters_density()</a:t>
                </a:r>
                <a:endParaRPr sz="1000"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...</a:t>
                </a:r>
                <a:endParaRPr sz="1000"/>
              </a:p>
            </p:txBody>
          </p:sp>
          <p:sp>
            <p:nvSpPr>
              <p:cNvPr id="249" name="Google Shape;249;p3"/>
              <p:cNvSpPr txBox="1"/>
              <p:nvPr/>
            </p:nvSpPr>
            <p:spPr>
              <a:xfrm>
                <a:off x="3724288" y="3536267"/>
                <a:ext cx="1707600" cy="7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</a:t>
                </a:r>
                <a:r>
                  <a:rPr lang="en" sz="1000"/>
                  <a:t>filtering_threshold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distances_exponent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</a:t>
                </a:r>
                <a:r>
                  <a:rPr lang="en" sz="1000"/>
                  <a:t>sparsity_based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+ </a:t>
                </a:r>
                <a:r>
                  <a:rPr lang="en" sz="1000"/>
                  <a:t>distribution_ratio</a:t>
                </a:r>
                <a:endParaRPr sz="1000"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/>
                  <a:t>...</a:t>
                </a:r>
                <a:endParaRPr sz="1000"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0" name="Google Shape;250;p3"/>
              <p:cNvCxnSpPr/>
              <p:nvPr/>
            </p:nvCxnSpPr>
            <p:spPr>
              <a:xfrm rot="10800000">
                <a:off x="4660243" y="2767338"/>
                <a:ext cx="0" cy="3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251" name="Google Shape;251;p3"/>
              <p:cNvGrpSpPr/>
              <p:nvPr/>
            </p:nvGrpSpPr>
            <p:grpSpPr>
              <a:xfrm>
                <a:off x="3698600" y="691054"/>
                <a:ext cx="1837426" cy="2053378"/>
                <a:chOff x="3698600" y="691025"/>
                <a:chExt cx="1837426" cy="1965143"/>
              </a:xfrm>
            </p:grpSpPr>
            <p:sp>
              <p:nvSpPr>
                <p:cNvPr id="252" name="Google Shape;252;p3"/>
                <p:cNvSpPr/>
                <p:nvPr/>
              </p:nvSpPr>
              <p:spPr>
                <a:xfrm>
                  <a:off x="3698613" y="691041"/>
                  <a:ext cx="1837200" cy="1903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3" name="Google Shape;253;p3"/>
                <p:cNvCxnSpPr/>
                <p:nvPr/>
              </p:nvCxnSpPr>
              <p:spPr>
                <a:xfrm flipH="1" rot="10800000">
                  <a:off x="3698600" y="1003050"/>
                  <a:ext cx="1834200" cy="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4" name="Google Shape;254;p3"/>
                <p:cNvSpPr txBox="1"/>
                <p:nvPr/>
              </p:nvSpPr>
              <p:spPr>
                <a:xfrm>
                  <a:off x="3949850" y="691025"/>
                  <a:ext cx="1256400" cy="3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Base</a:t>
                  </a:r>
                  <a:r>
                    <a:rPr lang="en" sz="1000"/>
                    <a:t>Distributor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3"/>
                <p:cNvSpPr txBox="1"/>
                <p:nvPr/>
              </p:nvSpPr>
              <p:spPr>
                <a:xfrm>
                  <a:off x="3719964" y="1565068"/>
                  <a:ext cx="1704000" cy="109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 fit()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 fit_</a:t>
                  </a:r>
                  <a:r>
                    <a:rPr lang="en" sz="1000"/>
                    <a:t>distribute</a:t>
                  </a: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()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 _fit()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" sz="1000"/>
                    <a:t>- _intra_distribute()</a:t>
                  </a:r>
                  <a:endParaRPr sz="1000"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" sz="1000"/>
                    <a:t>- </a:t>
                  </a:r>
                  <a:r>
                    <a:rPr lang="en" sz="1000">
                      <a:solidFill>
                        <a:schemeClr val="dk1"/>
                      </a:solidFill>
                    </a:rPr>
                    <a:t>_inter_distribute()</a:t>
                  </a:r>
                  <a:endParaRPr sz="1000">
                    <a:solidFill>
                      <a:schemeClr val="dk1"/>
                    </a:solidFill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...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3"/>
                <p:cNvSpPr txBox="1"/>
                <p:nvPr/>
              </p:nvSpPr>
              <p:spPr>
                <a:xfrm>
                  <a:off x="3792850" y="1126900"/>
                  <a:ext cx="887400" cy="32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...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7" name="Google Shape;257;p3"/>
                <p:cNvCxnSpPr/>
                <p:nvPr/>
              </p:nvCxnSpPr>
              <p:spPr>
                <a:xfrm flipH="1" rot="10800000">
                  <a:off x="3698826" y="1570361"/>
                  <a:ext cx="1837200" cy="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aphicFrame>
        <p:nvGraphicFramePr>
          <p:cNvPr id="258" name="Google Shape;258;p3"/>
          <p:cNvGraphicFramePr/>
          <p:nvPr/>
        </p:nvGraphicFramePr>
        <p:xfrm>
          <a:off x="4937950" y="37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{DF381417-130F-4CA2-9677-5FBE4AB18A95}</a:tableStyleId>
              </a:tblPr>
              <a:tblGrid>
                <a:gridCol w="1904400"/>
                <a:gridCol w="1904400"/>
              </a:tblGrid>
              <a:tr h="1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_identify_filtered_clusters()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_calculate_clusters_density()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9" name="Google Shape;259;p3"/>
          <p:cNvCxnSpPr/>
          <p:nvPr/>
        </p:nvCxnSpPr>
        <p:spPr>
          <a:xfrm>
            <a:off x="6764712" y="3381834"/>
            <a:ext cx="2661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