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315" r:id="rId3"/>
    <p:sldId id="340" r:id="rId4"/>
    <p:sldId id="341" r:id="rId5"/>
    <p:sldId id="356" r:id="rId6"/>
    <p:sldId id="355" r:id="rId7"/>
    <p:sldId id="358" r:id="rId8"/>
    <p:sldId id="271" r:id="rId9"/>
    <p:sldId id="272" r:id="rId10"/>
    <p:sldId id="273" r:id="rId11"/>
    <p:sldId id="29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447040" y="287655"/>
            <a:ext cx="11297285" cy="763270"/>
          </a:xfrm>
        </p:spPr>
        <p:txBody>
          <a:bodyPr>
            <a:noAutofit/>
          </a:bodyPr>
          <a:lstStyle/>
          <a:p>
            <a:pPr algn="l"/>
            <a:endParaRPr lang="en-US" altLang="zh-CN" sz="3600"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566420" y="1998980"/>
            <a:ext cx="10848340" cy="3446145"/>
          </a:xfrm>
        </p:spPr>
        <p:txBody>
          <a:bodyPr/>
          <a:lstStyle/>
          <a:p>
            <a:pPr algn="l"/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5972810"/>
            <a:ext cx="12212955" cy="88519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2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tags" Target="../tags/tag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0860" y="3218180"/>
            <a:ext cx="11297285" cy="1612265"/>
          </a:xfrm>
        </p:spPr>
        <p:txBody>
          <a:bodyPr>
            <a:noAutofit/>
          </a:bodyPr>
          <a:lstStyle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Improving Out-of-Distribution Generalization by Adversarial Traing with Structured Priors</a:t>
            </a:r>
            <a:br>
              <a:rPr lang="en-US" altLang="zh-CN" sz="3600">
                <a:latin typeface="华文中宋" panose="02010600040101010101" charset="-122"/>
                <a:ea typeface="华文中宋" panose="02010600040101010101" charset="-122"/>
                <a:cs typeface="+mj-lt"/>
              </a:rPr>
            </a:br>
            <a:endParaRPr lang="en-US" altLang="zh-CN" sz="3600"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8057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Qixun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 Wang</a:t>
            </a:r>
            <a:r>
              <a:rPr lang="en-GB" altLang="zh-CN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,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Yifei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 Wang</a:t>
            </a:r>
            <a:r>
              <a:rPr lang="en-GB" altLang="zh-CN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, Hong Zhu</a:t>
            </a:r>
            <a:r>
              <a:rPr lang="en-GB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, 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Yisen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 Wang</a:t>
            </a:r>
            <a:r>
              <a:rPr lang="en-GB" altLang="zh-CN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  <a:p>
            <a:r>
              <a:rPr lang="en-GB" altLang="zh-CN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Peking University    </a:t>
            </a:r>
            <a:r>
              <a:rPr lang="en-GB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  <a:cs typeface="+mj-lt"/>
                <a:sym typeface="+mn-ea"/>
              </a:rPr>
              <a:t>Huawei Noah’s Ark Lab</a:t>
            </a:r>
            <a:endParaRPr lang="en-US" altLang="zh-CN" sz="2000" dirty="0" err="1">
              <a:latin typeface="华文中宋" panose="02010600040101010101" charset="-122"/>
              <a:ea typeface="华文中宋" panose="02010600040101010101" charset="-122"/>
              <a:cs typeface="+mj-lt"/>
              <a:sym typeface="+mn-ea"/>
            </a:endParaRPr>
          </a:p>
          <a:p>
            <a:r>
              <a:rPr lang="en-GB" altLang="zh-CN" sz="2000" dirty="0">
                <a:solidFill>
                  <a:srgbClr val="68448B"/>
                </a:solidFill>
                <a:latin typeface="Lucida Grande" panose="020B0600040502020204" pitchFamily="34" charset="0"/>
                <a:sym typeface="+mn-ea"/>
              </a:rPr>
              <a:t>Neural Information Processing Systems (NeurlPS 2022)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pic>
        <p:nvPicPr>
          <p:cNvPr id="4" name="图片 3" descr="标志_红色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3020" y="1094105"/>
            <a:ext cx="1965960" cy="1965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972810"/>
            <a:ext cx="12212955" cy="88519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03"/>
            <a:ext cx="3050197" cy="1372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2844" y="2284342"/>
            <a:ext cx="9301655" cy="76327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latin typeface="华文中宋" panose="02010600040101010101" charset="-122"/>
                <a:ea typeface="华文中宋" panose="02010600040101010101" charset="-122"/>
                <a:cs typeface="+mj-lt"/>
              </a:rPr>
              <a:t>Thanks!</a:t>
            </a:r>
            <a:endParaRPr lang="en-US" altLang="zh-CN" sz="3600" dirty="0"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972810"/>
            <a:ext cx="12212955" cy="885190"/>
          </a:xfrm>
          <a:prstGeom prst="rect">
            <a:avLst/>
          </a:prstGeom>
          <a:solidFill>
            <a:srgbClr val="9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490" y="247650"/>
                <a:ext cx="8346440" cy="2460625"/>
              </a:xfrm>
            </p:spPr>
            <p:txBody>
              <a:bodyPr/>
              <a:lstStyle/>
              <a:p>
                <a:pPr algn="l"/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Out-of-distribution (OOD) Generalization</a:t>
                </a:r>
                <a:r>
                  <a:rPr lang="en-US" altLang="zh-CN" b="1" dirty="0">
                    <a:solidFill>
                      <a:srgbClr val="C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:</a:t>
                </a:r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mtClean="0">
                    <a:latin typeface="Cambria Math" panose="02040503050406030204" pitchFamily="18" charset="0"/>
                    <a:ea typeface="华文中宋" panose="02010600040101010101" charset="-122"/>
                  </a:rPr>
                  <a:t>Train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 training domains                        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~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Test domain        ,         ~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l"/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Object: 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490" y="247650"/>
                <a:ext cx="8346440" cy="2460625"/>
              </a:xfrm>
              <a:blipFill rotWithShape="1">
                <a:blip r:embed="rId1"/>
                <a:stretch>
                  <a:fillRect b="-7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20" y="768210"/>
            <a:ext cx="2451540" cy="3132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19" y="1185713"/>
            <a:ext cx="725475" cy="3311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31" y="1256707"/>
            <a:ext cx="398106" cy="2892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025" y="768081"/>
            <a:ext cx="366351" cy="32238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/>
          <a:srcRect r="2128"/>
          <a:stretch>
            <a:fillRect/>
          </a:stretch>
        </p:blipFill>
        <p:spPr>
          <a:xfrm>
            <a:off x="1445268" y="2078346"/>
            <a:ext cx="3654460" cy="5374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" y="1673181"/>
            <a:ext cx="1059400" cy="3248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74" y="1214923"/>
            <a:ext cx="725475" cy="3311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27330" y="3380740"/>
            <a:ext cx="9385935" cy="2999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Adversarial Training (AT):</a:t>
            </a:r>
            <a:endParaRPr lang="zh-CN" altLang="en-US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Optimization problem: 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Inner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maximization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can be solved by: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FGSM 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or PGD  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90" y="4227830"/>
            <a:ext cx="4965065" cy="576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5260" y="5492115"/>
            <a:ext cx="2988310" cy="2940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9250" y="5928995"/>
            <a:ext cx="3282315" cy="451485"/>
          </a:xfrm>
          <a:prstGeom prst="rect">
            <a:avLst/>
          </a:prstGeom>
        </p:spPr>
      </p:pic>
      <p:sp>
        <p:nvSpPr>
          <p:cNvPr id="17" name="左弧形箭头 16"/>
          <p:cNvSpPr/>
          <p:nvPr/>
        </p:nvSpPr>
        <p:spPr>
          <a:xfrm rot="10800000">
            <a:off x="5730240" y="2131695"/>
            <a:ext cx="988060" cy="20713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9265" y="3014345"/>
            <a:ext cx="1456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Solve</a:t>
            </a:r>
            <a:endParaRPr lang="en-US" altLang="zh-CN" sz="2400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0" name="图片 49" descr="社交网络的手机截图&#10;&#10;描述已自动生成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8855" y="4535170"/>
            <a:ext cx="4777105" cy="1941195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839460" y="5630545"/>
            <a:ext cx="12001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0530" y="6001385"/>
            <a:ext cx="1971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originally for defending</a:t>
            </a:r>
            <a:endParaRPr lang="en-US" altLang="zh-CN" sz="1400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11663" y="3827980"/>
            <a:ext cx="305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000" b="1" dirty="0">
                <a:solidFill>
                  <a:srgbClr val="68448B"/>
                </a:solidFill>
              </a:rPr>
              <a:t>Adversarial Attack</a:t>
            </a:r>
            <a:endParaRPr kumimoji="1" lang="en-US" altLang="zh-CN" sz="2000" b="1" dirty="0">
              <a:solidFill>
                <a:srgbClr val="68448B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11691" y="4186425"/>
            <a:ext cx="305019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I</a:t>
            </a:r>
            <a:r>
              <a:rPr lang="en-US" altLang="zh-CN" sz="1600" b="0" i="0" dirty="0">
                <a:latin typeface="华文中宋" panose="02010600040101010101" charset="-122"/>
                <a:ea typeface="华文中宋" panose="02010600040101010101" charset="-122"/>
              </a:rPr>
              <a:t>an 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Goodfellow et al., 2014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" y="247650"/>
            <a:ext cx="8346440" cy="2460625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Previous work of using AT to address OOD</a:t>
            </a:r>
            <a:endParaRPr lang="en-US" altLang="zh-CN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800" b="1" dirty="0">
                <a:latin typeface="华文中宋" panose="02010600040101010101" charset="-122"/>
                <a:ea typeface="华文中宋" panose="02010600040101010101" charset="-122"/>
              </a:rPr>
              <a:t>[Yi et al, 2021][Volpi et al, 2018]: </a:t>
            </a:r>
            <a:endParaRPr lang="en-US" altLang="zh-CN" sz="1800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800" b="1" dirty="0">
                <a:latin typeface="华文中宋" panose="02010600040101010101" charset="-122"/>
                <a:ea typeface="华文中宋" panose="02010600040101010101" charset="-122"/>
              </a:rPr>
              <a:t>1. U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se Wasserstein distance, less practical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2. N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o further investigation on the effect of different forms of AT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18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[Herrmann et al, 2021]</a:t>
            </a:r>
            <a:endParaRPr lang="en-US" altLang="zh-CN" sz="1800" b="1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algn="l"/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Do not exploit the universal spurious information (background/style)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/>
        </p:nvSpPr>
        <p:spPr>
          <a:xfrm>
            <a:off x="227330" y="3380740"/>
            <a:ext cx="5702935" cy="1831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Our findings</a:t>
            </a:r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The improvement of sample-wise AT is </a:t>
            </a:r>
            <a:r>
              <a:rPr lang="en-US" altLang="zh-CN" sz="1800" b="1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marginal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.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3798570"/>
            <a:ext cx="4906010" cy="8483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4958715"/>
            <a:ext cx="2464435" cy="1786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56510" y="5070475"/>
            <a:ext cx="35420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UAT (Universal AT) remains its generalization performance when the perturbation scale is large.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Samll perturbations          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Large perturbations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2565400" y="2584450"/>
            <a:ext cx="444500" cy="9080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59100" y="2895600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verify the weaknesses</a:t>
            </a:r>
            <a:endParaRPr lang="en-US" altLang="zh-CN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5" name="上箭头 14"/>
          <p:cNvSpPr/>
          <p:nvPr/>
        </p:nvSpPr>
        <p:spPr>
          <a:xfrm rot="5400000">
            <a:off x="6860540" y="5038725"/>
            <a:ext cx="444500" cy="9080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73190" y="5663565"/>
            <a:ext cx="135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conclude</a:t>
            </a:r>
            <a:endParaRPr lang="en-US" altLang="zh-CN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92795" y="5201285"/>
            <a:ext cx="3180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Low-rank, domain-wise structures are beneficial for OOD!</a:t>
            </a:r>
            <a:endParaRPr lang="en-US" altLang="zh-CN" sz="2400" b="1"/>
          </a:p>
        </p:txBody>
      </p:sp>
      <p:sp>
        <p:nvSpPr>
          <p:cNvPr id="18" name="左右箭头 17"/>
          <p:cNvSpPr/>
          <p:nvPr/>
        </p:nvSpPr>
        <p:spPr>
          <a:xfrm>
            <a:off x="4756150" y="6178550"/>
            <a:ext cx="444500" cy="101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4756150" y="6413500"/>
            <a:ext cx="444500" cy="101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70500" y="6060440"/>
            <a:ext cx="2641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less like OOD shifts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70500" y="6280150"/>
            <a:ext cx="2641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more like OOD shifts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7536815" y="6370955"/>
            <a:ext cx="167005" cy="186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7359650" y="6120130"/>
            <a:ext cx="247650" cy="217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上箭头 21"/>
          <p:cNvSpPr/>
          <p:nvPr/>
        </p:nvSpPr>
        <p:spPr>
          <a:xfrm>
            <a:off x="9274810" y="4268470"/>
            <a:ext cx="444500" cy="717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719310" y="447230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motivate</a:t>
            </a:r>
            <a:endParaRPr lang="en-US" altLang="zh-CN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669020" y="2952750"/>
            <a:ext cx="2761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Our Methods:</a:t>
            </a:r>
            <a:endParaRPr lang="en-US" altLang="zh-CN" sz="2800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MAT &amp; LDAT</a:t>
            </a:r>
            <a:endParaRPr lang="en-US" altLang="zh-CN" sz="2800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77535" y="775335"/>
            <a:ext cx="2656205" cy="645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b="1"/>
              <a:t>Limited,</a:t>
            </a:r>
            <a:endParaRPr lang="en-US" altLang="zh-CN" b="1"/>
          </a:p>
          <a:p>
            <a:r>
              <a:rPr lang="en-US" altLang="zh-CN" b="1"/>
              <a:t>not effective enough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447040" y="287655"/>
            <a:ext cx="11297285" cy="76327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+mj-lt"/>
              </a:rPr>
              <a:t>The Proposed Structured AT Method</a:t>
            </a:r>
            <a:endParaRPr lang="en-US" altLang="zh-CN" sz="3600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447040" y="1261240"/>
            <a:ext cx="4004742" cy="45783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Reduce the rank of the adversarial perturbations along two orientations: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 algn="l">
              <a:buAutoNum type="arabicPeriod"/>
            </a:pP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Reduce number of the perturbations used in a domain 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 algn="l">
              <a:buAutoNum type="arabicPeriod"/>
            </a:pPr>
            <a:endParaRPr lang="en-US" altLang="zh-CN" sz="2000" b="1" dirty="0">
              <a:solidFill>
                <a:srgbClr val="1070BA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 algn="l">
              <a:buAutoNum type="arabicPeriod"/>
            </a:pPr>
            <a:endParaRPr lang="en-US" altLang="zh-CN" sz="2000" b="1" dirty="0">
              <a:solidFill>
                <a:srgbClr val="1070BA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 algn="l">
              <a:buAutoNum type="arabicPeriod"/>
            </a:pPr>
            <a:endParaRPr lang="en-US" altLang="zh-CN" sz="2000" b="1" dirty="0">
              <a:solidFill>
                <a:srgbClr val="1070BA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457200" indent="-457200" algn="l">
              <a:buAutoNum type="arabicPeriod"/>
            </a:pPr>
            <a:r>
              <a:rPr lang="en-US" altLang="zh-CN" sz="2000" b="1" dirty="0">
                <a:solidFill>
                  <a:srgbClr val="1070BA"/>
                </a:solidFill>
                <a:latin typeface="华文中宋" panose="02010600040101010101" charset="-122"/>
                <a:ea typeface="华文中宋" panose="02010600040101010101" charset="-122"/>
              </a:rPr>
              <a:t>Reduce the rank of a single perturbation matrix</a:t>
            </a:r>
            <a:endParaRPr lang="en-US" altLang="zh-CN" sz="2000" b="1" dirty="0">
              <a:solidFill>
                <a:srgbClr val="1070BA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0"/>
          <a:stretch>
            <a:fillRect/>
          </a:stretch>
        </p:blipFill>
        <p:spPr>
          <a:xfrm>
            <a:off x="4961890" y="1449070"/>
            <a:ext cx="6436360" cy="3302635"/>
          </a:xfrm>
          <a:prstGeom prst="rect">
            <a:avLst/>
          </a:prstGeom>
        </p:spPr>
      </p:pic>
      <p:sp>
        <p:nvSpPr>
          <p:cNvPr id="27" name="上箭头 26"/>
          <p:cNvSpPr/>
          <p:nvPr/>
        </p:nvSpPr>
        <p:spPr>
          <a:xfrm rot="5400000">
            <a:off x="8230235" y="5793105"/>
            <a:ext cx="444500" cy="717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806690" y="567563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00B0F0"/>
                </a:solidFill>
                <a:latin typeface="华文中宋" panose="02010600040101010101" charset="-122"/>
                <a:ea typeface="华文中宋" panose="02010600040101010101" charset="-122"/>
              </a:rPr>
              <a:t>motivate</a:t>
            </a:r>
            <a:endParaRPr lang="en-US" altLang="zh-CN" dirty="0">
              <a:solidFill>
                <a:srgbClr val="00B0F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91905" y="5675630"/>
            <a:ext cx="27616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Our Methods:</a:t>
            </a:r>
            <a:endParaRPr lang="en-US" altLang="zh-CN" sz="2800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MAT &amp; LDAT</a:t>
            </a:r>
            <a:endParaRPr lang="en-US" altLang="zh-CN" sz="2800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01845" y="5429885"/>
            <a:ext cx="3180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Low-rank, domain-wise structures are beneficial for OOD!</a:t>
            </a:r>
            <a:endParaRPr lang="en-US" altLang="zh-CN" sz="2400" b="1"/>
          </a:p>
        </p:txBody>
      </p:sp>
      <p:sp>
        <p:nvSpPr>
          <p:cNvPr id="32" name="上箭头 31"/>
          <p:cNvSpPr/>
          <p:nvPr/>
        </p:nvSpPr>
        <p:spPr>
          <a:xfrm rot="5400000">
            <a:off x="1160145" y="3166745"/>
            <a:ext cx="300355" cy="5251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635760" y="3279140"/>
            <a:ext cx="213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MAT &amp; LDAT do</a:t>
            </a:r>
            <a:endParaRPr lang="en-US" altLang="zh-CN"/>
          </a:p>
        </p:txBody>
      </p:sp>
      <p:sp>
        <p:nvSpPr>
          <p:cNvPr id="34" name="上箭头 33"/>
          <p:cNvSpPr/>
          <p:nvPr/>
        </p:nvSpPr>
        <p:spPr>
          <a:xfrm rot="5400000">
            <a:off x="1160145" y="5317490"/>
            <a:ext cx="300355" cy="5251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635760" y="5429885"/>
            <a:ext cx="213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LDAT does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490" y="247650"/>
                <a:ext cx="11598275" cy="4999990"/>
              </a:xfrm>
            </p:spPr>
            <p:txBody>
              <a:bodyPr>
                <a:normAutofit lnSpcReduction="20000"/>
              </a:bodyPr>
              <a:lstStyle/>
              <a:p>
                <a:pPr algn="l"/>
                <a:r>
                  <a:rPr lang="en-US" altLang="zh-CN" b="1" dirty="0">
                    <a:solidFill>
                      <a:srgbClr val="C00000"/>
                    </a:solidFill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The Proposed Structured AT Method</a:t>
                </a:r>
                <a:endParaRPr lang="en-US" altLang="zh-CN" b="1" dirty="0">
                  <a:solidFill>
                    <a:srgbClr val="C00000"/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l"/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</a:rPr>
                  <a:t>MAT: </a:t>
                </a:r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  <a:cs typeface="+mj-lt"/>
                    <a:sym typeface="+mn-ea"/>
                  </a:rPr>
                  <a:t>AT with Combinations of Multiple Perturbations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Domain-wise perturbation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Perturbation is the linear combination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perturbations with learnable coefficients. 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Reducing the number of perturbations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b="0" dirty="0">
                        <a:latin typeface="华文中宋" panose="02010600040101010101" charset="-122"/>
                        <a:ea typeface="华文中宋" panose="02010600040101010101" charset="-122"/>
                      </a:rPr>
                      <m:t>𝑘</m:t>
                    </m:r>
                  </m:oMath>
                </a14:m>
                <a:endParaRPr lang="en-US" altLang="zh-CN" sz="2000" b="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490" y="247650"/>
                <a:ext cx="11598275" cy="4999990"/>
              </a:xfrm>
              <a:blipFill rotWithShape="1">
                <a:blip r:embed="rId1"/>
                <a:stretch>
                  <a:fillRect t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73" y="1221203"/>
            <a:ext cx="3742814" cy="514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1562735"/>
            <a:ext cx="6169660" cy="617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5" y="2179955"/>
            <a:ext cx="5053330" cy="6407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6385" y="5381625"/>
            <a:ext cx="29286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Reduce the number of the perturbations used in a domain 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25" name="图片 24"/>
          <p:cNvPicPr/>
          <p:nvPr/>
        </p:nvPicPr>
        <p:blipFill>
          <a:blip r:embed="rId6"/>
          <a:stretch>
            <a:fillRect/>
          </a:stretch>
        </p:blipFill>
        <p:spPr>
          <a:xfrm>
            <a:off x="3037840" y="5772150"/>
            <a:ext cx="291465" cy="234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088765" y="5382260"/>
            <a:ext cx="3935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</a:rPr>
              <a:t>Maintain some diverse structures to model more complex background</a:t>
            </a:r>
            <a:endParaRPr lang="en-US" altLang="zh-CN" sz="20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9" name="图片 28"/>
          <p:cNvPicPr/>
          <p:nvPr/>
        </p:nvPicPr>
        <p:blipFill>
          <a:blip r:embed="rId6"/>
          <a:stretch>
            <a:fillRect/>
          </a:stretch>
        </p:blipFill>
        <p:spPr>
          <a:xfrm>
            <a:off x="7522845" y="5772785"/>
            <a:ext cx="291465" cy="234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0490" y="247650"/>
                <a:ext cx="11831320" cy="4999990"/>
              </a:xfrm>
            </p:spPr>
            <p:txBody>
              <a:bodyPr>
                <a:normAutofit lnSpcReduction="20000"/>
              </a:bodyPr>
              <a:lstStyle/>
              <a:p>
                <a:pPr algn="l"/>
                <a:r>
                  <a:rPr lang="en-US" altLang="zh-CN" b="1" dirty="0">
                    <a:solidFill>
                      <a:srgbClr val="C00000"/>
                    </a:solidFill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The Proposed Structured AT Method</a:t>
                </a:r>
                <a:endParaRPr lang="en-US" altLang="zh-CN" b="1" dirty="0">
                  <a:solidFill>
                    <a:srgbClr val="C00000"/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l"/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  <a:cs typeface="+mj-lt"/>
                    <a:sym typeface="+mn-ea"/>
                  </a:rPr>
                  <a:t>LDAT: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cs typeface="+mj-lt"/>
                    <a:sym typeface="+mn-ea"/>
                  </a:rPr>
                  <a:t> </a:t>
                </a:r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  <a:cs typeface="+mj-lt"/>
                    <a:sym typeface="+mn-ea"/>
                  </a:rPr>
                  <a:t>Adversarial Training with </a:t>
                </a:r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r>
                  <a:rPr lang="en-US" altLang="zh-CN" b="1" dirty="0">
                    <a:latin typeface="华文中宋" panose="02010600040101010101" charset="-122"/>
                    <a:ea typeface="华文中宋" panose="02010600040101010101" charset="-122"/>
                    <a:cs typeface="+mj-lt"/>
                    <a:sym typeface="+mn-ea"/>
                  </a:rPr>
                  <a:t>Low-rank Decomposed Perturbations </a:t>
                </a:r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algn="l"/>
                <a:endParaRPr lang="en-US" altLang="zh-CN" b="1" dirty="0">
                  <a:latin typeface="华文中宋" panose="02010600040101010101" charset="-122"/>
                  <a:ea typeface="华文中宋" panose="02010600040101010101" charset="-122"/>
                  <a:cs typeface="+mj-lt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Domain-wise perturbation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Perturbation is low-rank: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𝐴𝐵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are matrices with rank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𝑙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.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Reducing the number of perturbations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2000" b="0" dirty="0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to 1.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Reducing the rank of a single perturbation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(input hight/width)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𝑙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.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0490" y="247650"/>
                <a:ext cx="11831320" cy="4999990"/>
              </a:xfrm>
              <a:blipFill rotWithShape="1">
                <a:blip r:embed="rId1"/>
                <a:stretch>
                  <a:fillRect t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6385" y="5381625"/>
            <a:ext cx="292862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Reduce the number of the perturbations used in a domain 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25" name="图片 24"/>
          <p:cNvPicPr/>
          <p:nvPr/>
        </p:nvPicPr>
        <p:blipFill>
          <a:blip r:embed="rId3"/>
          <a:stretch>
            <a:fillRect/>
          </a:stretch>
        </p:blipFill>
        <p:spPr>
          <a:xfrm>
            <a:off x="2923540" y="5772785"/>
            <a:ext cx="291465" cy="234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3816985" y="5448935"/>
            <a:ext cx="39979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altLang="zh-CN" sz="2000" b="1" dirty="0">
                <a:solidFill>
                  <a:srgbClr val="1070BA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Further reduce the rank of a single perturbation matrix</a:t>
            </a:r>
            <a:endParaRPr lang="en-US" altLang="zh-CN" sz="2000" b="1" dirty="0">
              <a:solidFill>
                <a:srgbClr val="1070B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23480" y="5771515"/>
            <a:ext cx="291465" cy="234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8" y="1516331"/>
            <a:ext cx="6209858" cy="480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43" y="2210417"/>
            <a:ext cx="8011779" cy="480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783" y="364708"/>
            <a:ext cx="9301655" cy="76327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+mj-lt"/>
              </a:rPr>
              <a:t>Theoretical Analysis </a:t>
            </a:r>
            <a:endParaRPr lang="en-US" altLang="zh-CN" sz="2800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7789" y="1806157"/>
                <a:ext cx="10590925" cy="4439571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华文中宋" panose="02010600040101010101" charset="-122"/>
                    <a:ea typeface="华文中宋" panose="02010600040101010101" charset="-122"/>
                  </a:rPr>
                  <a:t>Our results:</a:t>
                </a: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algn="l"/>
                <a:r>
                  <a:rPr lang="en-US" altLang="zh-CN" sz="1800" b="1" dirty="0">
                    <a:latin typeface="华文中宋" panose="02010600040101010101" charset="-122"/>
                    <a:ea typeface="华文中宋" panose="02010600040101010101" charset="-122"/>
                  </a:rPr>
                  <a:t>Remark: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AutoNum type="arabicPeriod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</a:rPr>
                  <a:t>Term               denotes the </a:t>
                </a:r>
                <a:r>
                  <a:rPr lang="en-US" altLang="zh-CN" sz="2000" b="1" dirty="0">
                    <a:latin typeface="华文中宋" panose="02010600040101010101" charset="-122"/>
                    <a:ea typeface="华文中宋" panose="02010600040101010101" charset="-122"/>
                  </a:rPr>
                  <a:t>reliance of the model on spurious features.</a:t>
                </a: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AutoNum type="arabicPeriod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</a:rPr>
                  <a:t> measures how strong the spurious correlation is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457200" indent="-457200" algn="l">
                  <a:buFont typeface="Arial" panose="020B0604020202020204" pitchFamily="34" charset="0"/>
                  <a:buAutoNum type="arabicPeriod"/>
                </a:pPr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</a:rPr>
                  <a:t>When using domain-wise perturbation adopted by MAT or LDAT, the lower bound of the reliance on spurious features does not increase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</a:rPr>
                  <a:t> monotonically. However, when conducting ERM, this lower bound grows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华文中宋" panose="02010600040101010101" charset="-122"/>
                    <a:ea typeface="华文中宋" panose="02010600040101010101" charset="-122"/>
                  </a:rPr>
                  <a:t> monotonically. </a:t>
                </a:r>
                <a:endParaRPr lang="en-US" altLang="zh-CN" sz="20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457200" indent="-457200" algn="l">
                  <a:buAutoNum type="arabicPeriod"/>
                </a:pPr>
                <a:endParaRPr lang="zh-CN" altLang="en-US" sz="20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7789" y="1806157"/>
                <a:ext cx="10590925" cy="4439571"/>
              </a:xfrm>
              <a:blipFill rotWithShape="1">
                <a:blip r:embed="rId1"/>
                <a:stretch>
                  <a:fillRect l="-4" t="-5" r="2" b="-6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73" y="2493911"/>
            <a:ext cx="4631803" cy="93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0" y="3731494"/>
            <a:ext cx="807722" cy="376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90" y="1614805"/>
            <a:ext cx="2884805" cy="2174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38095" y="6117590"/>
            <a:ext cx="8430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C00000"/>
                </a:solidFill>
              </a:rPr>
              <a:t>MAT/LDAT is better than ERM on OOD data!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783" y="364708"/>
            <a:ext cx="9301655" cy="76327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+mj-lt"/>
              </a:rPr>
              <a:t>Experiments</a:t>
            </a:r>
            <a:endParaRPr lang="en-US" altLang="zh-CN" sz="2800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670" y="1974850"/>
            <a:ext cx="6751320" cy="4439285"/>
          </a:xfrm>
        </p:spPr>
        <p:txBody>
          <a:bodyPr>
            <a:normAutofit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On </a:t>
            </a:r>
            <a:r>
              <a:rPr lang="en-US" altLang="zh-CN" sz="1800" dirty="0" err="1">
                <a:latin typeface="华文中宋" panose="02010600040101010101" charset="-122"/>
                <a:ea typeface="华文中宋" panose="02010600040101010101" charset="-122"/>
              </a:rPr>
              <a:t>Domainbed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</a:rPr>
              <a:t>, an OOD generalization benchmark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MAT and LDAT outperform ERM and AT, ranked 1</a:t>
            </a:r>
            <a:r>
              <a:rPr lang="en-US" altLang="zh-CN" sz="2000" baseline="30000" dirty="0">
                <a:latin typeface="华文中宋" panose="02010600040101010101" charset="-122"/>
                <a:ea typeface="华文中宋" panose="02010600040101010101" charset="-122"/>
              </a:rPr>
              <a:t>st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and 4</a:t>
            </a:r>
            <a:r>
              <a:rPr lang="en-US" altLang="zh-CN" sz="2000" baseline="30000" dirty="0">
                <a:latin typeface="华文中宋" panose="02010600040101010101" charset="-122"/>
                <a:ea typeface="华文中宋" panose="02010600040101010101" charset="-122"/>
              </a:rPr>
              <a:t>th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among all algorithms.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b="1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40" y="2268812"/>
            <a:ext cx="6526311" cy="32169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320" y="3486150"/>
            <a:ext cx="3429000" cy="2673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45" y="2714625"/>
            <a:ext cx="3562350" cy="628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62495" y="1613535"/>
            <a:ext cx="4679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MAT and LDAT beat GUT (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Volpi et al, 2018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) and NCDG (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Tian et al, 2022</a:t>
            </a:r>
            <a:r>
              <a:rPr lang="en-US" altLang="zh-CN" sz="1600" dirty="0">
                <a:latin typeface="华文中宋" panose="02010600040101010101" charset="-122"/>
                <a:ea typeface="华文中宋" panose="02010600040101010101" charset="-122"/>
              </a:rPr>
              <a:t>), two data augmentation methods for OOD</a:t>
            </a:r>
            <a:endParaRPr lang="en-US" altLang="zh-CN" sz="16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905" y="144043"/>
            <a:ext cx="3050197" cy="13725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783" y="364708"/>
            <a:ext cx="9301655" cy="76327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+mj-lt"/>
              </a:rPr>
              <a:t>Experiments</a:t>
            </a:r>
            <a:endParaRPr lang="en-US" altLang="zh-CN" sz="2800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660" y="1623060"/>
            <a:ext cx="3730625" cy="6718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Visualization (</a:t>
            </a:r>
            <a:r>
              <a:rPr lang="en-US" altLang="zh-CN" sz="2000" dirty="0" err="1">
                <a:latin typeface="华文中宋" panose="02010600040101010101" charset="-122"/>
                <a:ea typeface="华文中宋" panose="02010600040101010101" charset="-122"/>
              </a:rPr>
              <a:t>GradCam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)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115185"/>
            <a:ext cx="3851275" cy="3312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660" y="5622925"/>
            <a:ext cx="4674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MAT and LDAT better focus on the object rather than background.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2156460"/>
            <a:ext cx="4667885" cy="1995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77510" y="1480185"/>
                <a:ext cx="450215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Impact of the 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rank 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hyperparameter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(MAT)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  <a:sym typeface="+mn-ea"/>
                  </a:rPr>
                  <a:t> (LDAT)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510" y="1480185"/>
                <a:ext cx="4502150" cy="922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t="27249"/>
          <a:stretch>
            <a:fillRect/>
          </a:stretch>
        </p:blipFill>
        <p:spPr>
          <a:xfrm>
            <a:off x="6437630" y="4408170"/>
            <a:ext cx="4966335" cy="693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02530" y="2897505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 PACS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908550" y="457073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 CMNIST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838190" y="5534660"/>
            <a:ext cx="5916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华文中宋" panose="02010600040101010101" charset="-122"/>
                <a:ea typeface="华文中宋" panose="02010600040101010101" charset="-122"/>
              </a:rPr>
              <a:t>Insights:</a:t>
            </a:r>
            <a:endParaRPr lang="en-US" altLang="zh-CN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rank is samll enough: good performance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rank is too samll or too big: bad performance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803255" y="5878195"/>
            <a:ext cx="291465" cy="234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1403965" y="6112510"/>
            <a:ext cx="384810" cy="384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3805" y="107213"/>
            <a:ext cx="3050197" cy="13725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98.6818897637795,&quot;width&quot;:5702.773228346457}"/>
</p:tagLst>
</file>

<file path=ppt/tags/tag2.xml><?xml version="1.0" encoding="utf-8"?>
<p:tagLst xmlns:p="http://schemas.openxmlformats.org/presentationml/2006/main">
  <p:tag name="COMMONDATA" val="eyJoZGlkIjoiMWI1NmU0ZGViM2YyMGZhMjVhMTA3ZDUzNzI5MzUzYmIifQ=="/>
  <p:tag name="KSO_WPP_MARK_KEY" val="784093e8-3b26-43fd-8f86-244bce9779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3285</Words>
  <Application>WPS 演示</Application>
  <PresentationFormat>宽屏</PresentationFormat>
  <Paragraphs>177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华文中宋</vt:lpstr>
      <vt:lpstr>Times New Roman</vt:lpstr>
      <vt:lpstr>Lucida Grande</vt:lpstr>
      <vt:lpstr>Cambria Math</vt:lpstr>
      <vt:lpstr>Calibri</vt:lpstr>
      <vt:lpstr>微软雅黑</vt:lpstr>
      <vt:lpstr>Arial Unicode MS</vt:lpstr>
      <vt:lpstr>Office 主题</vt:lpstr>
      <vt:lpstr>Improving Out-of-Distribution Generalization by Adversarial Traing with Structured Priors </vt:lpstr>
      <vt:lpstr>PowerPoint 演示文稿</vt:lpstr>
      <vt:lpstr>PowerPoint 演示文稿</vt:lpstr>
      <vt:lpstr>The Proposed Structured AT Method</vt:lpstr>
      <vt:lpstr>PowerPoint 演示文稿</vt:lpstr>
      <vt:lpstr>PowerPoint 演示文稿</vt:lpstr>
      <vt:lpstr>Theoretical Analysis </vt:lpstr>
      <vt:lpstr>Experiments</vt:lpstr>
      <vt:lpstr>Experiments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Out-of-Distribution Generalization by Adversarial Traing with Structured Priors</dc:title>
  <dc:creator>王启迅</dc:creator>
  <cp:lastModifiedBy>Ann.</cp:lastModifiedBy>
  <cp:revision>10</cp:revision>
  <dcterms:created xsi:type="dcterms:W3CDTF">2022-10-19T07:53:00Z</dcterms:created>
  <dcterms:modified xsi:type="dcterms:W3CDTF">2022-10-22T06:27:27Z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403F4FA4B10E45FCA6B34EFA2D8B732D</vt:lpwstr>
  </property>
  <property fmtid="{D5CDD505-2E9C-101B-9397-08002B2CF9AE}" pid="3" name="KSOProductBuildVer">
    <vt:lpwstr>2052-11.1.0.12598</vt:lpwstr>
  </property>
</Properties>
</file>