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7" r:id="rId4"/>
    <p:sldId id="268" r:id="rId5"/>
    <p:sldId id="270" r:id="rId6"/>
    <p:sldId id="271" r:id="rId7"/>
    <p:sldId id="272" r:id="rId8"/>
    <p:sldId id="257" r:id="rId9"/>
    <p:sldId id="258" r:id="rId10"/>
    <p:sldId id="266" r:id="rId11"/>
    <p:sldId id="260" r:id="rId12"/>
    <p:sldId id="261" r:id="rId13"/>
    <p:sldId id="262" r:id="rId14"/>
    <p:sldId id="263" r:id="rId15"/>
    <p:sldId id="264" r:id="rId16"/>
    <p:sldId id="265" r:id="rId17"/>
    <p:sldId id="269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How Large Vision-Language Models Help OOD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2023.12.29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D32356-0847-E549-36DB-F55BCB06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38" y="669636"/>
            <a:ext cx="6583035" cy="30013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9126F3-0383-A840-2E01-0D26C30DFA1D}"/>
              </a:ext>
            </a:extLst>
          </p:cNvPr>
          <p:cNvSpPr txBox="1"/>
          <p:nvPr/>
        </p:nvSpPr>
        <p:spPr>
          <a:xfrm>
            <a:off x="553978" y="1351576"/>
            <a:ext cx="225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Beat ensemble!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7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22CEC9-FBE9-5B35-840B-654F415D6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9" y="618864"/>
            <a:ext cx="5496917" cy="473912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BE9C46-5EE9-5434-F710-436A878C8096}"/>
              </a:ext>
            </a:extLst>
          </p:cNvPr>
          <p:cNvSpPr txBox="1"/>
          <p:nvPr/>
        </p:nvSpPr>
        <p:spPr>
          <a:xfrm>
            <a:off x="6721151" y="908179"/>
            <a:ext cx="487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 is currently unclear in what settings </a:t>
            </a:r>
            <a:r>
              <a:rPr lang="en-US" altLang="zh-CN" b="1" dirty="0"/>
              <a:t>a teacher’s robustness can reliably transfer to a student</a:t>
            </a:r>
            <a:r>
              <a:rPr lang="en-US" altLang="zh-CN" dirty="0"/>
              <a:t> and </a:t>
            </a:r>
            <a:r>
              <a:rPr lang="en-US" altLang="zh-CN" b="1" dirty="0"/>
              <a:t>how to best combine distillation with data augmentation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378FE4-6278-7262-0F66-F7EE6F9ABDE1}"/>
              </a:ext>
            </a:extLst>
          </p:cNvPr>
          <p:cNvSpPr txBox="1"/>
          <p:nvPr/>
        </p:nvSpPr>
        <p:spPr>
          <a:xfrm>
            <a:off x="2609460" y="5482395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NeurIPS</a:t>
            </a:r>
            <a:r>
              <a:rPr lang="en-US" altLang="zh-CN" dirty="0"/>
              <a:t> 2023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93A304-53C9-AAB6-AAEB-D206E47D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04" y="3500244"/>
            <a:ext cx="5434102" cy="11063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443889-5AE7-D793-A4BE-D9D857FE6647}"/>
              </a:ext>
            </a:extLst>
          </p:cNvPr>
          <p:cNvSpPr txBox="1"/>
          <p:nvPr/>
        </p:nvSpPr>
        <p:spPr>
          <a:xfrm>
            <a:off x="6147896" y="2988425"/>
            <a:ext cx="2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1575D5-2237-BDA8-B368-9964A1F71564}"/>
              </a:ext>
            </a:extLst>
          </p:cNvPr>
          <p:cNvSpPr txBox="1"/>
          <p:nvPr/>
        </p:nvSpPr>
        <p:spPr>
          <a:xfrm>
            <a:off x="6356904" y="4803988"/>
            <a:ext cx="5056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Takeaway: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combining Discrete AT (DAT) and Knowledge Distillation (KD) can hugely outperform both DAT and KD.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Distilling on 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rgbClr val="FF0000"/>
                </a:solidFill>
              </a:rPr>
              <a:t> data is enough with the help of DAT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4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E17E3C-A700-4584-B111-F63A0FDC0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83" y="926080"/>
            <a:ext cx="8054987" cy="1679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81E0E3-F8EB-F313-A628-5831C3586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35" y="3429000"/>
            <a:ext cx="8705850" cy="2867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6EB613-17F2-D151-4D0E-E465224BBDD1}"/>
                  </a:ext>
                </a:extLst>
              </p:cNvPr>
              <p:cNvSpPr txBox="1"/>
              <p:nvPr/>
            </p:nvSpPr>
            <p:spPr>
              <a:xfrm>
                <a:off x="1620170" y="279749"/>
                <a:ext cx="8545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Use generative models to simulate real distribution shifts,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worst-case perturbation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6EB613-17F2-D151-4D0E-E465224BB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70" y="279749"/>
                <a:ext cx="8545021" cy="646331"/>
              </a:xfrm>
              <a:prstGeom prst="rect">
                <a:avLst/>
              </a:prstGeom>
              <a:blipFill>
                <a:blip r:embed="rId4"/>
                <a:stretch>
                  <a:fillRect l="-49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0BBED8B-3ACC-9628-9833-D95417021CE9}"/>
                  </a:ext>
                </a:extLst>
              </p:cNvPr>
              <p:cNvSpPr txBox="1"/>
              <p:nvPr/>
            </p:nvSpPr>
            <p:spPr>
              <a:xfrm>
                <a:off x="1736435" y="2953445"/>
                <a:ext cx="6940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Main objective.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teacher model.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0BBED8B-3ACC-9628-9833-D95417021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5" y="2953445"/>
                <a:ext cx="6940928" cy="369332"/>
              </a:xfrm>
              <a:prstGeom prst="rect">
                <a:avLst/>
              </a:prstGeom>
              <a:blipFill>
                <a:blip r:embed="rId5"/>
                <a:stretch>
                  <a:fillRect l="-61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77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6EB613-17F2-D151-4D0E-E465224BBDD1}"/>
              </a:ext>
            </a:extLst>
          </p:cNvPr>
          <p:cNvSpPr txBox="1"/>
          <p:nvPr/>
        </p:nvSpPr>
        <p:spPr>
          <a:xfrm>
            <a:off x="767562" y="468880"/>
            <a:ext cx="955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Method: Discrete Adversarial Distillation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581A71-ECC3-A229-567A-BC2AE15CB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14" y="993810"/>
            <a:ext cx="6982347" cy="29826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FA5C99-867E-E795-0A8D-3D8E015C4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954" y="4883115"/>
            <a:ext cx="5429250" cy="9810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D84706-242E-D5E3-EF43-9F052E59113F}"/>
              </a:ext>
            </a:extLst>
          </p:cNvPr>
          <p:cNvSpPr txBox="1"/>
          <p:nvPr/>
        </p:nvSpPr>
        <p:spPr>
          <a:xfrm>
            <a:off x="2075406" y="4375103"/>
            <a:ext cx="24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Final objective: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C9FEB6-846A-29CD-D093-AD96DD447D49}"/>
              </a:ext>
            </a:extLst>
          </p:cNvPr>
          <p:cNvSpPr txBox="1"/>
          <p:nvPr/>
        </p:nvSpPr>
        <p:spPr>
          <a:xfrm>
            <a:off x="2202568" y="5943600"/>
            <a:ext cx="682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use adv samples that are correctly classified by the teacher.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298391-D3E8-18B9-5F64-76A96CE4CE65}"/>
              </a:ext>
            </a:extLst>
          </p:cNvPr>
          <p:cNvSpPr txBox="1"/>
          <p:nvPr/>
        </p:nvSpPr>
        <p:spPr>
          <a:xfrm>
            <a:off x="8943766" y="5269480"/>
            <a:ext cx="253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DAD adv examples are somewhat new</a:t>
            </a:r>
            <a:endParaRPr lang="zh-CN" altLang="en-US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85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FB5050-89B3-E888-99B8-E89F4342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38" y="1073509"/>
            <a:ext cx="6176580" cy="1876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0C854F-5271-8DF2-E52A-380511938E11}"/>
                  </a:ext>
                </a:extLst>
              </p:cNvPr>
              <p:cNvSpPr txBox="1"/>
              <p:nvPr/>
            </p:nvSpPr>
            <p:spPr>
              <a:xfrm>
                <a:off x="634071" y="621864"/>
                <a:ext cx="9083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Theory on the differences in the training mechanisms for various models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0C854F-5271-8DF2-E52A-380511938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1" y="621864"/>
                <a:ext cx="9083932" cy="369332"/>
              </a:xfrm>
              <a:prstGeom prst="rect">
                <a:avLst/>
              </a:prstGeom>
              <a:blipFill>
                <a:blip r:embed="rId3"/>
                <a:stretch>
                  <a:fillRect l="-40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262A2E3-6517-0DAA-EFE6-3CBA9857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400" y="991196"/>
            <a:ext cx="4543600" cy="5636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FBA183-5AE7-A3D3-C363-F73145DE8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804" y="3502419"/>
            <a:ext cx="5350585" cy="30126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C6F688-0493-1C52-C316-D33AE967612D}"/>
              </a:ext>
            </a:extLst>
          </p:cNvPr>
          <p:cNvSpPr txBox="1"/>
          <p:nvPr/>
        </p:nvSpPr>
        <p:spPr>
          <a:xfrm>
            <a:off x="934038" y="3045219"/>
            <a:ext cx="71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Remarks: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1CA47E-D265-69B4-0487-3BB6D333AC60}"/>
                  </a:ext>
                </a:extLst>
              </p:cNvPr>
              <p:cNvSpPr txBox="1"/>
              <p:nvPr/>
            </p:nvSpPr>
            <p:spPr>
              <a:xfrm>
                <a:off x="7882528" y="3667612"/>
                <a:ext cx="391123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Questions: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How does this bound implicate about OOD robustness? Lower LHS, better?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If so, it seems the only key is to minimize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, which is a trivial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How to tell the effect of distillation on generalization?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1CA47E-D265-69B4-0487-3BB6D333A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528" y="3667612"/>
                <a:ext cx="3911230" cy="2585323"/>
              </a:xfrm>
              <a:prstGeom prst="rect">
                <a:avLst/>
              </a:prstGeom>
              <a:blipFill>
                <a:blip r:embed="rId6"/>
                <a:stretch>
                  <a:fillRect l="-1246" t="-1415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57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207FD5-F4A3-CF9B-7F44-7E5908B3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830" y="530317"/>
            <a:ext cx="6831977" cy="39884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BCA15C-E522-284E-8F2B-B51D1CD0E75D}"/>
              </a:ext>
            </a:extLst>
          </p:cNvPr>
          <p:cNvSpPr txBox="1"/>
          <p:nvPr/>
        </p:nvSpPr>
        <p:spPr>
          <a:xfrm>
            <a:off x="1308193" y="1011179"/>
            <a:ext cx="696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Real-world OOD: </a:t>
            </a:r>
            <a:r>
              <a:rPr lang="en-US" altLang="zh-CN" b="1" dirty="0"/>
              <a:t>good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0082B9-632B-9BCA-EA1B-54864CEF0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94" y="4873423"/>
            <a:ext cx="5223106" cy="15748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8179C0-3CE8-1988-9916-3491447D97FF}"/>
              </a:ext>
            </a:extLst>
          </p:cNvPr>
          <p:cNvSpPr txBox="1"/>
          <p:nvPr/>
        </p:nvSpPr>
        <p:spPr>
          <a:xfrm>
            <a:off x="714167" y="5374409"/>
            <a:ext cx="494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Ablation: pure data </a:t>
            </a:r>
            <a:r>
              <a:rPr lang="en-US" altLang="zh-CN" dirty="0" err="1"/>
              <a:t>aug</a:t>
            </a:r>
            <a:r>
              <a:rPr lang="en-US" altLang="zh-CN" dirty="0"/>
              <a:t>, no distillation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Clear drop on real-world datasets</a:t>
            </a:r>
            <a:r>
              <a:rPr lang="en-US" altLang="zh-CN" dirty="0">
                <a:solidFill>
                  <a:srgbClr val="FF0000"/>
                </a:solidFill>
              </a:rPr>
              <a:t>: it is difficult for the student to learn robust representations of these images on its own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C82CDF-06E6-F1AC-7A07-AAB2327D848E}"/>
              </a:ext>
            </a:extLst>
          </p:cNvPr>
          <p:cNvSpPr txBox="1"/>
          <p:nvPr/>
        </p:nvSpPr>
        <p:spPr>
          <a:xfrm>
            <a:off x="714167" y="1861373"/>
            <a:ext cx="268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Clearly better than DAT (but the pure DAD examples seem not so strong)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1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FADF15-B3E3-EB75-15E2-8C09B6B69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905" y="370594"/>
            <a:ext cx="521381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B3F33F-316B-1B83-92C1-5D0EB1C63A00}"/>
              </a:ext>
            </a:extLst>
          </p:cNvPr>
          <p:cNvSpPr txBox="1"/>
          <p:nvPr/>
        </p:nvSpPr>
        <p:spPr>
          <a:xfrm>
            <a:off x="1448355" y="1218087"/>
            <a:ext cx="28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Synthetic OOD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70881D-8A3D-EA99-495B-A5BF4EC3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371" y="5299513"/>
            <a:ext cx="4378037" cy="13200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18AD60-37D6-3EFF-323C-C9F01E42DA3D}"/>
              </a:ext>
            </a:extLst>
          </p:cNvPr>
          <p:cNvSpPr txBox="1"/>
          <p:nvPr/>
        </p:nvSpPr>
        <p:spPr>
          <a:xfrm>
            <a:off x="233605" y="5774876"/>
            <a:ext cx="39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Ablation: pure data </a:t>
            </a:r>
            <a:r>
              <a:rPr lang="en-US" altLang="zh-CN" dirty="0" err="1"/>
              <a:t>aug</a:t>
            </a:r>
            <a:r>
              <a:rPr lang="en-US" altLang="zh-CN" dirty="0"/>
              <a:t>, no distillation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276F33-873C-6DFE-4462-F063F4EA32BA}"/>
              </a:ext>
            </a:extLst>
          </p:cNvPr>
          <p:cNvSpPr txBox="1"/>
          <p:nvPr/>
        </p:nvSpPr>
        <p:spPr>
          <a:xfrm>
            <a:off x="520607" y="3251190"/>
            <a:ext cx="2489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Comparison with other KD baselines: </a:t>
            </a:r>
            <a:r>
              <a:rPr lang="en-US" altLang="zh-CN" dirty="0">
                <a:solidFill>
                  <a:srgbClr val="FF0000"/>
                </a:solidFill>
              </a:rPr>
              <a:t>gain some improvements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748C1-3CCA-0219-A851-C2A9B24C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4A2AD-5BAA-E894-AA96-B4184751FD57}"/>
              </a:ext>
            </a:extLst>
          </p:cNvPr>
          <p:cNvSpPr txBox="1"/>
          <p:nvPr/>
        </p:nvSpPr>
        <p:spPr>
          <a:xfrm>
            <a:off x="1007841" y="1690687"/>
            <a:ext cx="10011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Distillation from CLIP significantly outperform model ensemble, achieving new SOTA.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CLIP text encoder produces domain-invariant and generalizable reps. Use it.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CLIP zero-shot does not show superiority over previous SOTA like SWAD or MIRO, but distillation from CLIP can beat them.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4EE128-831F-ECE6-B324-086FB701C97A}"/>
              </a:ext>
            </a:extLst>
          </p:cNvPr>
          <p:cNvSpPr txBox="1"/>
          <p:nvPr/>
        </p:nvSpPr>
        <p:spPr>
          <a:xfrm>
            <a:off x="1107957" y="4662104"/>
            <a:ext cx="8549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Future: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How does/if the rich feature learned by CLIP image encoder help OOD?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Is there a invariance/diversity trade-off when distillation from CLIP?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1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0378FE4-6278-7262-0F66-F7EE6F9ABDE1}"/>
              </a:ext>
            </a:extLst>
          </p:cNvPr>
          <p:cNvSpPr txBox="1"/>
          <p:nvPr/>
        </p:nvSpPr>
        <p:spPr>
          <a:xfrm>
            <a:off x="5426078" y="2939428"/>
            <a:ext cx="258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Arxiv</a:t>
            </a:r>
            <a:r>
              <a:rPr lang="en-US" altLang="zh-CN" dirty="0"/>
              <a:t> 2023 Oct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8EDBA3-3724-304A-BED5-74C23758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70" y="1291802"/>
            <a:ext cx="6877259" cy="14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8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859C3E-24FD-6C0C-3A26-BA8177BDAE10}"/>
              </a:ext>
            </a:extLst>
          </p:cNvPr>
          <p:cNvSpPr txBox="1"/>
          <p:nvPr/>
        </p:nvSpPr>
        <p:spPr>
          <a:xfrm>
            <a:off x="473885" y="584014"/>
            <a:ext cx="106190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robustness of CLIP: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CLIP image encoder: CLIP is trained using detailed captions for each image, such as “A brown cat sitting on a sofa”. This allows CLIP to learn rich specialized representations for each attribute, with </a:t>
            </a:r>
            <a:r>
              <a:rPr lang="en-US" altLang="zh-CN" dirty="0">
                <a:solidFill>
                  <a:srgbClr val="FF0000"/>
                </a:solidFill>
              </a:rPr>
              <a:t>higher intra-class variance</a:t>
            </a:r>
            <a:r>
              <a:rPr lang="en-US" altLang="zh-CN" dirty="0"/>
              <a:t> when compared to standard ERM training.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CLIP text encoder: the text encoder is a domain-invariant classifier, a caption such as “A photo of a {class}” can represent the core concept of the class.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7A0A8E-8509-3B4A-E6F3-7236B435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14" y="2930083"/>
            <a:ext cx="3711784" cy="26491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3BA495-11AA-8AE4-85A0-918ECF611784}"/>
              </a:ext>
            </a:extLst>
          </p:cNvPr>
          <p:cNvSpPr txBox="1"/>
          <p:nvPr/>
        </p:nvSpPr>
        <p:spPr>
          <a:xfrm>
            <a:off x="5639912" y="2973468"/>
            <a:ext cx="5099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Thus, in a DG setting where the target domain is inaccessible, the generic text embeddings provide the best robustness across distribution shifts.</a:t>
            </a:r>
          </a:p>
          <a:p>
            <a:endParaRPr lang="en-US" altLang="zh-CN" dirty="0"/>
          </a:p>
          <a:p>
            <a:r>
              <a:rPr lang="en-US" altLang="zh-CN" dirty="0"/>
              <a:t>In the proposed method VL2V-ADiP, we therefore explicitly use the text embeddings to maximally transfer their robustness to the student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00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4E4834-4C2F-07C0-8E61-E116CF29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60" y="2391401"/>
            <a:ext cx="3943350" cy="723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1A9805-A6AF-BCFB-2ADE-FBB060826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860" y="737944"/>
            <a:ext cx="4600575" cy="1257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4C8D23-DAC8-1DE1-ED9C-3D7E6B30F3D3}"/>
              </a:ext>
            </a:extLst>
          </p:cNvPr>
          <p:cNvSpPr txBox="1"/>
          <p:nvPr/>
        </p:nvSpPr>
        <p:spPr>
          <a:xfrm>
            <a:off x="574003" y="93776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Distillation from VLMs to Vision models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363F4E-319E-22A6-470A-886B9F0A78F3}"/>
              </a:ext>
            </a:extLst>
          </p:cNvPr>
          <p:cNvSpPr txBox="1"/>
          <p:nvPr/>
        </p:nvSpPr>
        <p:spPr>
          <a:xfrm>
            <a:off x="465542" y="256868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Self-Distillation from Text to Image encoders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9CB38C-A233-727A-3066-912C2B9BC4AC}"/>
              </a:ext>
            </a:extLst>
          </p:cNvPr>
          <p:cNvSpPr txBox="1"/>
          <p:nvPr/>
        </p:nvSpPr>
        <p:spPr>
          <a:xfrm>
            <a:off x="8667890" y="2429780"/>
            <a:ext cx="305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second term ensures that there is no representation collapse, and retains the rich features learned by the image encoder.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1270D15-3914-E556-F58D-642FFB625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573" y="3907108"/>
            <a:ext cx="4791075" cy="2590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5831740-759A-09B7-4368-853120C60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720" y="149828"/>
            <a:ext cx="2643952" cy="49947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EF75FE0-3F3C-C7D0-38F8-11D1FEE2B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835" y="3068545"/>
            <a:ext cx="2793488" cy="53565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394110B-3202-EB7D-CFCD-94BDC576BAB3}"/>
              </a:ext>
            </a:extLst>
          </p:cNvPr>
          <p:cNvSpPr txBox="1"/>
          <p:nvPr/>
        </p:nvSpPr>
        <p:spPr>
          <a:xfrm>
            <a:off x="8162854" y="4508592"/>
            <a:ext cx="3110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White box, the image encoders of both teacher and student are the same (VLM’s image encoder) initially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33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765189-BD95-31A4-4747-0395BA261B7B}"/>
              </a:ext>
            </a:extLst>
          </p:cNvPr>
          <p:cNvSpPr txBox="1"/>
          <p:nvPr/>
        </p:nvSpPr>
        <p:spPr>
          <a:xfrm>
            <a:off x="907726" y="874353"/>
            <a:ext cx="11153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How to do black-box distillation? Suppose the student is initialized with pretrained IN weights.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Mismatch of IN-pretrained weights and CLIP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 feature dimension of the student model may be different from the dimension of VLM’s image and text embeddings.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109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0BA2B2-93F2-7010-135C-A9BE94879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38" y="4051391"/>
            <a:ext cx="3174010" cy="148293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ED3D1B-4175-87AF-CA93-2EB3A74A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80" y="219527"/>
            <a:ext cx="9839325" cy="3629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281712-68A5-9DB1-8D29-60C8C721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36" y="4014948"/>
            <a:ext cx="3174011" cy="7886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697B45-4D62-456C-4DC1-4C28112FB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075" y="4051391"/>
            <a:ext cx="3330236" cy="9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857C-3D21-03EC-31CC-E299CCE3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599E6E-F03B-884B-7A41-557070680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678" y="704316"/>
            <a:ext cx="3332184" cy="53355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73AE76-8C7E-D44A-A30B-8A60B4F1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13" y="1027906"/>
            <a:ext cx="6525981" cy="22300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9CA15A-A8AA-0842-57D3-85DE3CDFB62F}"/>
              </a:ext>
            </a:extLst>
          </p:cNvPr>
          <p:cNvSpPr txBox="1"/>
          <p:nvPr/>
        </p:nvSpPr>
        <p:spPr>
          <a:xfrm>
            <a:off x="5279491" y="3463840"/>
            <a:ext cx="6294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CLIP zero shot can be poor (b). Aligning the text embeddings to the feature extractor (stage 1, 2) can make them more suitable as a classifier.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9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0378FE4-6278-7262-0F66-F7EE6F9ABDE1}"/>
              </a:ext>
            </a:extLst>
          </p:cNvPr>
          <p:cNvSpPr txBox="1"/>
          <p:nvPr/>
        </p:nvSpPr>
        <p:spPr>
          <a:xfrm>
            <a:off x="2609460" y="5482395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ICCV 2023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C92674-665A-79EB-E5EE-9F00B8B4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" y="586760"/>
            <a:ext cx="7107282" cy="1676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4CEDE9-AE11-8EE8-5D7C-E20B0A22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52" y="2341086"/>
            <a:ext cx="3587937" cy="28259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7BBE777-2899-B503-86A3-082695EB9EF8}"/>
              </a:ext>
            </a:extLst>
          </p:cNvPr>
          <p:cNvSpPr txBox="1"/>
          <p:nvPr/>
        </p:nvSpPr>
        <p:spPr>
          <a:xfrm>
            <a:off x="6864163" y="2708210"/>
            <a:ext cx="5056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Takeaway: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Aligning the student visual rep with the CLIP text generic rep (a mean of multiple domains) in the joint vision-language space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C79974F-7F78-10EE-23DE-8AC1A116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1" y="22230"/>
            <a:ext cx="8429625" cy="3514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91A148-B701-0B72-10B8-77D27091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5" y="3707311"/>
            <a:ext cx="4067175" cy="1619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12F7D5-D0D5-D9B1-E5E4-D9825E79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91" y="5462727"/>
            <a:ext cx="3827729" cy="1264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E80BC5-33E7-697F-C1C2-2A22031456BB}"/>
                  </a:ext>
                </a:extLst>
              </p:cNvPr>
              <p:cNvSpPr txBox="1"/>
              <p:nvPr/>
            </p:nvSpPr>
            <p:spPr>
              <a:xfrm>
                <a:off x="3025211" y="5723345"/>
                <a:ext cx="246573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including from “a photo of my {}”, “an art of {}”,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is the CLIP language encoder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E80BC5-33E7-697F-C1C2-2A2203145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211" y="5723345"/>
                <a:ext cx="2465739" cy="1200329"/>
              </a:xfrm>
              <a:prstGeom prst="rect">
                <a:avLst/>
              </a:prstGeom>
              <a:blipFill>
                <a:blip r:embed="rId5"/>
                <a:stretch>
                  <a:fillRect l="-1975" t="-3553" r="-741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23609BCA-0D4E-64EC-4C04-4F3F73829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391" y="3857834"/>
            <a:ext cx="3402637" cy="271410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F314814-1BB4-D366-4E16-26EEE5C98EE5}"/>
              </a:ext>
            </a:extLst>
          </p:cNvPr>
          <p:cNvSpPr txBox="1"/>
          <p:nvPr/>
        </p:nvSpPr>
        <p:spPr>
          <a:xfrm>
            <a:off x="9347013" y="4726396"/>
            <a:ext cx="2851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relative distance loss helps to pinpoint the location of the teacher’s generic text representation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AD2170C-1948-4530-AC42-BC7C201206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270" y="1583047"/>
            <a:ext cx="2977729" cy="122700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79EFD41-9286-F71E-4935-F1C98DDF1EE9}"/>
              </a:ext>
            </a:extLst>
          </p:cNvPr>
          <p:cNvSpPr txBox="1"/>
          <p:nvPr/>
        </p:nvSpPr>
        <p:spPr>
          <a:xfrm>
            <a:off x="8573716" y="1152194"/>
            <a:ext cx="180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982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I1NmU0ZGViM2YyMGZhMjVhMTA3ZDUzNzI5MzUzYm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667</Words>
  <Application>Microsoft Office PowerPoint</Application>
  <PresentationFormat>宽屏</PresentationFormat>
  <Paragraphs>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WPS</vt:lpstr>
      <vt:lpstr>How Large Vision-Language Models Help OOD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王启迅</dc:creator>
  <cp:lastModifiedBy>启迅 王</cp:lastModifiedBy>
  <cp:revision>7</cp:revision>
  <dcterms:created xsi:type="dcterms:W3CDTF">2023-08-09T12:44:00Z</dcterms:created>
  <dcterms:modified xsi:type="dcterms:W3CDTF">2023-12-29T08:05:15Z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