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75" r:id="rId3"/>
    <p:sldId id="259" r:id="rId4"/>
    <p:sldId id="267" r:id="rId5"/>
    <p:sldId id="277" r:id="rId6"/>
    <p:sldId id="268" r:id="rId7"/>
    <p:sldId id="270" r:id="rId8"/>
    <p:sldId id="271" r:id="rId9"/>
    <p:sldId id="272" r:id="rId10"/>
    <p:sldId id="276" r:id="rId11"/>
    <p:sldId id="257" r:id="rId12"/>
    <p:sldId id="278" r:id="rId13"/>
    <p:sldId id="258" r:id="rId14"/>
    <p:sldId id="266" r:id="rId15"/>
    <p:sldId id="260" r:id="rId16"/>
    <p:sldId id="261" r:id="rId17"/>
    <p:sldId id="262" r:id="rId18"/>
    <p:sldId id="264" r:id="rId19"/>
    <p:sldId id="265" r:id="rId20"/>
    <p:sldId id="269" r:id="rId21"/>
    <p:sldId id="273" r:id="rId22"/>
    <p:sldId id="274" r:id="rId23"/>
    <p:sldId id="279" r:id="rId24"/>
    <p:sldId id="280" r:id="rId25"/>
    <p:sldId id="281" r:id="rId26"/>
    <p:sldId id="282" r:id="rId27"/>
    <p:sldId id="283" r:id="rId28"/>
    <p:sldId id="284" r:id="rId29"/>
  </p:sldIdLst>
  <p:sldSz cx="12192000" cy="6858000"/>
  <p:notesSz cx="6858000" cy="9144000"/>
  <p:custDataLst>
    <p:tags r:id="rId3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5" d="100"/>
          <a:sy n="105" d="100"/>
        </p:scale>
        <p:origin x="21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ags" Target="tags/tag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2024/1/10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2024/1/10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2024/1/10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2024/1/10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2024/1/10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2024/1/10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2024/1/10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2024/1/10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2024/1/10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2024/1/10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2024/1/10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2024/1/10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11" Type="http://schemas.openxmlformats.org/officeDocument/2006/relationships/image" Target="../media/image28.png"/><Relationship Id="rId5" Type="http://schemas.openxmlformats.org/officeDocument/2006/relationships/image" Target="../media/image22.png"/><Relationship Id="rId10" Type="http://schemas.openxmlformats.org/officeDocument/2006/relationships/image" Target="../media/image27.png"/><Relationship Id="rId4" Type="http://schemas.openxmlformats.org/officeDocument/2006/relationships/image" Target="../media/image21.png"/><Relationship Id="rId9" Type="http://schemas.openxmlformats.org/officeDocument/2006/relationships/image" Target="../media/image26.png"/></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270.png"/></Relationships>
</file>

<file path=ppt/slides/_rels/slide1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0.png"/><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2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6.png"/><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2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27.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14728" y="1122363"/>
            <a:ext cx="11148414" cy="2387600"/>
          </a:xfrm>
        </p:spPr>
        <p:txBody>
          <a:bodyPr>
            <a:normAutofit/>
          </a:bodyPr>
          <a:lstStyle/>
          <a:p>
            <a:r>
              <a:rPr lang="en-US" altLang="zh-CN" dirty="0"/>
              <a:t>How Large Vision-Language Models Help OOD Generalization</a:t>
            </a:r>
            <a:endParaRPr lang="zh-CN" altLang="en-US" dirty="0"/>
          </a:p>
        </p:txBody>
      </p:sp>
      <p:sp>
        <p:nvSpPr>
          <p:cNvPr id="3" name="副标题 2"/>
          <p:cNvSpPr>
            <a:spLocks noGrp="1"/>
          </p:cNvSpPr>
          <p:nvPr>
            <p:ph type="subTitle" idx="1"/>
          </p:nvPr>
        </p:nvSpPr>
        <p:spPr/>
        <p:txBody>
          <a:bodyPr/>
          <a:lstStyle/>
          <a:p>
            <a:r>
              <a:rPr lang="en-US" altLang="zh-CN" dirty="0"/>
              <a:t>2024.01.10</a:t>
            </a:r>
          </a:p>
          <a:p>
            <a:r>
              <a:rPr lang="zh-CN" altLang="en-US" dirty="0"/>
              <a:t>王启迅</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3306" y="-31102"/>
            <a:ext cx="10515600" cy="1325563"/>
          </a:xfrm>
        </p:spPr>
        <p:txBody>
          <a:bodyPr/>
          <a:lstStyle/>
          <a:p>
            <a:r>
              <a:rPr lang="en-US" altLang="zh-CN" dirty="0"/>
              <a:t>Experiments</a:t>
            </a:r>
            <a:endParaRPr lang="zh-CN" altLang="en-US" dirty="0"/>
          </a:p>
        </p:txBody>
      </p:sp>
      <p:pic>
        <p:nvPicPr>
          <p:cNvPr id="4" name="图片 3">
            <a:extLst>
              <a:ext uri="{FF2B5EF4-FFF2-40B4-BE49-F238E27FC236}">
                <a16:creationId xmlns:a16="http://schemas.microsoft.com/office/drawing/2014/main" id="{B2728D81-BF11-44EF-3848-F69708432C04}"/>
              </a:ext>
            </a:extLst>
          </p:cNvPr>
          <p:cNvPicPr>
            <a:picLocks noChangeAspect="1"/>
          </p:cNvPicPr>
          <p:nvPr/>
        </p:nvPicPr>
        <p:blipFill>
          <a:blip r:embed="rId2"/>
          <a:stretch>
            <a:fillRect/>
          </a:stretch>
        </p:blipFill>
        <p:spPr>
          <a:xfrm>
            <a:off x="1547246" y="1389192"/>
            <a:ext cx="8534400" cy="2238375"/>
          </a:xfrm>
          <a:prstGeom prst="rect">
            <a:avLst/>
          </a:prstGeom>
        </p:spPr>
      </p:pic>
      <p:sp>
        <p:nvSpPr>
          <p:cNvPr id="5" name="文本框 4">
            <a:extLst>
              <a:ext uri="{FF2B5EF4-FFF2-40B4-BE49-F238E27FC236}">
                <a16:creationId xmlns:a16="http://schemas.microsoft.com/office/drawing/2014/main" id="{3E740F11-F602-2113-0514-3F235BD8A02A}"/>
              </a:ext>
            </a:extLst>
          </p:cNvPr>
          <p:cNvSpPr txBox="1"/>
          <p:nvPr/>
        </p:nvSpPr>
        <p:spPr>
          <a:xfrm>
            <a:off x="1779037" y="4879910"/>
            <a:ext cx="8739673" cy="1477328"/>
          </a:xfrm>
          <a:prstGeom prst="rect">
            <a:avLst/>
          </a:prstGeom>
          <a:noFill/>
        </p:spPr>
        <p:txBody>
          <a:bodyPr wrap="square" rtlCol="0">
            <a:spAutoFit/>
          </a:bodyPr>
          <a:lstStyle/>
          <a:p>
            <a:r>
              <a:rPr lang="en-US" altLang="zh-CN" dirty="0"/>
              <a:t>Message:</a:t>
            </a:r>
          </a:p>
          <a:p>
            <a:pPr marL="285750" indent="-285750">
              <a:buFont typeface="Arial" panose="020B0604020202020204" pitchFamily="34" charset="0"/>
              <a:buChar char="•"/>
            </a:pPr>
            <a:r>
              <a:rPr lang="en-US" altLang="zh-CN" dirty="0"/>
              <a:t>Distillation then fine-tuning on downstream data with CE loss is worse than just distillation, no fine-tuning (full vs A5-8).</a:t>
            </a:r>
          </a:p>
          <a:p>
            <a:pPr marL="285750" indent="-285750">
              <a:buFont typeface="Arial" panose="020B0604020202020204" pitchFamily="34" charset="0"/>
              <a:buChar char="•"/>
            </a:pPr>
            <a:r>
              <a:rPr lang="en-US" altLang="zh-CN" dirty="0">
                <a:solidFill>
                  <a:srgbClr val="FF0000"/>
                </a:solidFill>
              </a:rPr>
              <a:t>Stage 1+2+text encoder distillation is better than just fine-tunning (A3 vs ERM(fine-tune))</a:t>
            </a:r>
          </a:p>
          <a:p>
            <a:pPr marL="285750" indent="-285750">
              <a:buFont typeface="Arial" panose="020B0604020202020204" pitchFamily="34" charset="0"/>
              <a:buChar char="•"/>
            </a:pPr>
            <a:r>
              <a:rPr lang="en-US" altLang="zh-CN" dirty="0">
                <a:solidFill>
                  <a:srgbClr val="FF0000"/>
                </a:solidFill>
              </a:rPr>
              <a:t>Distillation of both image and text representation from CLIP is better either.</a:t>
            </a:r>
            <a:endParaRPr lang="zh-CN" altLang="en-US" dirty="0">
              <a:solidFill>
                <a:srgbClr val="FF0000"/>
              </a:solidFill>
            </a:endParaRPr>
          </a:p>
        </p:txBody>
      </p:sp>
      <p:pic>
        <p:nvPicPr>
          <p:cNvPr id="13" name="图片 12">
            <a:extLst>
              <a:ext uri="{FF2B5EF4-FFF2-40B4-BE49-F238E27FC236}">
                <a16:creationId xmlns:a16="http://schemas.microsoft.com/office/drawing/2014/main" id="{1E35CC5A-5C44-F30E-C6FC-B8DEC85A5B5C}"/>
              </a:ext>
            </a:extLst>
          </p:cNvPr>
          <p:cNvPicPr>
            <a:picLocks noChangeAspect="1"/>
          </p:cNvPicPr>
          <p:nvPr/>
        </p:nvPicPr>
        <p:blipFill>
          <a:blip r:embed="rId3"/>
          <a:stretch>
            <a:fillRect/>
          </a:stretch>
        </p:blipFill>
        <p:spPr>
          <a:xfrm>
            <a:off x="4594160" y="3677719"/>
            <a:ext cx="5793922" cy="754514"/>
          </a:xfrm>
          <a:prstGeom prst="rect">
            <a:avLst/>
          </a:prstGeom>
        </p:spPr>
      </p:pic>
    </p:spTree>
    <p:extLst>
      <p:ext uri="{BB962C8B-B14F-4D97-AF65-F5344CB8AC3E}">
        <p14:creationId xmlns:p14="http://schemas.microsoft.com/office/powerpoint/2010/main" val="10921395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2609460" y="5482395"/>
            <a:ext cx="1520890" cy="369332"/>
          </a:xfrm>
          <a:prstGeom prst="rect">
            <a:avLst/>
          </a:prstGeom>
          <a:noFill/>
        </p:spPr>
        <p:txBody>
          <a:bodyPr wrap="square" rtlCol="0">
            <a:spAutoFit/>
          </a:bodyPr>
          <a:lstStyle/>
          <a:p>
            <a:r>
              <a:rPr lang="en-US" altLang="zh-CN" dirty="0"/>
              <a:t>ICCV 2023</a:t>
            </a:r>
            <a:endParaRPr lang="zh-CN" altLang="en-US" dirty="0"/>
          </a:p>
        </p:txBody>
      </p:sp>
      <p:pic>
        <p:nvPicPr>
          <p:cNvPr id="11" name="图片 10"/>
          <p:cNvPicPr>
            <a:picLocks noChangeAspect="1"/>
          </p:cNvPicPr>
          <p:nvPr/>
        </p:nvPicPr>
        <p:blipFill>
          <a:blip r:embed="rId2"/>
          <a:stretch>
            <a:fillRect/>
          </a:stretch>
        </p:blipFill>
        <p:spPr>
          <a:xfrm>
            <a:off x="56631" y="586760"/>
            <a:ext cx="7107282" cy="1676511"/>
          </a:xfrm>
          <a:prstGeom prst="rect">
            <a:avLst/>
          </a:prstGeom>
        </p:spPr>
      </p:pic>
      <p:pic>
        <p:nvPicPr>
          <p:cNvPr id="13" name="图片 12"/>
          <p:cNvPicPr>
            <a:picLocks noChangeAspect="1"/>
          </p:cNvPicPr>
          <p:nvPr/>
        </p:nvPicPr>
        <p:blipFill>
          <a:blip r:embed="rId3"/>
          <a:stretch>
            <a:fillRect/>
          </a:stretch>
        </p:blipFill>
        <p:spPr>
          <a:xfrm>
            <a:off x="1456352" y="2341086"/>
            <a:ext cx="3587937" cy="2825963"/>
          </a:xfrm>
          <a:prstGeom prst="rect">
            <a:avLst/>
          </a:prstGeom>
        </p:spPr>
      </p:pic>
      <p:sp>
        <p:nvSpPr>
          <p:cNvPr id="14" name="文本框 13"/>
          <p:cNvSpPr txBox="1"/>
          <p:nvPr/>
        </p:nvSpPr>
        <p:spPr>
          <a:xfrm>
            <a:off x="6864163" y="2708210"/>
            <a:ext cx="5056409" cy="1200329"/>
          </a:xfrm>
          <a:prstGeom prst="rect">
            <a:avLst/>
          </a:prstGeom>
          <a:noFill/>
        </p:spPr>
        <p:txBody>
          <a:bodyPr wrap="square" rtlCol="0">
            <a:spAutoFit/>
          </a:bodyPr>
          <a:lstStyle/>
          <a:p>
            <a:r>
              <a:rPr lang="en-US" altLang="zh-CN" dirty="0">
                <a:solidFill>
                  <a:srgbClr val="FF0000"/>
                </a:solidFill>
              </a:rPr>
              <a:t>Takeaway: </a:t>
            </a:r>
          </a:p>
          <a:p>
            <a:pPr marL="285750" indent="-285750">
              <a:buFont typeface="Wingdings" panose="05000000000000000000" pitchFamily="2" charset="2"/>
              <a:buChar char="ü"/>
            </a:pPr>
            <a:r>
              <a:rPr lang="en-US" altLang="zh-CN" dirty="0">
                <a:solidFill>
                  <a:srgbClr val="FF0000"/>
                </a:solidFill>
              </a:rPr>
              <a:t>Aligning the student visual rep with the CLIP text generic rep (a mean of multiple domains) in the joint vision-language space</a:t>
            </a:r>
            <a:endParaRPr lang="zh-CN" altLang="en-US" dirty="0">
              <a:solidFill>
                <a:srgbClr val="FF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4" name="文本框 13"/>
              <p:cNvSpPr txBox="1"/>
              <p:nvPr/>
            </p:nvSpPr>
            <p:spPr>
              <a:xfrm>
                <a:off x="833535" y="3244334"/>
                <a:ext cx="9274628" cy="923330"/>
              </a:xfrm>
              <a:prstGeom prst="rect">
                <a:avLst/>
              </a:prstGeom>
              <a:noFill/>
            </p:spPr>
            <p:txBody>
              <a:bodyPr wrap="square">
                <a:spAutoFit/>
              </a:bodyPr>
              <a:lstStyle/>
              <a:p>
                <a:pPr marL="285750" indent="-285750">
                  <a:buFont typeface="Arial" panose="020B0604020202020204" pitchFamily="34" charset="0"/>
                  <a:buChar char="•"/>
                </a:pPr>
                <a:r>
                  <a:rPr lang="en-US" altLang="zh-CN" dirty="0"/>
                  <a:t>Here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𝑙</m:t>
                        </m:r>
                      </m:sub>
                    </m:sSub>
                  </m:oMath>
                </a14:m>
                <a:r>
                  <a:rPr lang="en-US" altLang="zh-CN" dirty="0"/>
                  <a:t> is the </a:t>
                </a:r>
                <a:r>
                  <a:rPr lang="en-US" altLang="zh-CN" dirty="0">
                    <a:solidFill>
                      <a:srgbClr val="0070C0"/>
                    </a:solidFill>
                  </a:rPr>
                  <a:t>representation</a:t>
                </a:r>
                <a:r>
                  <a:rPr lang="en-US" altLang="zh-CN" dirty="0"/>
                  <a:t> of the student’s image encoder</a:t>
                </a:r>
              </a:p>
              <a:p>
                <a:pPr marL="285750" indent="-285750">
                  <a:buFont typeface="Arial" panose="020B0604020202020204" pitchFamily="34" charset="0"/>
                  <a:buChar char="•"/>
                </a:pPr>
                <a:r>
                  <a:rPr lang="en-US" altLang="zh-CN" dirty="0"/>
                  <a:t>Generic representation of class </a:t>
                </a:r>
                <a14:m>
                  <m:oMath xmlns:m="http://schemas.openxmlformats.org/officeDocument/2006/math">
                    <m:r>
                      <a:rPr lang="en-US" altLang="zh-CN" b="0" i="1" smtClean="0">
                        <a:latin typeface="Cambria Math" panose="02040503050406030204" pitchFamily="18" charset="0"/>
                      </a:rPr>
                      <m:t>𝑖</m:t>
                    </m:r>
                  </m:oMath>
                </a14:m>
                <a:r>
                  <a:rPr lang="en-US" altLang="zh-CN" dirty="0"/>
                  <a:t>:</a:t>
                </a:r>
                <a:r>
                  <a:rPr lang="zh-CN" altLang="en-US" dirty="0"/>
                  <a:t> </a:t>
                </a:r>
                <a:r>
                  <a:rPr lang="en-US" altLang="zh-CN" dirty="0"/>
                  <a:t>“</a:t>
                </a:r>
                <a:r>
                  <a:rPr lang="zh-CN" altLang="en-US" dirty="0"/>
                  <a:t>a photo of my {}</a:t>
                </a:r>
                <a:r>
                  <a:rPr lang="en-US" altLang="zh-CN" dirty="0"/>
                  <a:t>”, “</a:t>
                </a:r>
                <a:r>
                  <a:rPr lang="zh-CN" altLang="en-US" dirty="0"/>
                  <a:t>an art of {}</a:t>
                </a:r>
                <a:r>
                  <a:rPr lang="en-US" altLang="zh-CN" dirty="0"/>
                  <a:t>”……</a:t>
                </a:r>
              </a:p>
              <a:p>
                <a:pPr marL="285750" indent="-285750">
                  <a:buFont typeface="Arial" panose="020B0604020202020204" pitchFamily="34" charset="0"/>
                  <a:buChar char="•"/>
                </a:pP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𝑔</m:t>
                        </m:r>
                      </m:e>
                      <m:sub>
                        <m:r>
                          <a:rPr lang="en-US" altLang="zh-CN" b="0" i="1" smtClean="0">
                            <a:latin typeface="Cambria Math" panose="02040503050406030204" pitchFamily="18" charset="0"/>
                          </a:rPr>
                          <m:t>𝑙</m:t>
                        </m:r>
                      </m:sub>
                    </m:sSub>
                  </m:oMath>
                </a14:m>
                <a:r>
                  <a:rPr lang="en-US" altLang="zh-CN" dirty="0"/>
                  <a:t> is the CLIP language encoder</a:t>
                </a:r>
              </a:p>
            </p:txBody>
          </p:sp>
        </mc:Choice>
        <mc:Fallback xmlns="">
          <p:sp>
            <p:nvSpPr>
              <p:cNvPr id="14" name="文本框 13"/>
              <p:cNvSpPr txBox="1">
                <a:spLocks noRot="1" noChangeAspect="1" noMove="1" noResize="1" noEditPoints="1" noAdjustHandles="1" noChangeArrowheads="1" noChangeShapeType="1" noTextEdit="1"/>
              </p:cNvSpPr>
              <p:nvPr/>
            </p:nvSpPr>
            <p:spPr>
              <a:xfrm>
                <a:off x="833535" y="3244334"/>
                <a:ext cx="9274628" cy="923330"/>
              </a:xfrm>
              <a:prstGeom prst="rect">
                <a:avLst/>
              </a:prstGeom>
              <a:blipFill>
                <a:blip r:embed="rId2"/>
                <a:stretch>
                  <a:fillRect l="-460" t="-3289" b="-921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文本框 19"/>
              <p:cNvSpPr txBox="1"/>
              <p:nvPr/>
            </p:nvSpPr>
            <p:spPr>
              <a:xfrm>
                <a:off x="833534" y="5604155"/>
                <a:ext cx="7632441" cy="923330"/>
              </a:xfrm>
              <a:prstGeom prst="rect">
                <a:avLst/>
              </a:prstGeom>
              <a:noFill/>
            </p:spPr>
            <p:txBody>
              <a:bodyPr wrap="square">
                <a:spAutoFit/>
              </a:bodyPr>
              <a:lstStyle/>
              <a:p>
                <a:pPr marL="285750" indent="-285750">
                  <a:buFont typeface="Arial" panose="020B0604020202020204" pitchFamily="34" charset="0"/>
                  <a:buChar char="•"/>
                </a:pP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𝑧</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𝑑</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e>
                    </m:d>
                  </m:oMath>
                </a14:m>
                <a:r>
                  <a:rPr lang="en-US" altLang="zh-CN" dirty="0"/>
                  <a:t>: generated by feeding “a {d} of {</a:t>
                </a:r>
                <a:r>
                  <a:rPr lang="en-US" altLang="zh-CN" dirty="0" err="1"/>
                  <a:t>i</a:t>
                </a:r>
                <a:r>
                  <a:rPr lang="en-US" altLang="zh-CN" dirty="0"/>
                  <a:t>}” to the CLIP’s text encoder </a:t>
                </a:r>
              </a:p>
              <a:p>
                <a:pPr marL="285750" indent="-285750">
                  <a:buFont typeface="Arial" panose="020B0604020202020204" pitchFamily="34" charset="0"/>
                  <a:buChar char="•"/>
                </a:pPr>
                <a:r>
                  <a:rPr lang="en-US" altLang="zh-CN" dirty="0"/>
                  <a:t>T</a:t>
                </a:r>
                <a:r>
                  <a:rPr lang="zh-CN" altLang="en-US" dirty="0"/>
                  <a:t>he relative distance loss helps to pinpoint the location of the teacher</a:t>
                </a:r>
                <a:r>
                  <a:rPr lang="en-US" altLang="zh-CN" dirty="0"/>
                  <a:t>’</a:t>
                </a:r>
                <a:r>
                  <a:rPr lang="zh-CN" altLang="en-US" dirty="0"/>
                  <a:t>s generic text representation</a:t>
                </a:r>
              </a:p>
            </p:txBody>
          </p:sp>
        </mc:Choice>
        <mc:Fallback xmlns="">
          <p:sp>
            <p:nvSpPr>
              <p:cNvPr id="20" name="文本框 19"/>
              <p:cNvSpPr txBox="1">
                <a:spLocks noRot="1" noChangeAspect="1" noMove="1" noResize="1" noEditPoints="1" noAdjustHandles="1" noChangeArrowheads="1" noChangeShapeType="1" noTextEdit="1"/>
              </p:cNvSpPr>
              <p:nvPr/>
            </p:nvSpPr>
            <p:spPr>
              <a:xfrm>
                <a:off x="833534" y="5604155"/>
                <a:ext cx="7632441" cy="923330"/>
              </a:xfrm>
              <a:prstGeom prst="rect">
                <a:avLst/>
              </a:prstGeom>
              <a:blipFill>
                <a:blip r:embed="rId3"/>
                <a:stretch>
                  <a:fillRect l="-559" t="-3289" b="-9211"/>
                </a:stretch>
              </a:blipFill>
            </p:spPr>
            <p:txBody>
              <a:bodyPr/>
              <a:lstStyle/>
              <a:p>
                <a:r>
                  <a:rPr lang="zh-CN" altLang="en-US">
                    <a:noFill/>
                  </a:rPr>
                  <a:t> </a:t>
                </a:r>
              </a:p>
            </p:txBody>
          </p:sp>
        </mc:Fallback>
      </mc:AlternateContent>
      <p:pic>
        <p:nvPicPr>
          <p:cNvPr id="3" name="图片 2">
            <a:extLst>
              <a:ext uri="{FF2B5EF4-FFF2-40B4-BE49-F238E27FC236}">
                <a16:creationId xmlns:a16="http://schemas.microsoft.com/office/drawing/2014/main" id="{14B7FF2D-1DA9-1B51-2953-C0C51185F823}"/>
              </a:ext>
            </a:extLst>
          </p:cNvPr>
          <p:cNvPicPr>
            <a:picLocks noChangeAspect="1"/>
          </p:cNvPicPr>
          <p:nvPr/>
        </p:nvPicPr>
        <p:blipFill>
          <a:blip r:embed="rId4"/>
          <a:stretch>
            <a:fillRect/>
          </a:stretch>
        </p:blipFill>
        <p:spPr>
          <a:xfrm>
            <a:off x="7858318" y="3086100"/>
            <a:ext cx="1771650" cy="685800"/>
          </a:xfrm>
          <a:prstGeom prst="rect">
            <a:avLst/>
          </a:prstGeom>
        </p:spPr>
      </p:pic>
      <p:pic>
        <p:nvPicPr>
          <p:cNvPr id="6" name="图片 5">
            <a:extLst>
              <a:ext uri="{FF2B5EF4-FFF2-40B4-BE49-F238E27FC236}">
                <a16:creationId xmlns:a16="http://schemas.microsoft.com/office/drawing/2014/main" id="{3CE6B4DD-A39F-0655-F442-58316D80CFB4}"/>
              </a:ext>
            </a:extLst>
          </p:cNvPr>
          <p:cNvPicPr>
            <a:picLocks noChangeAspect="1"/>
          </p:cNvPicPr>
          <p:nvPr/>
        </p:nvPicPr>
        <p:blipFill>
          <a:blip r:embed="rId5"/>
          <a:stretch>
            <a:fillRect/>
          </a:stretch>
        </p:blipFill>
        <p:spPr>
          <a:xfrm>
            <a:off x="4161453" y="2118503"/>
            <a:ext cx="3048000" cy="561975"/>
          </a:xfrm>
          <a:prstGeom prst="rect">
            <a:avLst/>
          </a:prstGeom>
        </p:spPr>
      </p:pic>
      <p:pic>
        <p:nvPicPr>
          <p:cNvPr id="9" name="图片 8">
            <a:extLst>
              <a:ext uri="{FF2B5EF4-FFF2-40B4-BE49-F238E27FC236}">
                <a16:creationId xmlns:a16="http://schemas.microsoft.com/office/drawing/2014/main" id="{06CA8D0B-9824-49A9-2BD6-0B7732320D52}"/>
              </a:ext>
            </a:extLst>
          </p:cNvPr>
          <p:cNvPicPr>
            <a:picLocks noChangeAspect="1"/>
          </p:cNvPicPr>
          <p:nvPr/>
        </p:nvPicPr>
        <p:blipFill>
          <a:blip r:embed="rId6"/>
          <a:stretch>
            <a:fillRect/>
          </a:stretch>
        </p:blipFill>
        <p:spPr>
          <a:xfrm>
            <a:off x="3342303" y="553713"/>
            <a:ext cx="2343150" cy="600075"/>
          </a:xfrm>
          <a:prstGeom prst="rect">
            <a:avLst/>
          </a:prstGeom>
        </p:spPr>
      </p:pic>
      <p:sp>
        <p:nvSpPr>
          <p:cNvPr id="10" name="文本框 9">
            <a:extLst>
              <a:ext uri="{FF2B5EF4-FFF2-40B4-BE49-F238E27FC236}">
                <a16:creationId xmlns:a16="http://schemas.microsoft.com/office/drawing/2014/main" id="{2F2DA128-24B0-BBB3-09C1-421F4F4C5719}"/>
              </a:ext>
            </a:extLst>
          </p:cNvPr>
          <p:cNvSpPr txBox="1"/>
          <p:nvPr/>
        </p:nvSpPr>
        <p:spPr>
          <a:xfrm>
            <a:off x="630205" y="669084"/>
            <a:ext cx="3095819" cy="369332"/>
          </a:xfrm>
          <a:prstGeom prst="rect">
            <a:avLst/>
          </a:prstGeom>
          <a:noFill/>
        </p:spPr>
        <p:txBody>
          <a:bodyPr wrap="square" rtlCol="0">
            <a:spAutoFit/>
          </a:bodyPr>
          <a:lstStyle/>
          <a:p>
            <a:pPr marL="285750" indent="-285750">
              <a:buFont typeface="Wingdings" panose="05000000000000000000" pitchFamily="2" charset="2"/>
              <a:buChar char="Ø"/>
            </a:pPr>
            <a:r>
              <a:rPr lang="en-US" altLang="zh-CN" b="1" dirty="0"/>
              <a:t>Loss 1</a:t>
            </a:r>
            <a:r>
              <a:rPr lang="en-US" altLang="zh-CN" dirty="0"/>
              <a:t> Normal distillation:</a:t>
            </a:r>
            <a:endParaRPr lang="zh-CN" altLang="en-US" dirty="0"/>
          </a:p>
        </p:txBody>
      </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EC19A5D3-BE53-EC71-2571-2AD20D6ED8AF}"/>
                  </a:ext>
                </a:extLst>
              </p:cNvPr>
              <p:cNvSpPr txBox="1"/>
              <p:nvPr/>
            </p:nvSpPr>
            <p:spPr>
              <a:xfrm>
                <a:off x="883296" y="1227849"/>
                <a:ext cx="5150499" cy="646331"/>
              </a:xfrm>
              <a:prstGeom prst="rect">
                <a:avLst/>
              </a:prstGeom>
              <a:noFill/>
            </p:spPr>
            <p:txBody>
              <a:bodyPr wrap="square" rtlCol="0">
                <a:spAutoFit/>
              </a:bodyPr>
              <a:lstStyle/>
              <a:p>
                <a:pPr marL="285750" indent="-285750">
                  <a:buFont typeface="Arial" panose="020B0604020202020204" pitchFamily="34" charset="0"/>
                  <a:buChar char="•"/>
                </a:pP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𝑙</m:t>
                        </m:r>
                      </m:sub>
                    </m:sSub>
                  </m:oMath>
                </a14:m>
                <a:r>
                  <a:rPr lang="zh-CN" altLang="en-US" dirty="0"/>
                  <a:t> </a:t>
                </a:r>
                <a:r>
                  <a:rPr lang="en-US" altLang="zh-CN" dirty="0"/>
                  <a:t>and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h</m:t>
                        </m:r>
                      </m:e>
                      <m:sub>
                        <m:r>
                          <a:rPr lang="en-US" altLang="zh-CN" i="1">
                            <a:latin typeface="Cambria Math" panose="02040503050406030204" pitchFamily="18" charset="0"/>
                          </a:rPr>
                          <m:t>𝑙</m:t>
                        </m:r>
                      </m:sub>
                    </m:sSub>
                  </m:oMath>
                </a14:m>
                <a:r>
                  <a:rPr lang="en-US" altLang="zh-CN" dirty="0"/>
                  <a:t> are the predicted </a:t>
                </a:r>
                <a:r>
                  <a:rPr lang="en-US" altLang="zh-CN" dirty="0">
                    <a:solidFill>
                      <a:srgbClr val="0070C0"/>
                    </a:solidFill>
                  </a:rPr>
                  <a:t>logits</a:t>
                </a:r>
                <a:r>
                  <a:rPr lang="en-US" altLang="zh-CN" dirty="0"/>
                  <a:t> of student model and the pretrained teacher model</a:t>
                </a:r>
                <a:endParaRPr lang="zh-CN" altLang="en-US" dirty="0"/>
              </a:p>
            </p:txBody>
          </p:sp>
        </mc:Choice>
        <mc:Fallback xmlns="">
          <p:sp>
            <p:nvSpPr>
              <p:cNvPr id="11" name="文本框 10">
                <a:extLst>
                  <a:ext uri="{FF2B5EF4-FFF2-40B4-BE49-F238E27FC236}">
                    <a16:creationId xmlns:a16="http://schemas.microsoft.com/office/drawing/2014/main" id="{EC19A5D3-BE53-EC71-2571-2AD20D6ED8AF}"/>
                  </a:ext>
                </a:extLst>
              </p:cNvPr>
              <p:cNvSpPr txBox="1">
                <a:spLocks noRot="1" noChangeAspect="1" noMove="1" noResize="1" noEditPoints="1" noAdjustHandles="1" noChangeArrowheads="1" noChangeShapeType="1" noTextEdit="1"/>
              </p:cNvSpPr>
              <p:nvPr/>
            </p:nvSpPr>
            <p:spPr>
              <a:xfrm>
                <a:off x="883296" y="1227849"/>
                <a:ext cx="5150499" cy="646331"/>
              </a:xfrm>
              <a:prstGeom prst="rect">
                <a:avLst/>
              </a:prstGeom>
              <a:blipFill>
                <a:blip r:embed="rId7"/>
                <a:stretch>
                  <a:fillRect l="-828" t="-4717" r="-1893" b="-14151"/>
                </a:stretch>
              </a:blipFill>
            </p:spPr>
            <p:txBody>
              <a:bodyPr/>
              <a:lstStyle/>
              <a:p>
                <a:r>
                  <a:rPr lang="zh-CN" altLang="en-US">
                    <a:noFill/>
                  </a:rPr>
                  <a:t> </a:t>
                </a:r>
              </a:p>
            </p:txBody>
          </p:sp>
        </mc:Fallback>
      </mc:AlternateContent>
      <p:sp>
        <p:nvSpPr>
          <p:cNvPr id="13" name="文本框 12">
            <a:extLst>
              <a:ext uri="{FF2B5EF4-FFF2-40B4-BE49-F238E27FC236}">
                <a16:creationId xmlns:a16="http://schemas.microsoft.com/office/drawing/2014/main" id="{A28C6FE8-53FF-E08C-A4BE-6476B16FBACD}"/>
              </a:ext>
            </a:extLst>
          </p:cNvPr>
          <p:cNvSpPr txBox="1"/>
          <p:nvPr/>
        </p:nvSpPr>
        <p:spPr>
          <a:xfrm>
            <a:off x="630205" y="2134085"/>
            <a:ext cx="3923134" cy="369332"/>
          </a:xfrm>
          <a:prstGeom prst="rect">
            <a:avLst/>
          </a:prstGeom>
          <a:noFill/>
        </p:spPr>
        <p:txBody>
          <a:bodyPr wrap="square" rtlCol="0">
            <a:spAutoFit/>
          </a:bodyPr>
          <a:lstStyle/>
          <a:p>
            <a:pPr marL="285750" indent="-285750">
              <a:buFont typeface="Wingdings" panose="05000000000000000000" pitchFamily="2" charset="2"/>
              <a:buChar char="Ø"/>
            </a:pPr>
            <a:r>
              <a:rPr lang="en-US" altLang="zh-CN" b="1" dirty="0"/>
              <a:t>Loss 2</a:t>
            </a:r>
            <a:r>
              <a:rPr lang="en-US" altLang="zh-CN" dirty="0"/>
              <a:t> Absolute Distance Loss:</a:t>
            </a:r>
            <a:endParaRPr lang="zh-CN" altLang="en-US" dirty="0"/>
          </a:p>
        </p:txBody>
      </p:sp>
      <p:sp>
        <p:nvSpPr>
          <p:cNvPr id="15" name="文本框 14">
            <a:extLst>
              <a:ext uri="{FF2B5EF4-FFF2-40B4-BE49-F238E27FC236}">
                <a16:creationId xmlns:a16="http://schemas.microsoft.com/office/drawing/2014/main" id="{62C0F797-0190-6706-CB01-A78836E63DF4}"/>
              </a:ext>
            </a:extLst>
          </p:cNvPr>
          <p:cNvSpPr txBox="1"/>
          <p:nvPr/>
        </p:nvSpPr>
        <p:spPr>
          <a:xfrm>
            <a:off x="630205" y="4339689"/>
            <a:ext cx="3923134" cy="369332"/>
          </a:xfrm>
          <a:prstGeom prst="rect">
            <a:avLst/>
          </a:prstGeom>
          <a:noFill/>
        </p:spPr>
        <p:txBody>
          <a:bodyPr wrap="square" rtlCol="0">
            <a:spAutoFit/>
          </a:bodyPr>
          <a:lstStyle/>
          <a:p>
            <a:pPr marL="285750" indent="-285750">
              <a:buFont typeface="Wingdings" panose="05000000000000000000" pitchFamily="2" charset="2"/>
              <a:buChar char="Ø"/>
            </a:pPr>
            <a:r>
              <a:rPr lang="en-US" altLang="zh-CN" b="1" dirty="0"/>
              <a:t>Loss 3</a:t>
            </a:r>
            <a:r>
              <a:rPr lang="en-US" altLang="zh-CN" dirty="0"/>
              <a:t> Relative Distance Loss:</a:t>
            </a:r>
            <a:endParaRPr lang="zh-CN" altLang="en-US" dirty="0"/>
          </a:p>
        </p:txBody>
      </p:sp>
      <p:pic>
        <p:nvPicPr>
          <p:cNvPr id="17" name="图片 16">
            <a:extLst>
              <a:ext uri="{FF2B5EF4-FFF2-40B4-BE49-F238E27FC236}">
                <a16:creationId xmlns:a16="http://schemas.microsoft.com/office/drawing/2014/main" id="{9CD78199-94EA-9714-FBE5-4C94C52D5A55}"/>
              </a:ext>
            </a:extLst>
          </p:cNvPr>
          <p:cNvPicPr>
            <a:picLocks noChangeAspect="1"/>
          </p:cNvPicPr>
          <p:nvPr/>
        </p:nvPicPr>
        <p:blipFill>
          <a:blip r:embed="rId8"/>
          <a:stretch>
            <a:fillRect/>
          </a:stretch>
        </p:blipFill>
        <p:spPr>
          <a:xfrm>
            <a:off x="9335902" y="4643621"/>
            <a:ext cx="1300874" cy="1422199"/>
          </a:xfrm>
          <a:prstGeom prst="rect">
            <a:avLst/>
          </a:prstGeom>
        </p:spPr>
      </p:pic>
      <p:pic>
        <p:nvPicPr>
          <p:cNvPr id="19" name="图片 18">
            <a:extLst>
              <a:ext uri="{FF2B5EF4-FFF2-40B4-BE49-F238E27FC236}">
                <a16:creationId xmlns:a16="http://schemas.microsoft.com/office/drawing/2014/main" id="{AC9BF384-A7E5-FBDF-4F74-9165CFD48E36}"/>
              </a:ext>
            </a:extLst>
          </p:cNvPr>
          <p:cNvPicPr>
            <a:picLocks noChangeAspect="1"/>
          </p:cNvPicPr>
          <p:nvPr/>
        </p:nvPicPr>
        <p:blipFill>
          <a:blip r:embed="rId9"/>
          <a:stretch>
            <a:fillRect/>
          </a:stretch>
        </p:blipFill>
        <p:spPr>
          <a:xfrm>
            <a:off x="6149023" y="420986"/>
            <a:ext cx="1332810" cy="1483288"/>
          </a:xfrm>
          <a:prstGeom prst="rect">
            <a:avLst/>
          </a:prstGeom>
        </p:spPr>
      </p:pic>
      <p:pic>
        <p:nvPicPr>
          <p:cNvPr id="24" name="图片 23">
            <a:extLst>
              <a:ext uri="{FF2B5EF4-FFF2-40B4-BE49-F238E27FC236}">
                <a16:creationId xmlns:a16="http://schemas.microsoft.com/office/drawing/2014/main" id="{BBD17E29-BB1B-7650-89A2-3E7CA0C8C290}"/>
              </a:ext>
            </a:extLst>
          </p:cNvPr>
          <p:cNvPicPr>
            <a:picLocks noChangeAspect="1"/>
          </p:cNvPicPr>
          <p:nvPr/>
        </p:nvPicPr>
        <p:blipFill>
          <a:blip r:embed="rId10"/>
          <a:stretch>
            <a:fillRect/>
          </a:stretch>
        </p:blipFill>
        <p:spPr>
          <a:xfrm>
            <a:off x="10108162" y="2118503"/>
            <a:ext cx="1235919" cy="1318738"/>
          </a:xfrm>
          <a:prstGeom prst="rect">
            <a:avLst/>
          </a:prstGeom>
        </p:spPr>
      </p:pic>
      <p:pic>
        <p:nvPicPr>
          <p:cNvPr id="26" name="图片 25">
            <a:extLst>
              <a:ext uri="{FF2B5EF4-FFF2-40B4-BE49-F238E27FC236}">
                <a16:creationId xmlns:a16="http://schemas.microsoft.com/office/drawing/2014/main" id="{83C852E3-697B-6A21-E1A5-8AEAC1146254}"/>
              </a:ext>
            </a:extLst>
          </p:cNvPr>
          <p:cNvPicPr>
            <a:picLocks noChangeAspect="1"/>
          </p:cNvPicPr>
          <p:nvPr/>
        </p:nvPicPr>
        <p:blipFill>
          <a:blip r:embed="rId11"/>
          <a:stretch>
            <a:fillRect/>
          </a:stretch>
        </p:blipFill>
        <p:spPr>
          <a:xfrm>
            <a:off x="3134711" y="4692771"/>
            <a:ext cx="3358588" cy="731453"/>
          </a:xfrm>
          <a:prstGeom prst="rect">
            <a:avLst/>
          </a:prstGeom>
        </p:spPr>
      </p:pic>
    </p:spTree>
    <p:extLst>
      <p:ext uri="{BB962C8B-B14F-4D97-AF65-F5344CB8AC3E}">
        <p14:creationId xmlns:p14="http://schemas.microsoft.com/office/powerpoint/2010/main" val="36766779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2"/>
          <a:stretch>
            <a:fillRect/>
          </a:stretch>
        </p:blipFill>
        <p:spPr>
          <a:xfrm>
            <a:off x="1462817" y="239944"/>
            <a:ext cx="8429625" cy="3514725"/>
          </a:xfrm>
          <a:prstGeom prst="rect">
            <a:avLst/>
          </a:prstGeom>
        </p:spPr>
      </p:pic>
      <p:pic>
        <p:nvPicPr>
          <p:cNvPr id="22" name="图片 21"/>
          <p:cNvPicPr>
            <a:picLocks noChangeAspect="1"/>
          </p:cNvPicPr>
          <p:nvPr/>
        </p:nvPicPr>
        <p:blipFill>
          <a:blip r:embed="rId3"/>
          <a:stretch>
            <a:fillRect/>
          </a:stretch>
        </p:blipFill>
        <p:spPr>
          <a:xfrm>
            <a:off x="4813596" y="4541205"/>
            <a:ext cx="2977729" cy="1227004"/>
          </a:xfrm>
          <a:prstGeom prst="rect">
            <a:avLst/>
          </a:prstGeom>
        </p:spPr>
      </p:pic>
      <p:sp>
        <p:nvSpPr>
          <p:cNvPr id="23" name="文本框 22"/>
          <p:cNvSpPr txBox="1"/>
          <p:nvPr/>
        </p:nvSpPr>
        <p:spPr>
          <a:xfrm>
            <a:off x="3410777" y="4702467"/>
            <a:ext cx="1805440" cy="369332"/>
          </a:xfrm>
          <a:prstGeom prst="rect">
            <a:avLst/>
          </a:prstGeom>
          <a:noFill/>
        </p:spPr>
        <p:txBody>
          <a:bodyPr wrap="square" rtlCol="0">
            <a:spAutoFit/>
          </a:bodyPr>
          <a:lstStyle/>
          <a:p>
            <a:r>
              <a:rPr lang="en-US" altLang="zh-CN" dirty="0"/>
              <a:t>Final loss</a:t>
            </a:r>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3058638" y="669636"/>
            <a:ext cx="6583035" cy="3001314"/>
          </a:xfrm>
          <a:prstGeom prst="rect">
            <a:avLst/>
          </a:prstGeom>
        </p:spPr>
      </p:pic>
      <p:sp>
        <p:nvSpPr>
          <p:cNvPr id="6" name="文本框 5"/>
          <p:cNvSpPr txBox="1"/>
          <p:nvPr/>
        </p:nvSpPr>
        <p:spPr>
          <a:xfrm>
            <a:off x="553978" y="1351576"/>
            <a:ext cx="2255965" cy="369332"/>
          </a:xfrm>
          <a:prstGeom prst="rect">
            <a:avLst/>
          </a:prstGeom>
          <a:noFill/>
        </p:spPr>
        <p:txBody>
          <a:bodyPr wrap="square" rtlCol="0">
            <a:spAutoFit/>
          </a:bodyPr>
          <a:lstStyle/>
          <a:p>
            <a:r>
              <a:rPr lang="en-US" altLang="zh-CN" dirty="0">
                <a:solidFill>
                  <a:srgbClr val="FF0000"/>
                </a:solidFill>
              </a:rPr>
              <a:t>Beat ensemble</a:t>
            </a:r>
            <a:endParaRPr lang="zh-CN" altLang="en-US" dirty="0">
              <a:solidFill>
                <a:srgbClr val="FF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1049" y="618864"/>
            <a:ext cx="5496917" cy="4739123"/>
          </a:xfrm>
        </p:spPr>
      </p:pic>
      <p:sp>
        <p:nvSpPr>
          <p:cNvPr id="6" name="文本框 5"/>
          <p:cNvSpPr txBox="1"/>
          <p:nvPr/>
        </p:nvSpPr>
        <p:spPr>
          <a:xfrm>
            <a:off x="6721151" y="908179"/>
            <a:ext cx="4879910" cy="1200329"/>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t>It is currently unclear in what settings </a:t>
            </a:r>
            <a:r>
              <a:rPr lang="en-US" altLang="zh-CN" b="1" dirty="0"/>
              <a:t>a teacher’s robustness can reliably transfer to a student</a:t>
            </a:r>
            <a:r>
              <a:rPr lang="en-US" altLang="zh-CN" dirty="0"/>
              <a:t> and </a:t>
            </a:r>
            <a:r>
              <a:rPr lang="en-US" altLang="zh-CN" b="1" dirty="0"/>
              <a:t>how to best combine distillation with data augmentation</a:t>
            </a:r>
            <a:endParaRPr lang="zh-CN" altLang="en-US" b="1" dirty="0"/>
          </a:p>
        </p:txBody>
      </p:sp>
      <p:sp>
        <p:nvSpPr>
          <p:cNvPr id="7" name="文本框 6"/>
          <p:cNvSpPr txBox="1"/>
          <p:nvPr/>
        </p:nvSpPr>
        <p:spPr>
          <a:xfrm>
            <a:off x="2609460" y="5482395"/>
            <a:ext cx="1520890" cy="369332"/>
          </a:xfrm>
          <a:prstGeom prst="rect">
            <a:avLst/>
          </a:prstGeom>
          <a:noFill/>
        </p:spPr>
        <p:txBody>
          <a:bodyPr wrap="square" rtlCol="0">
            <a:spAutoFit/>
          </a:bodyPr>
          <a:lstStyle/>
          <a:p>
            <a:r>
              <a:rPr lang="en-US" altLang="zh-CN" dirty="0" err="1"/>
              <a:t>NeurIPS</a:t>
            </a:r>
            <a:r>
              <a:rPr lang="en-US" altLang="zh-CN" dirty="0"/>
              <a:t> 2023</a:t>
            </a:r>
            <a:endParaRPr lang="zh-CN" altLang="en-US" dirty="0"/>
          </a:p>
        </p:txBody>
      </p:sp>
      <p:pic>
        <p:nvPicPr>
          <p:cNvPr id="3" name="图片 2"/>
          <p:cNvPicPr>
            <a:picLocks noChangeAspect="1"/>
          </p:cNvPicPr>
          <p:nvPr/>
        </p:nvPicPr>
        <p:blipFill>
          <a:blip r:embed="rId3"/>
          <a:stretch>
            <a:fillRect/>
          </a:stretch>
        </p:blipFill>
        <p:spPr>
          <a:xfrm>
            <a:off x="6356904" y="3500244"/>
            <a:ext cx="5434102" cy="1106381"/>
          </a:xfrm>
          <a:prstGeom prst="rect">
            <a:avLst/>
          </a:prstGeom>
        </p:spPr>
      </p:pic>
      <p:sp>
        <p:nvSpPr>
          <p:cNvPr id="4" name="文本框 3"/>
          <p:cNvSpPr txBox="1"/>
          <p:nvPr/>
        </p:nvSpPr>
        <p:spPr>
          <a:xfrm>
            <a:off x="6147896" y="2988425"/>
            <a:ext cx="2752531" cy="369332"/>
          </a:xfrm>
          <a:prstGeom prst="rect">
            <a:avLst/>
          </a:prstGeom>
          <a:noFill/>
        </p:spPr>
        <p:txBody>
          <a:bodyPr wrap="square" rtlCol="0">
            <a:spAutoFit/>
          </a:bodyPr>
          <a:lstStyle/>
          <a:p>
            <a:r>
              <a:rPr lang="en-US" altLang="zh-CN" dirty="0"/>
              <a:t>contributions</a:t>
            </a:r>
            <a:endParaRPr lang="zh-CN" altLang="en-US" dirty="0"/>
          </a:p>
        </p:txBody>
      </p:sp>
      <p:sp>
        <p:nvSpPr>
          <p:cNvPr id="8" name="文本框 7"/>
          <p:cNvSpPr txBox="1"/>
          <p:nvPr/>
        </p:nvSpPr>
        <p:spPr>
          <a:xfrm>
            <a:off x="6356904" y="4803988"/>
            <a:ext cx="5673365" cy="1200329"/>
          </a:xfrm>
          <a:prstGeom prst="rect">
            <a:avLst/>
          </a:prstGeom>
          <a:noFill/>
        </p:spPr>
        <p:txBody>
          <a:bodyPr wrap="square" rtlCol="0">
            <a:spAutoFit/>
          </a:bodyPr>
          <a:lstStyle/>
          <a:p>
            <a:r>
              <a:rPr lang="en-US" altLang="zh-CN" dirty="0">
                <a:solidFill>
                  <a:srgbClr val="FF0000"/>
                </a:solidFill>
              </a:rPr>
              <a:t>Takeaway: </a:t>
            </a:r>
          </a:p>
          <a:p>
            <a:pPr marL="285750" indent="-285750">
              <a:buFont typeface="Wingdings" panose="05000000000000000000" pitchFamily="2" charset="2"/>
              <a:buChar char="ü"/>
            </a:pPr>
            <a:r>
              <a:rPr lang="en-US" altLang="zh-CN" dirty="0">
                <a:solidFill>
                  <a:srgbClr val="FF0000"/>
                </a:solidFill>
              </a:rPr>
              <a:t>combining Discrete AT (DAT) and Knowledge Distillation (KD) can hugely outperform both DAT and KD.</a:t>
            </a:r>
          </a:p>
          <a:p>
            <a:pPr marL="285750" indent="-285750">
              <a:buFont typeface="Wingdings" panose="05000000000000000000" pitchFamily="2" charset="2"/>
              <a:buChar char="ü"/>
            </a:pPr>
            <a:r>
              <a:rPr lang="en-US" altLang="zh-CN" dirty="0">
                <a:solidFill>
                  <a:srgbClr val="FF0000"/>
                </a:solidFill>
              </a:rPr>
              <a:t>Distillation on </a:t>
            </a:r>
            <a:r>
              <a:rPr lang="en-US" altLang="zh-CN" b="1" dirty="0">
                <a:solidFill>
                  <a:srgbClr val="FF0000"/>
                </a:solidFill>
              </a:rPr>
              <a:t>ID</a:t>
            </a:r>
            <a:r>
              <a:rPr lang="en-US" altLang="zh-CN" dirty="0">
                <a:solidFill>
                  <a:srgbClr val="FF0000"/>
                </a:solidFill>
              </a:rPr>
              <a:t> data is enough with the help of DAT</a:t>
            </a:r>
            <a:endParaRPr lang="zh-CN" altLang="en-US" dirty="0">
              <a:solidFill>
                <a:srgbClr val="FF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1773683" y="926080"/>
            <a:ext cx="8054987" cy="1679216"/>
          </a:xfrm>
          <a:prstGeom prst="rect">
            <a:avLst/>
          </a:prstGeom>
        </p:spPr>
      </p:pic>
      <p:pic>
        <p:nvPicPr>
          <p:cNvPr id="7" name="图片 6"/>
          <p:cNvPicPr>
            <a:picLocks noChangeAspect="1"/>
          </p:cNvPicPr>
          <p:nvPr/>
        </p:nvPicPr>
        <p:blipFill>
          <a:blip r:embed="rId3"/>
          <a:stretch>
            <a:fillRect/>
          </a:stretch>
        </p:blipFill>
        <p:spPr>
          <a:xfrm>
            <a:off x="1736435" y="3429000"/>
            <a:ext cx="8705850" cy="2867025"/>
          </a:xfrm>
          <a:prstGeom prst="rect">
            <a:avLst/>
          </a:prstGeom>
        </p:spPr>
      </p:pic>
      <mc:AlternateContent xmlns:mc="http://schemas.openxmlformats.org/markup-compatibility/2006" xmlns:a14="http://schemas.microsoft.com/office/drawing/2010/main">
        <mc:Choice Requires="a14">
          <p:sp>
            <p:nvSpPr>
              <p:cNvPr id="8" name="文本框 7"/>
              <p:cNvSpPr txBox="1"/>
              <p:nvPr/>
            </p:nvSpPr>
            <p:spPr>
              <a:xfrm>
                <a:off x="1620170" y="279749"/>
                <a:ext cx="8545021" cy="646331"/>
              </a:xfrm>
              <a:prstGeom prst="rect">
                <a:avLst/>
              </a:prstGeom>
              <a:noFill/>
            </p:spPr>
            <p:txBody>
              <a:bodyPr wrap="square" rtlCol="0">
                <a:spAutoFit/>
              </a:bodyPr>
              <a:lstStyle/>
              <a:p>
                <a:pPr marL="285750" indent="-285750">
                  <a:buFont typeface="Wingdings" panose="05000000000000000000" pitchFamily="2" charset="2"/>
                  <a:buChar char="Ø"/>
                </a:pPr>
                <a:r>
                  <a:rPr lang="en-US" altLang="zh-CN" dirty="0"/>
                  <a:t>Use generative models to simulate real distribution shifts, </a:t>
                </a:r>
                <a14:m>
                  <m:oMath xmlns:m="http://schemas.openxmlformats.org/officeDocument/2006/math">
                    <m:r>
                      <a:rPr lang="en-US" altLang="zh-CN" b="0" i="1" smtClean="0">
                        <a:latin typeface="Cambria Math" panose="02040503050406030204" pitchFamily="18" charset="0"/>
                      </a:rPr>
                      <m:t>𝑥</m:t>
                    </m:r>
                    <m:r>
                      <a:rPr lang="en-US" altLang="zh-CN" b="0" i="1" smtClean="0">
                        <a:latin typeface="Cambria Math" panose="02040503050406030204" pitchFamily="18" charset="0"/>
                      </a:rPr>
                      <m:t>′</m:t>
                    </m:r>
                  </m:oMath>
                </a14:m>
                <a:r>
                  <a:rPr lang="zh-CN" altLang="en-US" dirty="0"/>
                  <a:t> </a:t>
                </a:r>
                <a:r>
                  <a:rPr lang="en-US" altLang="zh-CN" dirty="0"/>
                  <a:t>is a worst-case perturbation of </a:t>
                </a:r>
                <a14:m>
                  <m:oMath xmlns:m="http://schemas.openxmlformats.org/officeDocument/2006/math">
                    <m:r>
                      <a:rPr lang="en-US" altLang="zh-CN" b="0" i="1" smtClean="0">
                        <a:latin typeface="Cambria Math" panose="02040503050406030204" pitchFamily="18" charset="0"/>
                      </a:rPr>
                      <m:t>𝑥</m:t>
                    </m:r>
                  </m:oMath>
                </a14:m>
                <a:r>
                  <a:rPr lang="en-US" altLang="zh-CN" dirty="0"/>
                  <a:t>.</a:t>
                </a:r>
                <a:endParaRPr lang="zh-CN" altLang="en-US" dirty="0"/>
              </a:p>
            </p:txBody>
          </p:sp>
        </mc:Choice>
        <mc:Fallback xmlns="">
          <p:sp>
            <p:nvSpPr>
              <p:cNvPr id="8" name="文本框 7"/>
              <p:cNvSpPr txBox="1">
                <a:spLocks noRot="1" noChangeAspect="1" noMove="1" noResize="1" noEditPoints="1" noAdjustHandles="1" noChangeArrowheads="1" noChangeShapeType="1" noTextEdit="1"/>
              </p:cNvSpPr>
              <p:nvPr/>
            </p:nvSpPr>
            <p:spPr>
              <a:xfrm>
                <a:off x="1620170" y="279749"/>
                <a:ext cx="8545021" cy="646331"/>
              </a:xfrm>
              <a:prstGeom prst="rect">
                <a:avLst/>
              </a:prstGeom>
              <a:blipFill rotWithShape="1">
                <a:blip r:embed="rId4"/>
                <a:stretch>
                  <a:fillRect l="-3" t="-54" r="1" b="3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文本框 8"/>
              <p:cNvSpPr txBox="1"/>
              <p:nvPr/>
            </p:nvSpPr>
            <p:spPr>
              <a:xfrm>
                <a:off x="1736435" y="2953445"/>
                <a:ext cx="6940928" cy="369332"/>
              </a:xfrm>
              <a:prstGeom prst="rect">
                <a:avLst/>
              </a:prstGeom>
              <a:noFill/>
            </p:spPr>
            <p:txBody>
              <a:bodyPr wrap="square" rtlCol="0">
                <a:spAutoFit/>
              </a:bodyPr>
              <a:lstStyle/>
              <a:p>
                <a:pPr marL="285750" indent="-285750">
                  <a:buFont typeface="Wingdings" panose="05000000000000000000" pitchFamily="2" charset="2"/>
                  <a:buChar char="Ø"/>
                </a:pPr>
                <a:r>
                  <a:rPr lang="en-US" altLang="zh-CN" dirty="0"/>
                  <a:t>Main objective. </a:t>
                </a:r>
                <a14:m>
                  <m:oMath xmlns:m="http://schemas.openxmlformats.org/officeDocument/2006/math">
                    <m:r>
                      <a:rPr lang="en-US" altLang="zh-CN" b="0" i="1" smtClean="0">
                        <a:latin typeface="Cambria Math" panose="02040503050406030204" pitchFamily="18" charset="0"/>
                      </a:rPr>
                      <m:t>𝜙</m:t>
                    </m:r>
                  </m:oMath>
                </a14:m>
                <a:r>
                  <a:rPr lang="zh-CN" altLang="en-US" dirty="0"/>
                  <a:t> </a:t>
                </a:r>
                <a:r>
                  <a:rPr lang="en-US" altLang="zh-CN" dirty="0"/>
                  <a:t>is output of the teacher model.</a:t>
                </a:r>
                <a:endParaRPr lang="zh-CN" altLang="en-US" dirty="0"/>
              </a:p>
            </p:txBody>
          </p:sp>
        </mc:Choice>
        <mc:Fallback>
          <p:sp>
            <p:nvSpPr>
              <p:cNvPr id="9" name="文本框 8"/>
              <p:cNvSpPr txBox="1">
                <a:spLocks noRot="1" noChangeAspect="1" noMove="1" noResize="1" noEditPoints="1" noAdjustHandles="1" noChangeArrowheads="1" noChangeShapeType="1" noTextEdit="1"/>
              </p:cNvSpPr>
              <p:nvPr/>
            </p:nvSpPr>
            <p:spPr>
              <a:xfrm>
                <a:off x="1736435" y="2953445"/>
                <a:ext cx="6940928" cy="369332"/>
              </a:xfrm>
              <a:prstGeom prst="rect">
                <a:avLst/>
              </a:prstGeom>
              <a:blipFill>
                <a:blip r:embed="rId5"/>
                <a:stretch>
                  <a:fillRect l="-615" t="-8197" b="-24590"/>
                </a:stretch>
              </a:blipFill>
            </p:spPr>
            <p:txBody>
              <a:bodyPr/>
              <a:lstStyle/>
              <a:p>
                <a:r>
                  <a:rPr lang="zh-CN" altLang="en-US">
                    <a:noFill/>
                  </a:rPr>
                  <a:t> </a:t>
                </a:r>
              </a:p>
            </p:txBody>
          </p:sp>
        </mc:Fallback>
      </mc:AlternateContent>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767562" y="468880"/>
            <a:ext cx="9551141" cy="461665"/>
          </a:xfrm>
          <a:prstGeom prst="rect">
            <a:avLst/>
          </a:prstGeom>
          <a:noFill/>
        </p:spPr>
        <p:txBody>
          <a:bodyPr wrap="square" rtlCol="0">
            <a:spAutoFit/>
          </a:bodyPr>
          <a:lstStyle/>
          <a:p>
            <a:pPr marL="285750" indent="-285750">
              <a:buFont typeface="Arial" panose="020B0604020202020204" pitchFamily="34" charset="0"/>
              <a:buChar char="•"/>
            </a:pPr>
            <a:r>
              <a:rPr lang="en-US" altLang="zh-CN" sz="2400" dirty="0"/>
              <a:t>Method: Discrete Adversarial Distillation</a:t>
            </a:r>
            <a:endParaRPr lang="zh-CN" altLang="en-US" sz="2400" dirty="0"/>
          </a:p>
        </p:txBody>
      </p:sp>
      <p:pic>
        <p:nvPicPr>
          <p:cNvPr id="3" name="图片 2"/>
          <p:cNvPicPr>
            <a:picLocks noChangeAspect="1"/>
          </p:cNvPicPr>
          <p:nvPr/>
        </p:nvPicPr>
        <p:blipFill>
          <a:blip r:embed="rId2"/>
          <a:stretch>
            <a:fillRect/>
          </a:stretch>
        </p:blipFill>
        <p:spPr>
          <a:xfrm>
            <a:off x="2328514" y="993810"/>
            <a:ext cx="6982347" cy="2982602"/>
          </a:xfrm>
          <a:prstGeom prst="rect">
            <a:avLst/>
          </a:prstGeom>
        </p:spPr>
      </p:pic>
      <p:pic>
        <p:nvPicPr>
          <p:cNvPr id="6" name="图片 5"/>
          <p:cNvPicPr>
            <a:picLocks noChangeAspect="1"/>
          </p:cNvPicPr>
          <p:nvPr/>
        </p:nvPicPr>
        <p:blipFill>
          <a:blip r:embed="rId3"/>
          <a:stretch>
            <a:fillRect/>
          </a:stretch>
        </p:blipFill>
        <p:spPr>
          <a:xfrm>
            <a:off x="3020954" y="4883115"/>
            <a:ext cx="5429250" cy="981075"/>
          </a:xfrm>
          <a:prstGeom prst="rect">
            <a:avLst/>
          </a:prstGeom>
        </p:spPr>
      </p:pic>
      <p:sp>
        <p:nvSpPr>
          <p:cNvPr id="10" name="文本框 9"/>
          <p:cNvSpPr txBox="1"/>
          <p:nvPr/>
        </p:nvSpPr>
        <p:spPr>
          <a:xfrm>
            <a:off x="2075406" y="4375103"/>
            <a:ext cx="2443197" cy="369332"/>
          </a:xfrm>
          <a:prstGeom prst="rect">
            <a:avLst/>
          </a:prstGeom>
          <a:noFill/>
        </p:spPr>
        <p:txBody>
          <a:bodyPr wrap="square" rtlCol="0">
            <a:spAutoFit/>
          </a:bodyPr>
          <a:lstStyle/>
          <a:p>
            <a:pPr marL="285750" indent="-285750">
              <a:buFont typeface="Wingdings" panose="05000000000000000000" pitchFamily="2" charset="2"/>
              <a:buChar char="u"/>
            </a:pPr>
            <a:r>
              <a:rPr lang="en-US" altLang="zh-CN" dirty="0"/>
              <a:t>Final objective:</a:t>
            </a:r>
            <a:endParaRPr lang="zh-CN" altLang="en-US" dirty="0"/>
          </a:p>
        </p:txBody>
      </p:sp>
      <p:sp>
        <p:nvSpPr>
          <p:cNvPr id="11" name="文本框 10"/>
          <p:cNvSpPr txBox="1"/>
          <p:nvPr/>
        </p:nvSpPr>
        <p:spPr>
          <a:xfrm>
            <a:off x="2202568" y="5943600"/>
            <a:ext cx="6827965" cy="369332"/>
          </a:xfrm>
          <a:prstGeom prst="rect">
            <a:avLst/>
          </a:prstGeom>
          <a:noFill/>
        </p:spPr>
        <p:txBody>
          <a:bodyPr wrap="square" rtlCol="0">
            <a:spAutoFit/>
          </a:bodyPr>
          <a:lstStyle/>
          <a:p>
            <a:r>
              <a:rPr lang="en-US" altLang="zh-CN" dirty="0"/>
              <a:t>Only use adv samples that are correctly classified by the teacher.</a:t>
            </a:r>
            <a:endParaRPr lang="zh-CN" altLang="en-US" dirty="0"/>
          </a:p>
        </p:txBody>
      </p:sp>
      <p:sp>
        <p:nvSpPr>
          <p:cNvPr id="12" name="文本框 11"/>
          <p:cNvSpPr txBox="1"/>
          <p:nvPr/>
        </p:nvSpPr>
        <p:spPr>
          <a:xfrm>
            <a:off x="8943766" y="5269480"/>
            <a:ext cx="2536292" cy="646331"/>
          </a:xfrm>
          <a:prstGeom prst="rect">
            <a:avLst/>
          </a:prstGeom>
          <a:noFill/>
        </p:spPr>
        <p:txBody>
          <a:bodyPr wrap="square" rtlCol="0">
            <a:spAutoFit/>
          </a:bodyPr>
          <a:lstStyle/>
          <a:p>
            <a:r>
              <a:rPr lang="en-US" altLang="zh-CN" dirty="0">
                <a:solidFill>
                  <a:srgbClr val="00B050"/>
                </a:solidFill>
                <a:highlight>
                  <a:srgbClr val="FFFF00"/>
                </a:highlight>
              </a:rPr>
              <a:t>DAD adv examples are somewhat new</a:t>
            </a:r>
            <a:endParaRPr lang="zh-CN" altLang="en-US" dirty="0">
              <a:solidFill>
                <a:srgbClr val="00B050"/>
              </a:solidFill>
              <a:highlight>
                <a:srgbClr val="FFFF00"/>
              </a:highligh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3667830" y="530317"/>
            <a:ext cx="6831977" cy="3988438"/>
          </a:xfrm>
          <a:prstGeom prst="rect">
            <a:avLst/>
          </a:prstGeom>
        </p:spPr>
      </p:pic>
      <p:sp>
        <p:nvSpPr>
          <p:cNvPr id="6" name="文本框 5"/>
          <p:cNvSpPr txBox="1"/>
          <p:nvPr/>
        </p:nvSpPr>
        <p:spPr>
          <a:xfrm>
            <a:off x="1308193" y="1011179"/>
            <a:ext cx="6961454" cy="369332"/>
          </a:xfrm>
          <a:prstGeom prst="rect">
            <a:avLst/>
          </a:prstGeom>
          <a:noFill/>
        </p:spPr>
        <p:txBody>
          <a:bodyPr wrap="square" rtlCol="0">
            <a:spAutoFit/>
          </a:bodyPr>
          <a:lstStyle/>
          <a:p>
            <a:r>
              <a:rPr lang="en-US" altLang="zh-CN" dirty="0"/>
              <a:t>Real-world OOD: </a:t>
            </a:r>
            <a:r>
              <a:rPr lang="en-US" altLang="zh-CN" b="1" dirty="0"/>
              <a:t>good</a:t>
            </a:r>
            <a:endParaRPr lang="zh-CN" altLang="en-US" b="1" dirty="0"/>
          </a:p>
        </p:txBody>
      </p:sp>
      <p:pic>
        <p:nvPicPr>
          <p:cNvPr id="8" name="图片 7"/>
          <p:cNvPicPr>
            <a:picLocks noChangeAspect="1"/>
          </p:cNvPicPr>
          <p:nvPr/>
        </p:nvPicPr>
        <p:blipFill>
          <a:blip r:embed="rId3"/>
          <a:stretch>
            <a:fillRect/>
          </a:stretch>
        </p:blipFill>
        <p:spPr>
          <a:xfrm>
            <a:off x="5658094" y="4873423"/>
            <a:ext cx="5223106" cy="1574863"/>
          </a:xfrm>
          <a:prstGeom prst="rect">
            <a:avLst/>
          </a:prstGeom>
        </p:spPr>
      </p:pic>
      <p:sp>
        <p:nvSpPr>
          <p:cNvPr id="9" name="文本框 8"/>
          <p:cNvSpPr txBox="1"/>
          <p:nvPr/>
        </p:nvSpPr>
        <p:spPr>
          <a:xfrm>
            <a:off x="714167" y="5374409"/>
            <a:ext cx="4943928" cy="1200329"/>
          </a:xfrm>
          <a:prstGeom prst="rect">
            <a:avLst/>
          </a:prstGeom>
          <a:noFill/>
        </p:spPr>
        <p:txBody>
          <a:bodyPr wrap="square" rtlCol="0">
            <a:spAutoFit/>
          </a:bodyPr>
          <a:lstStyle/>
          <a:p>
            <a:r>
              <a:rPr lang="en-US" altLang="zh-CN" dirty="0"/>
              <a:t>Ablation: pure data </a:t>
            </a:r>
            <a:r>
              <a:rPr lang="en-US" altLang="zh-CN" dirty="0" err="1"/>
              <a:t>aug</a:t>
            </a:r>
            <a:r>
              <a:rPr lang="en-US" altLang="zh-CN" dirty="0"/>
              <a:t>, no distillation</a:t>
            </a:r>
          </a:p>
          <a:p>
            <a:r>
              <a:rPr lang="en-US" altLang="zh-CN" b="1" dirty="0">
                <a:solidFill>
                  <a:srgbClr val="FF0000"/>
                </a:solidFill>
              </a:rPr>
              <a:t>Clear drop on real-world datasets</a:t>
            </a:r>
            <a:r>
              <a:rPr lang="en-US" altLang="zh-CN" dirty="0">
                <a:solidFill>
                  <a:srgbClr val="FF0000"/>
                </a:solidFill>
              </a:rPr>
              <a:t>: it is difficult for the student to learn robust representations of these images on its own</a:t>
            </a:r>
            <a:endParaRPr lang="zh-CN" altLang="en-US" dirty="0">
              <a:solidFill>
                <a:srgbClr val="FF0000"/>
              </a:solidFill>
            </a:endParaRPr>
          </a:p>
        </p:txBody>
      </p:sp>
      <p:sp>
        <p:nvSpPr>
          <p:cNvPr id="10" name="文本框 9"/>
          <p:cNvSpPr txBox="1"/>
          <p:nvPr/>
        </p:nvSpPr>
        <p:spPr>
          <a:xfrm>
            <a:off x="714167" y="1861373"/>
            <a:ext cx="2686686" cy="1200329"/>
          </a:xfrm>
          <a:prstGeom prst="rect">
            <a:avLst/>
          </a:prstGeom>
          <a:noFill/>
        </p:spPr>
        <p:txBody>
          <a:bodyPr wrap="square" rtlCol="0">
            <a:spAutoFit/>
          </a:bodyPr>
          <a:lstStyle/>
          <a:p>
            <a:r>
              <a:rPr lang="en-US" altLang="zh-CN" dirty="0">
                <a:solidFill>
                  <a:srgbClr val="FF0000"/>
                </a:solidFill>
              </a:rPr>
              <a:t>Clearly better than DAT (but the pure DAD examples seem not so strong)</a:t>
            </a:r>
            <a:endParaRPr lang="zh-CN" altLang="en-US" dirty="0">
              <a:solidFill>
                <a:srgbClr val="FF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p:cNvPicPr>
            <a:picLocks noGrp="1" noChangeAspect="1"/>
          </p:cNvPicPr>
          <p:nvPr>
            <p:ph idx="1"/>
          </p:nvPr>
        </p:nvPicPr>
        <p:blipFill>
          <a:blip r:embed="rId2"/>
          <a:stretch>
            <a:fillRect/>
          </a:stretch>
        </p:blipFill>
        <p:spPr>
          <a:xfrm>
            <a:off x="3714571" y="1141924"/>
            <a:ext cx="5213815" cy="4351338"/>
          </a:xfrm>
        </p:spPr>
      </p:pic>
      <p:sp>
        <p:nvSpPr>
          <p:cNvPr id="6" name="文本框 5"/>
          <p:cNvSpPr txBox="1"/>
          <p:nvPr/>
        </p:nvSpPr>
        <p:spPr>
          <a:xfrm>
            <a:off x="1834021" y="1989417"/>
            <a:ext cx="2870016" cy="369332"/>
          </a:xfrm>
          <a:prstGeom prst="rect">
            <a:avLst/>
          </a:prstGeom>
          <a:noFill/>
        </p:spPr>
        <p:txBody>
          <a:bodyPr wrap="square" rtlCol="0">
            <a:spAutoFit/>
          </a:bodyPr>
          <a:lstStyle/>
          <a:p>
            <a:r>
              <a:rPr lang="en-US" altLang="zh-CN" dirty="0"/>
              <a:t>Synthetic OOD</a:t>
            </a:r>
            <a:endParaRPr lang="zh-CN" altLang="en-US" dirty="0"/>
          </a:p>
        </p:txBody>
      </p:sp>
      <p:sp>
        <p:nvSpPr>
          <p:cNvPr id="10" name="文本框 9"/>
          <p:cNvSpPr txBox="1"/>
          <p:nvPr/>
        </p:nvSpPr>
        <p:spPr>
          <a:xfrm>
            <a:off x="906273" y="4022520"/>
            <a:ext cx="2489571" cy="923330"/>
          </a:xfrm>
          <a:prstGeom prst="rect">
            <a:avLst/>
          </a:prstGeom>
          <a:noFill/>
        </p:spPr>
        <p:txBody>
          <a:bodyPr wrap="square" rtlCol="0">
            <a:spAutoFit/>
          </a:bodyPr>
          <a:lstStyle/>
          <a:p>
            <a:r>
              <a:rPr lang="en-US" altLang="zh-CN" dirty="0"/>
              <a:t>Comparison with other KD baselines: </a:t>
            </a:r>
            <a:r>
              <a:rPr lang="en-US" altLang="zh-CN" dirty="0">
                <a:solidFill>
                  <a:srgbClr val="FF0000"/>
                </a:solidFill>
              </a:rPr>
              <a:t>gain some improvements</a:t>
            </a:r>
            <a:endParaRPr lang="zh-CN" altLang="en-US" dirty="0">
              <a:solidFill>
                <a:srgbClr val="FF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2817CF-7E9E-8067-8566-CDF16028F8B9}"/>
              </a:ext>
            </a:extLst>
          </p:cNvPr>
          <p:cNvSpPr>
            <a:spLocks noGrp="1"/>
          </p:cNvSpPr>
          <p:nvPr>
            <p:ph type="title"/>
          </p:nvPr>
        </p:nvSpPr>
        <p:spPr/>
        <p:txBody>
          <a:bodyPr>
            <a:normAutofit/>
          </a:bodyPr>
          <a:lstStyle/>
          <a:p>
            <a:r>
              <a:rPr lang="en-US" altLang="zh-CN" sz="3200" dirty="0"/>
              <a:t>Recent works on using vision-language model to help OOD</a:t>
            </a:r>
            <a:endParaRPr lang="zh-CN" altLang="en-US" sz="3200" dirty="0"/>
          </a:p>
        </p:txBody>
      </p:sp>
      <p:sp>
        <p:nvSpPr>
          <p:cNvPr id="3" name="内容占位符 2">
            <a:extLst>
              <a:ext uri="{FF2B5EF4-FFF2-40B4-BE49-F238E27FC236}">
                <a16:creationId xmlns:a16="http://schemas.microsoft.com/office/drawing/2014/main" id="{BC4372A5-2ADC-8CE3-A767-1B4A924958A3}"/>
              </a:ext>
            </a:extLst>
          </p:cNvPr>
          <p:cNvSpPr>
            <a:spLocks noGrp="1"/>
          </p:cNvSpPr>
          <p:nvPr>
            <p:ph idx="1"/>
          </p:nvPr>
        </p:nvSpPr>
        <p:spPr/>
        <p:txBody>
          <a:bodyPr>
            <a:normAutofit/>
          </a:bodyPr>
          <a:lstStyle/>
          <a:p>
            <a:pPr lvl="1"/>
            <a:r>
              <a:rPr lang="en-US" altLang="zh-CN" sz="2100" dirty="0"/>
              <a:t>Distilling from Vision-Language Models for Improved OOD Generalization in Vision Tasks (</a:t>
            </a:r>
            <a:r>
              <a:rPr lang="en-US" altLang="zh-CN" sz="2100" dirty="0" err="1"/>
              <a:t>Arxiv</a:t>
            </a:r>
            <a:r>
              <a:rPr lang="en-US" altLang="zh-CN" sz="2100" dirty="0"/>
              <a:t> Oct 2023)  </a:t>
            </a:r>
          </a:p>
          <a:p>
            <a:pPr lvl="1"/>
            <a:r>
              <a:rPr lang="en-US" altLang="zh-CN" sz="2100" dirty="0"/>
              <a:t>A Sentence Speaks a Thousand Images: Domain Generalization through Distilling CLIP with Language Guidance (ICCV 2023) </a:t>
            </a:r>
          </a:p>
          <a:p>
            <a:pPr lvl="1"/>
            <a:r>
              <a:rPr lang="en-US" altLang="zh-CN" sz="2100" dirty="0"/>
              <a:t>Distilling Out-of-Distribution Robustness from Vision-Language Foundation Models (NIPS 2023) </a:t>
            </a:r>
          </a:p>
          <a:p>
            <a:pPr lvl="1"/>
            <a:r>
              <a:rPr lang="en-US" altLang="zh-CN" sz="2100" dirty="0"/>
              <a:t>Context-Aware Robust Fine-Tuning (IJCV Dec 2023)</a:t>
            </a:r>
            <a:endParaRPr lang="zh-CN" altLang="en-US" sz="2100" dirty="0"/>
          </a:p>
          <a:p>
            <a:pPr lvl="1"/>
            <a:endParaRPr lang="en-US" altLang="zh-CN" sz="2400" dirty="0"/>
          </a:p>
          <a:p>
            <a:pPr lvl="1"/>
            <a:endParaRPr lang="en-US" altLang="zh-CN" sz="2400" dirty="0"/>
          </a:p>
          <a:p>
            <a:pPr lvl="1"/>
            <a:endParaRPr lang="en-US" altLang="zh-CN" sz="2000" dirty="0"/>
          </a:p>
        </p:txBody>
      </p:sp>
    </p:spTree>
    <p:extLst>
      <p:ext uri="{BB962C8B-B14F-4D97-AF65-F5344CB8AC3E}">
        <p14:creationId xmlns:p14="http://schemas.microsoft.com/office/powerpoint/2010/main" val="23008228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Conclusion</a:t>
            </a:r>
            <a:endParaRPr lang="zh-CN" altLang="en-US" dirty="0"/>
          </a:p>
        </p:txBody>
      </p:sp>
      <p:sp>
        <p:nvSpPr>
          <p:cNvPr id="4" name="文本框 3"/>
          <p:cNvSpPr txBox="1"/>
          <p:nvPr/>
        </p:nvSpPr>
        <p:spPr>
          <a:xfrm>
            <a:off x="1007841" y="1690687"/>
            <a:ext cx="10011679" cy="2031325"/>
          </a:xfrm>
          <a:prstGeom prst="rect">
            <a:avLst/>
          </a:prstGeom>
          <a:noFill/>
        </p:spPr>
        <p:txBody>
          <a:bodyPr wrap="square" rtlCol="0">
            <a:spAutoFit/>
          </a:bodyPr>
          <a:lstStyle/>
          <a:p>
            <a:pPr marL="285750" indent="-285750">
              <a:buFont typeface="Wingdings" panose="05000000000000000000" pitchFamily="2" charset="2"/>
              <a:buChar char="ü"/>
            </a:pPr>
            <a:r>
              <a:rPr lang="en-US" altLang="zh-CN" dirty="0"/>
              <a:t>Distillation from CLIP significantly outperforms model ensemble, achieving new SOTA.</a:t>
            </a:r>
          </a:p>
          <a:p>
            <a:pPr marL="285750" indent="-285750">
              <a:buFont typeface="Wingdings" panose="05000000000000000000" pitchFamily="2" charset="2"/>
              <a:buChar char="ü"/>
            </a:pPr>
            <a:r>
              <a:rPr lang="en-US" altLang="zh-CN" dirty="0"/>
              <a:t>CLIP text encoder produces domain-invariant and generalizable reps. Use it.</a:t>
            </a:r>
          </a:p>
          <a:p>
            <a:pPr marL="285750" indent="-285750">
              <a:buFont typeface="Wingdings" panose="05000000000000000000" pitchFamily="2" charset="2"/>
              <a:buChar char="ü"/>
            </a:pPr>
            <a:r>
              <a:rPr lang="en-US" altLang="zh-CN" dirty="0"/>
              <a:t>CLIP zero-shot does not show superiority over previous SOTA like SWAD or MIRO, but distillation from CLIP on downstream OOD datasets can beat them.</a:t>
            </a:r>
          </a:p>
          <a:p>
            <a:pPr marL="285750" indent="-285750">
              <a:buFont typeface="Wingdings" panose="05000000000000000000" pitchFamily="2" charset="2"/>
              <a:buChar char="ü"/>
            </a:pPr>
            <a:r>
              <a:rPr lang="en-US" altLang="zh-CN" dirty="0"/>
              <a:t>Distillation and then fine-tuning on downstream data with CE loss is worse than just distillation, no fine-tuning (full vs A5-8).</a:t>
            </a:r>
          </a:p>
          <a:p>
            <a:pPr marL="285750" indent="-285750">
              <a:buFont typeface="Wingdings" panose="05000000000000000000" pitchFamily="2" charset="2"/>
              <a:buChar char="ü"/>
            </a:pPr>
            <a:r>
              <a:rPr lang="en-US" altLang="zh-CN" dirty="0"/>
              <a:t>Stage 1+2+text encoder distillation is better than just fine-tuning.</a:t>
            </a:r>
            <a:endParaRPr lang="zh-CN"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4E465D-29E6-1620-7865-C4DB8B29C7E7}"/>
              </a:ext>
            </a:extLst>
          </p:cNvPr>
          <p:cNvSpPr>
            <a:spLocks noGrp="1"/>
          </p:cNvSpPr>
          <p:nvPr>
            <p:ph type="title"/>
          </p:nvPr>
        </p:nvSpPr>
        <p:spPr/>
        <p:txBody>
          <a:bodyPr>
            <a:normAutofit/>
          </a:bodyPr>
          <a:lstStyle/>
          <a:p>
            <a:r>
              <a:rPr lang="zh-CN" altLang="en-US" sz="3600" dirty="0"/>
              <a:t>近期工作</a:t>
            </a:r>
          </a:p>
        </p:txBody>
      </p:sp>
      <p:sp>
        <p:nvSpPr>
          <p:cNvPr id="3" name="内容占位符 2">
            <a:extLst>
              <a:ext uri="{FF2B5EF4-FFF2-40B4-BE49-F238E27FC236}">
                <a16:creationId xmlns:a16="http://schemas.microsoft.com/office/drawing/2014/main" id="{3580DF85-B6EC-5672-5F8E-329B6DDDB6CB}"/>
              </a:ext>
            </a:extLst>
          </p:cNvPr>
          <p:cNvSpPr>
            <a:spLocks noGrp="1"/>
          </p:cNvSpPr>
          <p:nvPr>
            <p:ph idx="1"/>
          </p:nvPr>
        </p:nvSpPr>
        <p:spPr/>
        <p:txBody>
          <a:bodyPr/>
          <a:lstStyle/>
          <a:p>
            <a:pPr>
              <a:buFont typeface="Wingdings" panose="05000000000000000000" pitchFamily="2" charset="2"/>
              <a:buChar char="Ø"/>
            </a:pPr>
            <a:r>
              <a:rPr lang="en-US" altLang="zh-CN" dirty="0"/>
              <a:t>ICLR </a:t>
            </a:r>
            <a:r>
              <a:rPr lang="zh-CN" altLang="en-US" dirty="0"/>
              <a:t>文章内容增加</a:t>
            </a:r>
            <a:endParaRPr lang="en-US" altLang="zh-CN" dirty="0"/>
          </a:p>
          <a:p>
            <a:r>
              <a:rPr lang="zh-CN" altLang="en-US" sz="2000" dirty="0"/>
              <a:t>补充了一个定理来说明：经典的</a:t>
            </a:r>
            <a:r>
              <a:rPr lang="en-US" altLang="zh-CN" sz="2000" dirty="0"/>
              <a:t>OOD</a:t>
            </a:r>
            <a:r>
              <a:rPr lang="zh-CN" altLang="en-US" sz="2000" dirty="0"/>
              <a:t>方法</a:t>
            </a:r>
            <a:r>
              <a:rPr lang="en-US" altLang="zh-CN" sz="2000" dirty="0"/>
              <a:t>IRMv1</a:t>
            </a:r>
            <a:r>
              <a:rPr lang="zh-CN" altLang="en-US" sz="2000" dirty="0"/>
              <a:t>和</a:t>
            </a:r>
            <a:r>
              <a:rPr lang="en-US" altLang="zh-CN" sz="2000" dirty="0" err="1"/>
              <a:t>VREx</a:t>
            </a:r>
            <a:r>
              <a:rPr lang="zh-CN" altLang="en-US" sz="2000" dirty="0"/>
              <a:t>在原本提出的</a:t>
            </a:r>
            <a:r>
              <a:rPr lang="en-US" altLang="zh-CN" sz="2000" dirty="0"/>
              <a:t>OOD</a:t>
            </a:r>
            <a:r>
              <a:rPr lang="zh-CN" altLang="en-US" sz="2000" dirty="0"/>
              <a:t>任务的非图版本上能成功学到不变特征。从而揭示其在在图数据上的失败确实是由于图数据和图神经网络引起的，而非这个任务本身就太难。</a:t>
            </a:r>
            <a:endParaRPr lang="en-US" altLang="zh-CN" sz="2000" dirty="0"/>
          </a:p>
          <a:p>
            <a:r>
              <a:rPr lang="zh-CN" altLang="en-US" sz="2000" dirty="0"/>
              <a:t>补充了在</a:t>
            </a:r>
            <a:r>
              <a:rPr lang="en-US" altLang="zh-CN" sz="2000" dirty="0"/>
              <a:t>Graph Attention Network</a:t>
            </a:r>
            <a:r>
              <a:rPr lang="zh-CN" altLang="en-US" sz="2000" dirty="0"/>
              <a:t>（</a:t>
            </a:r>
            <a:r>
              <a:rPr lang="en-US" altLang="zh-CN" sz="2000" dirty="0"/>
              <a:t>GAT</a:t>
            </a:r>
            <a:r>
              <a:rPr lang="zh-CN" altLang="en-US" sz="2000" dirty="0"/>
              <a:t>）上的主实验，相比原来在</a:t>
            </a:r>
            <a:r>
              <a:rPr lang="en-US" altLang="zh-CN" sz="2000" dirty="0"/>
              <a:t>Graph Convolutional Network</a:t>
            </a:r>
            <a:r>
              <a:rPr lang="zh-CN" altLang="en-US" sz="2000" dirty="0"/>
              <a:t>（</a:t>
            </a:r>
            <a:r>
              <a:rPr lang="en-US" altLang="zh-CN" sz="2000" dirty="0"/>
              <a:t>GCN</a:t>
            </a:r>
            <a:r>
              <a:rPr lang="zh-CN" altLang="en-US" sz="2000" dirty="0"/>
              <a:t>）上提升更明显。</a:t>
            </a:r>
            <a:endParaRPr lang="en-US" altLang="zh-CN" sz="2000" dirty="0"/>
          </a:p>
          <a:p>
            <a:r>
              <a:rPr lang="zh-CN" altLang="en-US" sz="2000" dirty="0"/>
              <a:t>补充了理解性实验，论证了所提出方法的各个模块的有效性。</a:t>
            </a:r>
            <a:endParaRPr lang="en-US" altLang="zh-CN" sz="2000" dirty="0"/>
          </a:p>
          <a:p>
            <a:r>
              <a:rPr lang="zh-CN" altLang="en-US" sz="2000" dirty="0"/>
              <a:t>补充了所提出的</a:t>
            </a:r>
            <a:r>
              <a:rPr lang="en-US" altLang="zh-CN" sz="2000" dirty="0"/>
              <a:t>Localized Reweighting Alignment</a:t>
            </a:r>
            <a:r>
              <a:rPr lang="zh-CN" altLang="en-US" sz="2000" dirty="0"/>
              <a:t> </a:t>
            </a:r>
            <a:r>
              <a:rPr lang="en-US" altLang="zh-CN" sz="2000" dirty="0"/>
              <a:t>(</a:t>
            </a:r>
            <a:r>
              <a:rPr lang="en-US" altLang="zh-CN" sz="2000" dirty="0" err="1"/>
              <a:t>LoReA</a:t>
            </a:r>
            <a:r>
              <a:rPr lang="en-US" altLang="zh-CN" sz="2000" dirty="0"/>
              <a:t>)</a:t>
            </a:r>
            <a:r>
              <a:rPr lang="zh-CN" altLang="en-US" sz="2000" dirty="0"/>
              <a:t>方法的理论分析，推导了一个</a:t>
            </a:r>
            <a:r>
              <a:rPr lang="en-US" altLang="zh-CN" sz="2000" dirty="0"/>
              <a:t>OOD</a:t>
            </a:r>
            <a:r>
              <a:rPr lang="zh-CN" altLang="en-US" sz="2000" dirty="0"/>
              <a:t>泛化误差上界来分析方法的有效性</a:t>
            </a:r>
          </a:p>
        </p:txBody>
      </p:sp>
    </p:spTree>
    <p:extLst>
      <p:ext uri="{BB962C8B-B14F-4D97-AF65-F5344CB8AC3E}">
        <p14:creationId xmlns:p14="http://schemas.microsoft.com/office/powerpoint/2010/main" val="42225157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7BA787-91BB-AF78-3110-DBCAF3B5DE87}"/>
              </a:ext>
            </a:extLst>
          </p:cNvPr>
          <p:cNvSpPr>
            <a:spLocks noGrp="1"/>
          </p:cNvSpPr>
          <p:nvPr>
            <p:ph type="title"/>
          </p:nvPr>
        </p:nvSpPr>
        <p:spPr>
          <a:xfrm>
            <a:off x="377889" y="171191"/>
            <a:ext cx="10515600" cy="1325563"/>
          </a:xfrm>
        </p:spPr>
        <p:txBody>
          <a:bodyPr>
            <a:normAutofit/>
          </a:bodyPr>
          <a:lstStyle/>
          <a:p>
            <a:r>
              <a:rPr lang="zh-CN" altLang="en-US" sz="3200" dirty="0"/>
              <a:t>一、补充定理：</a:t>
            </a:r>
            <a:r>
              <a:rPr lang="en-US" altLang="zh-CN" sz="3200" dirty="0"/>
              <a:t>IRMv1</a:t>
            </a:r>
            <a:r>
              <a:rPr lang="zh-CN" altLang="en-US" sz="3200" dirty="0"/>
              <a:t>和</a:t>
            </a:r>
            <a:r>
              <a:rPr lang="en-US" altLang="zh-CN" sz="3200" dirty="0" err="1"/>
              <a:t>VREx</a:t>
            </a:r>
            <a:r>
              <a:rPr lang="zh-CN" altLang="en-US" sz="3200" dirty="0"/>
              <a:t>在非图情况下不会失败</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954C87E6-EB43-8194-B603-9348418B5640}"/>
                  </a:ext>
                </a:extLst>
              </p:cNvPr>
              <p:cNvSpPr>
                <a:spLocks noGrp="1"/>
              </p:cNvSpPr>
              <p:nvPr>
                <p:ph idx="1"/>
              </p:nvPr>
            </p:nvSpPr>
            <p:spPr>
              <a:xfrm>
                <a:off x="838199" y="1225420"/>
                <a:ext cx="11254273" cy="4951543"/>
              </a:xfrm>
            </p:spPr>
            <p:txBody>
              <a:bodyPr>
                <a:normAutofit/>
              </a:bodyPr>
              <a:lstStyle/>
              <a:p>
                <a:pPr>
                  <a:buFont typeface="Wingdings" panose="05000000000000000000" pitchFamily="2" charset="2"/>
                  <a:buChar char="Ø"/>
                </a:pPr>
                <a:r>
                  <a:rPr lang="zh-CN" altLang="en-US" sz="2000" dirty="0"/>
                  <a:t>两个著名的</a:t>
                </a:r>
                <a:r>
                  <a:rPr lang="en-US" altLang="zh-CN" sz="2000" dirty="0"/>
                  <a:t>OOD</a:t>
                </a:r>
                <a:r>
                  <a:rPr lang="zh-CN" altLang="en-US" sz="2000" dirty="0"/>
                  <a:t>算法：</a:t>
                </a:r>
                <a:endParaRPr lang="en-US" altLang="zh-CN" sz="2000" dirty="0"/>
              </a:p>
              <a:p>
                <a:r>
                  <a:rPr lang="en-US" altLang="zh-CN" sz="2000" dirty="0"/>
                  <a:t>IRMv1 (Invariant Risk Minimization): </a:t>
                </a:r>
                <a:r>
                  <a:rPr lang="zh-CN" altLang="en-US" sz="2000" dirty="0"/>
                  <a:t>希望学到的表示能让同一个线性分类头在所有环境都最优</a:t>
                </a:r>
                <a:endParaRPr lang="en-US" altLang="zh-CN" sz="2000" dirty="0"/>
              </a:p>
              <a:p>
                <a:endParaRPr lang="en-US" altLang="zh-CN" sz="2000" dirty="0"/>
              </a:p>
              <a:p>
                <a:r>
                  <a:rPr lang="en-US" altLang="zh-CN" sz="2000" dirty="0" err="1"/>
                  <a:t>VREx</a:t>
                </a:r>
                <a:r>
                  <a:rPr lang="en-US" altLang="zh-CN" sz="2000" dirty="0"/>
                  <a:t> (Variance-Risk Extrapolation): </a:t>
                </a:r>
                <a:r>
                  <a:rPr lang="zh-CN" altLang="en-US" sz="2000" dirty="0"/>
                  <a:t>最小化各个训练环境的损失的方差</a:t>
                </a:r>
                <a:endParaRPr lang="en-US" altLang="zh-CN" sz="2000" dirty="0"/>
              </a:p>
              <a:p>
                <a:endParaRPr lang="en-US" altLang="zh-CN" sz="2000" dirty="0"/>
              </a:p>
              <a:p>
                <a:endParaRPr lang="en-US" altLang="zh-CN" sz="2000" dirty="0"/>
              </a:p>
              <a:p>
                <a:r>
                  <a:rPr lang="zh-CN" altLang="en-US" sz="2000" dirty="0"/>
                  <a:t>考虑一个一层的简单线性网络：</a:t>
                </a:r>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𝜃</m:t>
                        </m:r>
                      </m:e>
                      <m:sub>
                        <m:r>
                          <a:rPr lang="en-US" altLang="zh-CN" sz="2000" b="0" i="1" smtClean="0">
                            <a:latin typeface="Cambria Math" panose="02040503050406030204" pitchFamily="18" charset="0"/>
                          </a:rPr>
                          <m:t>1</m:t>
                        </m:r>
                      </m:sub>
                    </m:sSub>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𝑋</m:t>
                        </m:r>
                      </m:e>
                      <m:sub>
                        <m:r>
                          <a:rPr lang="en-US" altLang="zh-CN" sz="2000" b="0" i="1" smtClean="0">
                            <a:latin typeface="Cambria Math" panose="02040503050406030204" pitchFamily="18" charset="0"/>
                          </a:rPr>
                          <m:t>1</m:t>
                        </m:r>
                      </m:sub>
                    </m:sSub>
                    <m:r>
                      <a:rPr lang="en-US" altLang="zh-CN" sz="2000" b="0" i="1" smtClean="0">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𝜃</m:t>
                        </m:r>
                      </m:e>
                      <m:sub>
                        <m:r>
                          <a:rPr lang="en-US" altLang="zh-CN" sz="2000" b="0" i="1" smtClean="0">
                            <a:latin typeface="Cambria Math" panose="02040503050406030204" pitchFamily="18" charset="0"/>
                          </a:rPr>
                          <m:t>2</m:t>
                        </m:r>
                      </m:sub>
                    </m:sSub>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𝑋</m:t>
                        </m:r>
                      </m:e>
                      <m:sub>
                        <m:r>
                          <a:rPr lang="en-US" altLang="zh-CN" sz="2000" b="0" i="1" smtClean="0">
                            <a:latin typeface="Cambria Math" panose="02040503050406030204" pitchFamily="18" charset="0"/>
                          </a:rPr>
                          <m:t>2</m:t>
                        </m:r>
                      </m:sub>
                    </m:sSub>
                  </m:oMath>
                </a14:m>
                <a:endParaRPr lang="en-US" altLang="zh-CN" sz="2000" dirty="0"/>
              </a:p>
              <a:p>
                <a:r>
                  <a:rPr lang="zh-CN" altLang="en-US" sz="2000" dirty="0"/>
                  <a:t>考虑一个简单的线性数据生成过程（图</a:t>
                </a:r>
                <a:r>
                  <a:rPr lang="en-US" altLang="zh-CN" sz="2000" dirty="0"/>
                  <a:t>(a)</a:t>
                </a:r>
                <a:r>
                  <a:rPr lang="zh-CN" altLang="en-US" sz="2000" dirty="0"/>
                  <a:t>所示）：</a:t>
                </a:r>
                <a:endParaRPr lang="en-US" altLang="zh-CN" sz="2000" dirty="0"/>
              </a:p>
              <a:p>
                <a:pPr lvl="1"/>
                <a14:m>
                  <m:oMath xmlns:m="http://schemas.openxmlformats.org/officeDocument/2006/math">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𝑋</m:t>
                        </m:r>
                      </m:e>
                      <m:sub>
                        <m:r>
                          <a:rPr lang="en-US" altLang="zh-CN" sz="1600" b="0" i="1" smtClean="0">
                            <a:latin typeface="Cambria Math" panose="02040503050406030204" pitchFamily="18" charset="0"/>
                          </a:rPr>
                          <m:t>1</m:t>
                        </m:r>
                      </m:sub>
                    </m:sSub>
                  </m:oMath>
                </a14:m>
                <a:r>
                  <a:rPr lang="zh-CN" altLang="en-US" sz="1600" dirty="0"/>
                  <a:t>是不变特征（对应因果图</a:t>
                </a:r>
                <a:r>
                  <a:rPr lang="en-US" altLang="zh-CN" sz="1600" dirty="0"/>
                  <a:t>(a)</a:t>
                </a:r>
                <a:r>
                  <a:rPr lang="zh-CN" altLang="en-US" sz="1600" dirty="0"/>
                  <a:t>中的</a:t>
                </a:r>
                <a14:m>
                  <m:oMath xmlns:m="http://schemas.openxmlformats.org/officeDocument/2006/math">
                    <m:r>
                      <a:rPr lang="en-US" altLang="zh-CN" sz="1600" b="0" i="1" smtClean="0">
                        <a:latin typeface="Cambria Math" panose="02040503050406030204" pitchFamily="18" charset="0"/>
                      </a:rPr>
                      <m:t>𝐶</m:t>
                    </m:r>
                    <m:r>
                      <a:rPr lang="zh-CN" altLang="en-US" sz="1600" i="1">
                        <a:latin typeface="Cambria Math" panose="02040503050406030204" pitchFamily="18" charset="0"/>
                      </a:rPr>
                      <m:t>）</m:t>
                    </m:r>
                  </m:oMath>
                </a14:m>
                <a:endParaRPr lang="en-US" altLang="zh-CN" sz="1600" i="1" dirty="0">
                  <a:latin typeface="Cambria Math" panose="02040503050406030204" pitchFamily="18" charset="0"/>
                </a:endParaRPr>
              </a:p>
              <a:p>
                <a:pPr lvl="1"/>
                <a14:m>
                  <m:oMath xmlns:m="http://schemas.openxmlformats.org/officeDocument/2006/math">
                    <m:sSub>
                      <m:sSubPr>
                        <m:ctrlPr>
                          <a:rPr lang="en-US" altLang="zh-CN" sz="1600" b="0" i="1" dirty="0" smtClean="0">
                            <a:latin typeface="Cambria Math" panose="02040503050406030204" pitchFamily="18" charset="0"/>
                          </a:rPr>
                        </m:ctrlPr>
                      </m:sSubPr>
                      <m:e>
                        <m:r>
                          <a:rPr lang="en-US" altLang="zh-CN" sz="1600" b="0" i="1" dirty="0" smtClean="0">
                            <a:latin typeface="Cambria Math" panose="02040503050406030204" pitchFamily="18" charset="0"/>
                          </a:rPr>
                          <m:t>𝑋</m:t>
                        </m:r>
                      </m:e>
                      <m:sub>
                        <m:r>
                          <a:rPr lang="en-US" altLang="zh-CN" sz="1600" b="0" i="1" dirty="0" smtClean="0">
                            <a:latin typeface="Cambria Math" panose="02040503050406030204" pitchFamily="18" charset="0"/>
                          </a:rPr>
                          <m:t>2</m:t>
                        </m:r>
                      </m:sub>
                    </m:sSub>
                  </m:oMath>
                </a14:m>
                <a:r>
                  <a:rPr lang="zh-CN" altLang="en-US" sz="1600" dirty="0"/>
                  <a:t>是虚假特征（对应因果图</a:t>
                </a:r>
                <a:r>
                  <a:rPr lang="en-US" altLang="zh-CN" sz="1600" dirty="0"/>
                  <a:t>(a)</a:t>
                </a:r>
                <a:r>
                  <a:rPr lang="zh-CN" altLang="en-US" sz="1600" dirty="0"/>
                  <a:t>中的</a:t>
                </a:r>
                <a:r>
                  <a:rPr lang="en-US" altLang="zh-CN" sz="1600" dirty="0"/>
                  <a:t>S</a:t>
                </a:r>
                <a14:m>
                  <m:oMath xmlns:m="http://schemas.openxmlformats.org/officeDocument/2006/math">
                    <m:r>
                      <a:rPr lang="zh-CN" altLang="en-US" sz="1600" i="1">
                        <a:latin typeface="Cambria Math" panose="02040503050406030204" pitchFamily="18" charset="0"/>
                      </a:rPr>
                      <m:t>）</m:t>
                    </m:r>
                  </m:oMath>
                </a14:m>
                <a:r>
                  <a:rPr lang="zh-CN" altLang="en-US" sz="1600" dirty="0"/>
                  <a:t>，由于环境变量</a:t>
                </a:r>
                <a14:m>
                  <m:oMath xmlns:m="http://schemas.openxmlformats.org/officeDocument/2006/math">
                    <m:sSup>
                      <m:sSupPr>
                        <m:ctrlPr>
                          <a:rPr lang="en-US" altLang="zh-CN" sz="1600" b="0" i="1" smtClean="0">
                            <a:latin typeface="Cambria Math" panose="02040503050406030204" pitchFamily="18" charset="0"/>
                          </a:rPr>
                        </m:ctrlPr>
                      </m:sSupPr>
                      <m:e>
                        <m:r>
                          <a:rPr lang="en-US" altLang="zh-CN" sz="1600" b="0" i="1" smtClean="0">
                            <a:latin typeface="Cambria Math" panose="02040503050406030204" pitchFamily="18" charset="0"/>
                          </a:rPr>
                          <m:t>𝜖</m:t>
                        </m:r>
                      </m:e>
                      <m:sup>
                        <m:r>
                          <a:rPr lang="en-US" altLang="zh-CN" sz="1600" b="0" i="1" smtClean="0">
                            <a:latin typeface="Cambria Math" panose="02040503050406030204" pitchFamily="18" charset="0"/>
                          </a:rPr>
                          <m:t>𝑒</m:t>
                        </m:r>
                      </m:sup>
                    </m:sSup>
                  </m:oMath>
                </a14:m>
                <a:r>
                  <a:rPr lang="zh-CN" altLang="en-US" sz="1600" dirty="0"/>
                  <a:t>的存在，它与</a:t>
                </a:r>
                <a14:m>
                  <m:oMath xmlns:m="http://schemas.openxmlformats.org/officeDocument/2006/math">
                    <m:r>
                      <a:rPr lang="en-US" altLang="zh-CN" sz="1600" b="0" i="1" smtClean="0">
                        <a:latin typeface="Cambria Math" panose="02040503050406030204" pitchFamily="18" charset="0"/>
                      </a:rPr>
                      <m:t>𝑌</m:t>
                    </m:r>
                  </m:oMath>
                </a14:m>
                <a:r>
                  <a:rPr lang="zh-CN" altLang="en-US" sz="1600" dirty="0"/>
                  <a:t>的关系会随着环境</a:t>
                </a:r>
                <a14:m>
                  <m:oMath xmlns:m="http://schemas.openxmlformats.org/officeDocument/2006/math">
                    <m:r>
                      <a:rPr lang="en-US" altLang="zh-CN" sz="1600" b="0" i="1" smtClean="0">
                        <a:latin typeface="Cambria Math" panose="02040503050406030204" pitchFamily="18" charset="0"/>
                      </a:rPr>
                      <m:t>𝑒</m:t>
                    </m:r>
                    <m:r>
                      <a:rPr lang="zh-CN" altLang="en-US" sz="1600" i="1">
                        <a:latin typeface="Cambria Math" panose="02040503050406030204" pitchFamily="18" charset="0"/>
                      </a:rPr>
                      <m:t>变化</m:t>
                    </m:r>
                  </m:oMath>
                </a14:m>
                <a:endParaRPr lang="en-US" altLang="zh-CN" sz="1600" dirty="0"/>
              </a:p>
              <a:p>
                <a:pPr lvl="1"/>
                <a:r>
                  <a:rPr lang="zh-CN" altLang="en-US" sz="1600" dirty="0"/>
                  <a:t>学到不变特征，即优化出来的</a:t>
                </a:r>
                <a14:m>
                  <m:oMath xmlns:m="http://schemas.openxmlformats.org/officeDocument/2006/math">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𝜃</m:t>
                        </m:r>
                      </m:e>
                      <m:sub>
                        <m:r>
                          <a:rPr lang="en-US" altLang="zh-CN" sz="1600" b="0" i="1" smtClean="0">
                            <a:latin typeface="Cambria Math" panose="02040503050406030204" pitchFamily="18" charset="0"/>
                          </a:rPr>
                          <m:t>1</m:t>
                        </m:r>
                      </m:sub>
                    </m:sSub>
                    <m:r>
                      <a:rPr lang="en-US" altLang="zh-CN" sz="1600" b="0" i="1" smtClean="0">
                        <a:latin typeface="Cambria Math" panose="02040503050406030204" pitchFamily="18" charset="0"/>
                      </a:rPr>
                      <m:t>=1</m:t>
                    </m:r>
                  </m:oMath>
                </a14:m>
                <a:r>
                  <a:rPr lang="zh-CN" altLang="en-US" sz="1600" dirty="0"/>
                  <a:t>且</a:t>
                </a:r>
                <a14:m>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𝜃</m:t>
                        </m:r>
                      </m:e>
                      <m:sub>
                        <m:r>
                          <a:rPr lang="en-US" altLang="zh-CN" sz="1600" i="1" smtClean="0">
                            <a:latin typeface="Cambria Math" panose="02040503050406030204" pitchFamily="18" charset="0"/>
                          </a:rPr>
                          <m:t>2</m:t>
                        </m:r>
                      </m:sub>
                    </m:sSub>
                    <m:r>
                      <a:rPr lang="en-US" altLang="zh-CN" sz="1600" i="1" smtClean="0">
                        <a:latin typeface="Cambria Math" panose="02040503050406030204" pitchFamily="18" charset="0"/>
                      </a:rPr>
                      <m:t>=</m:t>
                    </m:r>
                    <m:r>
                      <a:rPr lang="en-US" altLang="zh-CN" sz="1600" i="1">
                        <a:latin typeface="Cambria Math" panose="02040503050406030204" pitchFamily="18" charset="0"/>
                      </a:rPr>
                      <m:t>0</m:t>
                    </m:r>
                  </m:oMath>
                </a14:m>
                <a:endParaRPr lang="en-US" altLang="zh-CN" sz="1600" dirty="0"/>
              </a:p>
            </p:txBody>
          </p:sp>
        </mc:Choice>
        <mc:Fallback xmlns="">
          <p:sp>
            <p:nvSpPr>
              <p:cNvPr id="3" name="内容占位符 2">
                <a:extLst>
                  <a:ext uri="{FF2B5EF4-FFF2-40B4-BE49-F238E27FC236}">
                    <a16:creationId xmlns:a16="http://schemas.microsoft.com/office/drawing/2014/main" id="{954C87E6-EB43-8194-B603-9348418B5640}"/>
                  </a:ext>
                </a:extLst>
              </p:cNvPr>
              <p:cNvSpPr>
                <a:spLocks noGrp="1" noRot="1" noChangeAspect="1" noMove="1" noResize="1" noEditPoints="1" noAdjustHandles="1" noChangeArrowheads="1" noChangeShapeType="1" noTextEdit="1"/>
              </p:cNvSpPr>
              <p:nvPr>
                <p:ph idx="1"/>
              </p:nvPr>
            </p:nvSpPr>
            <p:spPr>
              <a:xfrm>
                <a:off x="838199" y="1225420"/>
                <a:ext cx="11254273" cy="4951543"/>
              </a:xfrm>
              <a:blipFill>
                <a:blip r:embed="rId2"/>
                <a:stretch>
                  <a:fillRect l="-433" t="-1355"/>
                </a:stretch>
              </a:blipFill>
            </p:spPr>
            <p:txBody>
              <a:bodyPr/>
              <a:lstStyle/>
              <a:p>
                <a:r>
                  <a:rPr lang="zh-CN" altLang="en-US">
                    <a:noFill/>
                  </a:rPr>
                  <a:t> </a:t>
                </a:r>
              </a:p>
            </p:txBody>
          </p:sp>
        </mc:Fallback>
      </mc:AlternateContent>
      <p:pic>
        <p:nvPicPr>
          <p:cNvPr id="9" name="图片 8">
            <a:extLst>
              <a:ext uri="{FF2B5EF4-FFF2-40B4-BE49-F238E27FC236}">
                <a16:creationId xmlns:a16="http://schemas.microsoft.com/office/drawing/2014/main" id="{9B8971FE-92F0-B1BC-0501-D04B43A25FE4}"/>
              </a:ext>
            </a:extLst>
          </p:cNvPr>
          <p:cNvPicPr>
            <a:picLocks noChangeAspect="1"/>
          </p:cNvPicPr>
          <p:nvPr/>
        </p:nvPicPr>
        <p:blipFill>
          <a:blip r:embed="rId3"/>
          <a:stretch>
            <a:fillRect/>
          </a:stretch>
        </p:blipFill>
        <p:spPr>
          <a:xfrm>
            <a:off x="3887171" y="2096116"/>
            <a:ext cx="3619500" cy="342900"/>
          </a:xfrm>
          <a:prstGeom prst="rect">
            <a:avLst/>
          </a:prstGeom>
        </p:spPr>
      </p:pic>
      <p:pic>
        <p:nvPicPr>
          <p:cNvPr id="11" name="图片 10">
            <a:extLst>
              <a:ext uri="{FF2B5EF4-FFF2-40B4-BE49-F238E27FC236}">
                <a16:creationId xmlns:a16="http://schemas.microsoft.com/office/drawing/2014/main" id="{36F281A4-42F6-45CA-3381-5D85CC2DD1FC}"/>
              </a:ext>
            </a:extLst>
          </p:cNvPr>
          <p:cNvPicPr>
            <a:picLocks noChangeAspect="1"/>
          </p:cNvPicPr>
          <p:nvPr/>
        </p:nvPicPr>
        <p:blipFill>
          <a:blip r:embed="rId4"/>
          <a:stretch>
            <a:fillRect/>
          </a:stretch>
        </p:blipFill>
        <p:spPr>
          <a:xfrm>
            <a:off x="3874437" y="2928839"/>
            <a:ext cx="2524125" cy="333375"/>
          </a:xfrm>
          <a:prstGeom prst="rect">
            <a:avLst/>
          </a:prstGeom>
        </p:spPr>
      </p:pic>
      <p:pic>
        <p:nvPicPr>
          <p:cNvPr id="14" name="图片 13">
            <a:extLst>
              <a:ext uri="{FF2B5EF4-FFF2-40B4-BE49-F238E27FC236}">
                <a16:creationId xmlns:a16="http://schemas.microsoft.com/office/drawing/2014/main" id="{588D5231-7218-27CB-C6C5-35F71420B1D1}"/>
              </a:ext>
            </a:extLst>
          </p:cNvPr>
          <p:cNvPicPr>
            <a:picLocks noChangeAspect="1"/>
          </p:cNvPicPr>
          <p:nvPr/>
        </p:nvPicPr>
        <p:blipFill>
          <a:blip r:embed="rId5"/>
          <a:stretch>
            <a:fillRect/>
          </a:stretch>
        </p:blipFill>
        <p:spPr>
          <a:xfrm>
            <a:off x="6885019" y="5133569"/>
            <a:ext cx="3123620" cy="1658358"/>
          </a:xfrm>
          <a:prstGeom prst="rect">
            <a:avLst/>
          </a:prstGeom>
        </p:spPr>
      </p:pic>
      <p:pic>
        <p:nvPicPr>
          <p:cNvPr id="16" name="图片 15">
            <a:extLst>
              <a:ext uri="{FF2B5EF4-FFF2-40B4-BE49-F238E27FC236}">
                <a16:creationId xmlns:a16="http://schemas.microsoft.com/office/drawing/2014/main" id="{0B801281-997F-1689-8B9B-16A1720F2455}"/>
              </a:ext>
            </a:extLst>
          </p:cNvPr>
          <p:cNvPicPr>
            <a:picLocks noChangeAspect="1"/>
          </p:cNvPicPr>
          <p:nvPr/>
        </p:nvPicPr>
        <p:blipFill>
          <a:blip r:embed="rId6"/>
          <a:stretch>
            <a:fillRect/>
          </a:stretch>
        </p:blipFill>
        <p:spPr>
          <a:xfrm>
            <a:off x="2589659" y="5391300"/>
            <a:ext cx="3730831" cy="482559"/>
          </a:xfrm>
          <a:prstGeom prst="rect">
            <a:avLst/>
          </a:prstGeom>
        </p:spPr>
      </p:pic>
    </p:spTree>
    <p:extLst>
      <p:ext uri="{BB962C8B-B14F-4D97-AF65-F5344CB8AC3E}">
        <p14:creationId xmlns:p14="http://schemas.microsoft.com/office/powerpoint/2010/main" val="12281800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7BA787-91BB-AF78-3110-DBCAF3B5DE87}"/>
              </a:ext>
            </a:extLst>
          </p:cNvPr>
          <p:cNvSpPr>
            <a:spLocks noGrp="1"/>
          </p:cNvSpPr>
          <p:nvPr>
            <p:ph type="title"/>
          </p:nvPr>
        </p:nvSpPr>
        <p:spPr>
          <a:xfrm>
            <a:off x="377889" y="171191"/>
            <a:ext cx="10515600" cy="1325563"/>
          </a:xfrm>
        </p:spPr>
        <p:txBody>
          <a:bodyPr>
            <a:normAutofit/>
          </a:bodyPr>
          <a:lstStyle/>
          <a:p>
            <a:r>
              <a:rPr lang="zh-CN" altLang="en-US" sz="3200" dirty="0"/>
              <a:t>一、补充定理：</a:t>
            </a:r>
            <a:r>
              <a:rPr lang="en-US" altLang="zh-CN" sz="3200" dirty="0"/>
              <a:t>IRMv1</a:t>
            </a:r>
            <a:r>
              <a:rPr lang="zh-CN" altLang="en-US" sz="3200" dirty="0"/>
              <a:t>和</a:t>
            </a:r>
            <a:r>
              <a:rPr lang="en-US" altLang="zh-CN" sz="3200" dirty="0" err="1"/>
              <a:t>VREx</a:t>
            </a:r>
            <a:r>
              <a:rPr lang="zh-CN" altLang="en-US" sz="3200" dirty="0"/>
              <a:t>在非图情况下不会失败</a:t>
            </a:r>
          </a:p>
        </p:txBody>
      </p:sp>
      <p:sp>
        <p:nvSpPr>
          <p:cNvPr id="3" name="内容占位符 2">
            <a:extLst>
              <a:ext uri="{FF2B5EF4-FFF2-40B4-BE49-F238E27FC236}">
                <a16:creationId xmlns:a16="http://schemas.microsoft.com/office/drawing/2014/main" id="{954C87E6-EB43-8194-B603-9348418B5640}"/>
              </a:ext>
            </a:extLst>
          </p:cNvPr>
          <p:cNvSpPr>
            <a:spLocks noGrp="1"/>
          </p:cNvSpPr>
          <p:nvPr>
            <p:ph idx="1"/>
          </p:nvPr>
        </p:nvSpPr>
        <p:spPr>
          <a:xfrm>
            <a:off x="468863" y="1138334"/>
            <a:ext cx="11254273" cy="4951543"/>
          </a:xfrm>
        </p:spPr>
        <p:txBody>
          <a:bodyPr>
            <a:normAutofit/>
          </a:bodyPr>
          <a:lstStyle/>
          <a:p>
            <a:endParaRPr lang="en-US" altLang="zh-CN" sz="2000" dirty="0"/>
          </a:p>
          <a:p>
            <a:pPr>
              <a:buFont typeface="Wingdings" panose="05000000000000000000" pitchFamily="2" charset="2"/>
              <a:buChar char="Ø"/>
            </a:pPr>
            <a:r>
              <a:rPr lang="zh-CN" altLang="en-US" sz="2000" dirty="0"/>
              <a:t>新增的理论结果：在图示的</a:t>
            </a:r>
            <a:r>
              <a:rPr lang="en-US" altLang="zh-CN" sz="2000" dirty="0"/>
              <a:t>SCM</a:t>
            </a:r>
            <a:r>
              <a:rPr lang="zh-CN" altLang="en-US" sz="2000" dirty="0"/>
              <a:t>上，</a:t>
            </a:r>
            <a:r>
              <a:rPr lang="en-US" altLang="zh-CN" sz="2000" dirty="0"/>
              <a:t>IRMv1</a:t>
            </a:r>
            <a:r>
              <a:rPr lang="zh-CN" altLang="en-US" sz="2000" dirty="0"/>
              <a:t>和</a:t>
            </a:r>
            <a:r>
              <a:rPr lang="en-US" altLang="zh-CN" sz="2000" dirty="0" err="1"/>
              <a:t>VREx</a:t>
            </a:r>
            <a:r>
              <a:rPr lang="zh-CN" altLang="en-US" sz="2000" dirty="0"/>
              <a:t>都能学到不变特征（这里展示的是</a:t>
            </a:r>
            <a:r>
              <a:rPr lang="en-US" altLang="zh-CN" sz="2000" dirty="0"/>
              <a:t>(a)</a:t>
            </a:r>
            <a:r>
              <a:rPr lang="zh-CN" altLang="en-US" sz="2000" dirty="0"/>
              <a:t>的结果，</a:t>
            </a:r>
            <a:r>
              <a:rPr lang="en-US" altLang="zh-CN" sz="2000" dirty="0"/>
              <a:t>(b)</a:t>
            </a:r>
            <a:r>
              <a:rPr lang="zh-CN" altLang="en-US" sz="2000" dirty="0"/>
              <a:t>的结果由于页数限制放在了附录）</a:t>
            </a:r>
            <a:endParaRPr lang="en-US" altLang="zh-CN" sz="2000" dirty="0"/>
          </a:p>
          <a:p>
            <a:pPr>
              <a:buFont typeface="Wingdings" panose="05000000000000000000" pitchFamily="2" charset="2"/>
              <a:buChar char="Ø"/>
            </a:pPr>
            <a:endParaRPr lang="en-US" altLang="zh-CN" sz="2000" dirty="0"/>
          </a:p>
          <a:p>
            <a:pPr>
              <a:buFont typeface="Wingdings" panose="05000000000000000000" pitchFamily="2" charset="2"/>
              <a:buChar char="Ø"/>
            </a:pPr>
            <a:endParaRPr lang="en-US" altLang="zh-CN" sz="2000" dirty="0"/>
          </a:p>
          <a:p>
            <a:pPr>
              <a:buFont typeface="Wingdings" panose="05000000000000000000" pitchFamily="2" charset="2"/>
              <a:buChar char="Ø"/>
            </a:pPr>
            <a:endParaRPr lang="en-US" altLang="zh-CN" sz="2000" dirty="0"/>
          </a:p>
          <a:p>
            <a:pPr>
              <a:buFont typeface="Wingdings" panose="05000000000000000000" pitchFamily="2" charset="2"/>
              <a:buChar char="Ø"/>
            </a:pPr>
            <a:endParaRPr lang="en-US" altLang="zh-CN" sz="2000" dirty="0"/>
          </a:p>
          <a:p>
            <a:pPr>
              <a:buFont typeface="Wingdings" panose="05000000000000000000" pitchFamily="2" charset="2"/>
              <a:buChar char="Ø"/>
            </a:pPr>
            <a:endParaRPr lang="en-US" altLang="zh-CN" sz="2000" dirty="0"/>
          </a:p>
          <a:p>
            <a:pPr>
              <a:buFont typeface="Wingdings" panose="05000000000000000000" pitchFamily="2" charset="2"/>
              <a:buChar char="Ø"/>
            </a:pPr>
            <a:endParaRPr lang="en-US" altLang="zh-CN" sz="2000" dirty="0"/>
          </a:p>
          <a:p>
            <a:pPr>
              <a:buFont typeface="Wingdings" panose="05000000000000000000" pitchFamily="2" charset="2"/>
              <a:buChar char="Ø"/>
            </a:pPr>
            <a:r>
              <a:rPr lang="zh-CN" altLang="en-US" sz="2000" dirty="0"/>
              <a:t>先前的</a:t>
            </a:r>
            <a:r>
              <a:rPr lang="en-US" altLang="zh-CN" sz="2000" dirty="0"/>
              <a:t>ICLR</a:t>
            </a:r>
            <a:r>
              <a:rPr lang="zh-CN" altLang="en-US" sz="2000" dirty="0"/>
              <a:t>的理论结果：</a:t>
            </a:r>
            <a:r>
              <a:rPr lang="en-US" altLang="zh-CN" sz="2000" dirty="0"/>
              <a:t> IRMv1</a:t>
            </a:r>
            <a:r>
              <a:rPr lang="zh-CN" altLang="en-US" sz="2000" dirty="0"/>
              <a:t>和</a:t>
            </a:r>
            <a:r>
              <a:rPr lang="en-US" altLang="zh-CN" sz="2000" dirty="0" err="1"/>
              <a:t>VREx</a:t>
            </a:r>
            <a:r>
              <a:rPr lang="zh-CN" altLang="en-US" sz="2000" dirty="0"/>
              <a:t>在</a:t>
            </a:r>
            <a:r>
              <a:rPr lang="en-US" altLang="zh-CN" sz="2000" dirty="0"/>
              <a:t>OOD</a:t>
            </a:r>
            <a:r>
              <a:rPr lang="zh-CN" altLang="en-US" sz="2000" dirty="0"/>
              <a:t>节点分类任务上会用到虚假特征</a:t>
            </a:r>
            <a:endParaRPr lang="en-US" altLang="zh-CN" sz="2000" dirty="0"/>
          </a:p>
        </p:txBody>
      </p:sp>
      <p:pic>
        <p:nvPicPr>
          <p:cNvPr id="7" name="图片 6">
            <a:extLst>
              <a:ext uri="{FF2B5EF4-FFF2-40B4-BE49-F238E27FC236}">
                <a16:creationId xmlns:a16="http://schemas.microsoft.com/office/drawing/2014/main" id="{EEDAE71B-DD39-1F62-9E66-EDE779835BFC}"/>
              </a:ext>
            </a:extLst>
          </p:cNvPr>
          <p:cNvPicPr>
            <a:picLocks noChangeAspect="1"/>
          </p:cNvPicPr>
          <p:nvPr/>
        </p:nvPicPr>
        <p:blipFill>
          <a:blip r:embed="rId2"/>
          <a:stretch>
            <a:fillRect/>
          </a:stretch>
        </p:blipFill>
        <p:spPr>
          <a:xfrm>
            <a:off x="1791767" y="2196645"/>
            <a:ext cx="4664411" cy="2201539"/>
          </a:xfrm>
          <a:prstGeom prst="rect">
            <a:avLst/>
          </a:prstGeom>
        </p:spPr>
      </p:pic>
      <p:pic>
        <p:nvPicPr>
          <p:cNvPr id="13" name="图片 12">
            <a:extLst>
              <a:ext uri="{FF2B5EF4-FFF2-40B4-BE49-F238E27FC236}">
                <a16:creationId xmlns:a16="http://schemas.microsoft.com/office/drawing/2014/main" id="{86051E25-9728-33B7-C9C1-A7631A34B50E}"/>
              </a:ext>
            </a:extLst>
          </p:cNvPr>
          <p:cNvPicPr>
            <a:picLocks noChangeAspect="1"/>
          </p:cNvPicPr>
          <p:nvPr/>
        </p:nvPicPr>
        <p:blipFill>
          <a:blip r:embed="rId3"/>
          <a:stretch>
            <a:fillRect/>
          </a:stretch>
        </p:blipFill>
        <p:spPr>
          <a:xfrm>
            <a:off x="7019287" y="2350162"/>
            <a:ext cx="3380946" cy="1794975"/>
          </a:xfrm>
          <a:prstGeom prst="rect">
            <a:avLst/>
          </a:prstGeom>
        </p:spPr>
      </p:pic>
      <p:pic>
        <p:nvPicPr>
          <p:cNvPr id="5" name="图片 4">
            <a:extLst>
              <a:ext uri="{FF2B5EF4-FFF2-40B4-BE49-F238E27FC236}">
                <a16:creationId xmlns:a16="http://schemas.microsoft.com/office/drawing/2014/main" id="{BCCEC20A-1056-E602-4464-1895CED88DDB}"/>
              </a:ext>
            </a:extLst>
          </p:cNvPr>
          <p:cNvPicPr>
            <a:picLocks noChangeAspect="1"/>
          </p:cNvPicPr>
          <p:nvPr/>
        </p:nvPicPr>
        <p:blipFill>
          <a:blip r:embed="rId4"/>
          <a:stretch>
            <a:fillRect/>
          </a:stretch>
        </p:blipFill>
        <p:spPr>
          <a:xfrm>
            <a:off x="3971149" y="5186388"/>
            <a:ext cx="3499562" cy="1671612"/>
          </a:xfrm>
          <a:prstGeom prst="rect">
            <a:avLst/>
          </a:prstGeom>
        </p:spPr>
      </p:pic>
    </p:spTree>
    <p:extLst>
      <p:ext uri="{BB962C8B-B14F-4D97-AF65-F5344CB8AC3E}">
        <p14:creationId xmlns:p14="http://schemas.microsoft.com/office/powerpoint/2010/main" val="16072736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7BA787-91BB-AF78-3110-DBCAF3B5DE87}"/>
              </a:ext>
            </a:extLst>
          </p:cNvPr>
          <p:cNvSpPr>
            <a:spLocks noGrp="1"/>
          </p:cNvSpPr>
          <p:nvPr>
            <p:ph type="title"/>
          </p:nvPr>
        </p:nvSpPr>
        <p:spPr>
          <a:xfrm>
            <a:off x="377889" y="171191"/>
            <a:ext cx="10515600" cy="1325563"/>
          </a:xfrm>
        </p:spPr>
        <p:txBody>
          <a:bodyPr>
            <a:normAutofit/>
          </a:bodyPr>
          <a:lstStyle/>
          <a:p>
            <a:r>
              <a:rPr lang="zh-CN" altLang="en-US" sz="3200" dirty="0"/>
              <a:t>二、</a:t>
            </a:r>
            <a:r>
              <a:rPr lang="en-US" altLang="zh-CN" sz="3200" dirty="0"/>
              <a:t>GAT</a:t>
            </a:r>
            <a:r>
              <a:rPr lang="zh-CN" altLang="en-US" sz="3200" dirty="0"/>
              <a:t>上实验</a:t>
            </a:r>
          </a:p>
        </p:txBody>
      </p:sp>
      <p:sp>
        <p:nvSpPr>
          <p:cNvPr id="3" name="内容占位符 2">
            <a:extLst>
              <a:ext uri="{FF2B5EF4-FFF2-40B4-BE49-F238E27FC236}">
                <a16:creationId xmlns:a16="http://schemas.microsoft.com/office/drawing/2014/main" id="{954C87E6-EB43-8194-B603-9348418B5640}"/>
              </a:ext>
            </a:extLst>
          </p:cNvPr>
          <p:cNvSpPr>
            <a:spLocks noGrp="1"/>
          </p:cNvSpPr>
          <p:nvPr>
            <p:ph idx="1"/>
          </p:nvPr>
        </p:nvSpPr>
        <p:spPr>
          <a:xfrm>
            <a:off x="468863" y="1138334"/>
            <a:ext cx="11254273" cy="4951543"/>
          </a:xfrm>
        </p:spPr>
        <p:txBody>
          <a:bodyPr>
            <a:normAutofit/>
          </a:bodyPr>
          <a:lstStyle/>
          <a:p>
            <a:r>
              <a:rPr lang="zh-CN" altLang="en-US" sz="2000" dirty="0"/>
              <a:t>新增的</a:t>
            </a:r>
            <a:r>
              <a:rPr lang="en-US" altLang="zh-CN" sz="2000" dirty="0"/>
              <a:t>GAT</a:t>
            </a:r>
            <a:r>
              <a:rPr lang="zh-CN" altLang="en-US" sz="2000" dirty="0"/>
              <a:t>上结果，在多个数据集上提升较为显著</a:t>
            </a:r>
            <a:endParaRPr lang="en-US" altLang="zh-CN" sz="2000" dirty="0"/>
          </a:p>
        </p:txBody>
      </p:sp>
      <p:pic>
        <p:nvPicPr>
          <p:cNvPr id="5" name="图片 4">
            <a:extLst>
              <a:ext uri="{FF2B5EF4-FFF2-40B4-BE49-F238E27FC236}">
                <a16:creationId xmlns:a16="http://schemas.microsoft.com/office/drawing/2014/main" id="{FAC088AE-BC56-5A27-6050-361CF3E74D5C}"/>
              </a:ext>
            </a:extLst>
          </p:cNvPr>
          <p:cNvPicPr>
            <a:picLocks noChangeAspect="1"/>
          </p:cNvPicPr>
          <p:nvPr/>
        </p:nvPicPr>
        <p:blipFill>
          <a:blip r:embed="rId2"/>
          <a:stretch>
            <a:fillRect/>
          </a:stretch>
        </p:blipFill>
        <p:spPr>
          <a:xfrm>
            <a:off x="835677" y="1665591"/>
            <a:ext cx="9416503" cy="4914928"/>
          </a:xfrm>
          <a:prstGeom prst="rect">
            <a:avLst/>
          </a:prstGeom>
        </p:spPr>
      </p:pic>
    </p:spTree>
    <p:extLst>
      <p:ext uri="{BB962C8B-B14F-4D97-AF65-F5344CB8AC3E}">
        <p14:creationId xmlns:p14="http://schemas.microsoft.com/office/powerpoint/2010/main" val="34222562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7BA787-91BB-AF78-3110-DBCAF3B5DE87}"/>
              </a:ext>
            </a:extLst>
          </p:cNvPr>
          <p:cNvSpPr>
            <a:spLocks noGrp="1"/>
          </p:cNvSpPr>
          <p:nvPr>
            <p:ph type="title"/>
          </p:nvPr>
        </p:nvSpPr>
        <p:spPr>
          <a:xfrm>
            <a:off x="377889" y="171191"/>
            <a:ext cx="10515600" cy="1325563"/>
          </a:xfrm>
        </p:spPr>
        <p:txBody>
          <a:bodyPr>
            <a:normAutofit/>
          </a:bodyPr>
          <a:lstStyle/>
          <a:p>
            <a:r>
              <a:rPr lang="zh-CN" altLang="en-US" sz="3200" dirty="0"/>
              <a:t>二、</a:t>
            </a:r>
            <a:r>
              <a:rPr lang="en-US" altLang="zh-CN" sz="3200" dirty="0"/>
              <a:t>GAT</a:t>
            </a:r>
            <a:r>
              <a:rPr lang="zh-CN" altLang="en-US" sz="3200" dirty="0"/>
              <a:t>上实验</a:t>
            </a:r>
          </a:p>
        </p:txBody>
      </p:sp>
      <p:sp>
        <p:nvSpPr>
          <p:cNvPr id="3" name="内容占位符 2">
            <a:extLst>
              <a:ext uri="{FF2B5EF4-FFF2-40B4-BE49-F238E27FC236}">
                <a16:creationId xmlns:a16="http://schemas.microsoft.com/office/drawing/2014/main" id="{954C87E6-EB43-8194-B603-9348418B5640}"/>
              </a:ext>
            </a:extLst>
          </p:cNvPr>
          <p:cNvSpPr>
            <a:spLocks noGrp="1"/>
          </p:cNvSpPr>
          <p:nvPr>
            <p:ph idx="1"/>
          </p:nvPr>
        </p:nvSpPr>
        <p:spPr>
          <a:xfrm>
            <a:off x="468863" y="1138334"/>
            <a:ext cx="11254273" cy="4951543"/>
          </a:xfrm>
        </p:spPr>
        <p:txBody>
          <a:bodyPr>
            <a:normAutofit/>
          </a:bodyPr>
          <a:lstStyle/>
          <a:p>
            <a:r>
              <a:rPr lang="en-US" altLang="zh-CN" sz="2000" dirty="0"/>
              <a:t>ICLR</a:t>
            </a:r>
            <a:r>
              <a:rPr lang="zh-CN" altLang="en-US" sz="2000" dirty="0"/>
              <a:t>的</a:t>
            </a:r>
            <a:r>
              <a:rPr lang="en-US" altLang="zh-CN" sz="2000" dirty="0"/>
              <a:t>GCN</a:t>
            </a:r>
            <a:r>
              <a:rPr lang="zh-CN" altLang="en-US" sz="2000" dirty="0"/>
              <a:t>结果，提升不那么显著</a:t>
            </a:r>
            <a:endParaRPr lang="en-US" altLang="zh-CN" sz="2000" dirty="0"/>
          </a:p>
        </p:txBody>
      </p:sp>
      <p:pic>
        <p:nvPicPr>
          <p:cNvPr id="5" name="图片 4">
            <a:extLst>
              <a:ext uri="{FF2B5EF4-FFF2-40B4-BE49-F238E27FC236}">
                <a16:creationId xmlns:a16="http://schemas.microsoft.com/office/drawing/2014/main" id="{ABEACFF2-6266-7D0E-6999-3211DEB7A6BF}"/>
              </a:ext>
            </a:extLst>
          </p:cNvPr>
          <p:cNvPicPr>
            <a:picLocks noChangeAspect="1"/>
          </p:cNvPicPr>
          <p:nvPr/>
        </p:nvPicPr>
        <p:blipFill>
          <a:blip r:embed="rId2"/>
          <a:stretch>
            <a:fillRect/>
          </a:stretch>
        </p:blipFill>
        <p:spPr>
          <a:xfrm>
            <a:off x="4615447" y="246339"/>
            <a:ext cx="7063504" cy="3233893"/>
          </a:xfrm>
          <a:prstGeom prst="rect">
            <a:avLst/>
          </a:prstGeom>
        </p:spPr>
      </p:pic>
      <p:pic>
        <p:nvPicPr>
          <p:cNvPr id="8" name="图片 7">
            <a:extLst>
              <a:ext uri="{FF2B5EF4-FFF2-40B4-BE49-F238E27FC236}">
                <a16:creationId xmlns:a16="http://schemas.microsoft.com/office/drawing/2014/main" id="{B7B05503-43CB-D46C-694C-876A9D8B05CA}"/>
              </a:ext>
            </a:extLst>
          </p:cNvPr>
          <p:cNvPicPr>
            <a:picLocks noChangeAspect="1"/>
          </p:cNvPicPr>
          <p:nvPr/>
        </p:nvPicPr>
        <p:blipFill>
          <a:blip r:embed="rId3"/>
          <a:stretch>
            <a:fillRect/>
          </a:stretch>
        </p:blipFill>
        <p:spPr>
          <a:xfrm>
            <a:off x="4524375" y="3373939"/>
            <a:ext cx="7154576" cy="3237722"/>
          </a:xfrm>
          <a:prstGeom prst="rect">
            <a:avLst/>
          </a:prstGeom>
        </p:spPr>
      </p:pic>
    </p:spTree>
    <p:extLst>
      <p:ext uri="{BB962C8B-B14F-4D97-AF65-F5344CB8AC3E}">
        <p14:creationId xmlns:p14="http://schemas.microsoft.com/office/powerpoint/2010/main" val="24159484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7BA787-91BB-AF78-3110-DBCAF3B5DE87}"/>
              </a:ext>
            </a:extLst>
          </p:cNvPr>
          <p:cNvSpPr>
            <a:spLocks noGrp="1"/>
          </p:cNvSpPr>
          <p:nvPr>
            <p:ph type="title"/>
          </p:nvPr>
        </p:nvSpPr>
        <p:spPr>
          <a:xfrm>
            <a:off x="377889" y="171191"/>
            <a:ext cx="10515600" cy="1325563"/>
          </a:xfrm>
        </p:spPr>
        <p:txBody>
          <a:bodyPr>
            <a:normAutofit/>
          </a:bodyPr>
          <a:lstStyle/>
          <a:p>
            <a:r>
              <a:rPr lang="zh-CN" altLang="en-US" sz="3200" dirty="0"/>
              <a:t>三、理解性实验</a:t>
            </a:r>
          </a:p>
        </p:txBody>
      </p:sp>
      <p:sp>
        <p:nvSpPr>
          <p:cNvPr id="3" name="内容占位符 2">
            <a:extLst>
              <a:ext uri="{FF2B5EF4-FFF2-40B4-BE49-F238E27FC236}">
                <a16:creationId xmlns:a16="http://schemas.microsoft.com/office/drawing/2014/main" id="{954C87E6-EB43-8194-B603-9348418B5640}"/>
              </a:ext>
            </a:extLst>
          </p:cNvPr>
          <p:cNvSpPr>
            <a:spLocks noGrp="1"/>
          </p:cNvSpPr>
          <p:nvPr>
            <p:ph idx="1"/>
          </p:nvPr>
        </p:nvSpPr>
        <p:spPr>
          <a:xfrm>
            <a:off x="468863" y="1138334"/>
            <a:ext cx="11254273" cy="4951543"/>
          </a:xfrm>
        </p:spPr>
        <p:txBody>
          <a:bodyPr>
            <a:normAutofit/>
          </a:bodyPr>
          <a:lstStyle/>
          <a:p>
            <a:endParaRPr lang="en-US" altLang="zh-CN" sz="2000" dirty="0"/>
          </a:p>
        </p:txBody>
      </p:sp>
      <p:pic>
        <p:nvPicPr>
          <p:cNvPr id="9" name="图片 8">
            <a:extLst>
              <a:ext uri="{FF2B5EF4-FFF2-40B4-BE49-F238E27FC236}">
                <a16:creationId xmlns:a16="http://schemas.microsoft.com/office/drawing/2014/main" id="{AA4A03FF-9707-4EF4-452F-3F138F610E7B}"/>
              </a:ext>
            </a:extLst>
          </p:cNvPr>
          <p:cNvPicPr>
            <a:picLocks noChangeAspect="1"/>
          </p:cNvPicPr>
          <p:nvPr/>
        </p:nvPicPr>
        <p:blipFill>
          <a:blip r:embed="rId2"/>
          <a:stretch>
            <a:fillRect/>
          </a:stretch>
        </p:blipFill>
        <p:spPr>
          <a:xfrm>
            <a:off x="864442" y="2197425"/>
            <a:ext cx="4133850" cy="990600"/>
          </a:xfrm>
          <a:prstGeom prst="rect">
            <a:avLst/>
          </a:prstGeom>
        </p:spPr>
      </p:pic>
      <p:sp>
        <p:nvSpPr>
          <p:cNvPr id="10" name="文本框 9">
            <a:extLst>
              <a:ext uri="{FF2B5EF4-FFF2-40B4-BE49-F238E27FC236}">
                <a16:creationId xmlns:a16="http://schemas.microsoft.com/office/drawing/2014/main" id="{ED955202-DF79-363B-CE79-92577E2541F1}"/>
              </a:ext>
            </a:extLst>
          </p:cNvPr>
          <p:cNvSpPr txBox="1"/>
          <p:nvPr/>
        </p:nvSpPr>
        <p:spPr>
          <a:xfrm>
            <a:off x="630164" y="1572738"/>
            <a:ext cx="10515600" cy="369332"/>
          </a:xfrm>
          <a:prstGeom prst="rect">
            <a:avLst/>
          </a:prstGeom>
          <a:noFill/>
        </p:spPr>
        <p:txBody>
          <a:bodyPr wrap="square" rtlCol="0">
            <a:spAutoFit/>
          </a:bodyPr>
          <a:lstStyle/>
          <a:p>
            <a:pPr marL="285750" indent="-285750">
              <a:buFont typeface="Wingdings" panose="05000000000000000000" pitchFamily="2" charset="2"/>
              <a:buChar char="Ø"/>
            </a:pPr>
            <a:r>
              <a:rPr lang="en-US" altLang="zh-CN" b="1" dirty="0"/>
              <a:t>CIA</a:t>
            </a:r>
            <a:r>
              <a:rPr lang="zh-CN" altLang="en-US" dirty="0"/>
              <a:t>（我们提出的，需要环境标签）：对齐不同环境的同一类别的节点的表示，来消除虚假特征</a:t>
            </a:r>
          </a:p>
        </p:txBody>
      </p:sp>
      <p:pic>
        <p:nvPicPr>
          <p:cNvPr id="12" name="图片 11">
            <a:extLst>
              <a:ext uri="{FF2B5EF4-FFF2-40B4-BE49-F238E27FC236}">
                <a16:creationId xmlns:a16="http://schemas.microsoft.com/office/drawing/2014/main" id="{F83089B0-3252-5A05-709B-9ADDBFC84A85}"/>
              </a:ext>
            </a:extLst>
          </p:cNvPr>
          <p:cNvPicPr>
            <a:picLocks noChangeAspect="1"/>
          </p:cNvPicPr>
          <p:nvPr/>
        </p:nvPicPr>
        <p:blipFill>
          <a:blip r:embed="rId3"/>
          <a:stretch>
            <a:fillRect/>
          </a:stretch>
        </p:blipFill>
        <p:spPr>
          <a:xfrm>
            <a:off x="5911817" y="2500605"/>
            <a:ext cx="4181475" cy="590550"/>
          </a:xfrm>
          <a:prstGeom prst="rect">
            <a:avLst/>
          </a:prstGeom>
        </p:spPr>
      </p:pic>
      <p:sp>
        <p:nvSpPr>
          <p:cNvPr id="14" name="文本框 13">
            <a:extLst>
              <a:ext uri="{FF2B5EF4-FFF2-40B4-BE49-F238E27FC236}">
                <a16:creationId xmlns:a16="http://schemas.microsoft.com/office/drawing/2014/main" id="{0F189BDB-5248-E1C2-7A2F-CEF02D5F1A96}"/>
              </a:ext>
            </a:extLst>
          </p:cNvPr>
          <p:cNvSpPr txBox="1"/>
          <p:nvPr/>
        </p:nvSpPr>
        <p:spPr>
          <a:xfrm>
            <a:off x="630164" y="3469561"/>
            <a:ext cx="10515600" cy="923330"/>
          </a:xfrm>
          <a:prstGeom prst="rect">
            <a:avLst/>
          </a:prstGeom>
          <a:noFill/>
        </p:spPr>
        <p:txBody>
          <a:bodyPr wrap="square" rtlCol="0">
            <a:spAutoFit/>
          </a:bodyPr>
          <a:lstStyle/>
          <a:p>
            <a:pPr marL="285750" indent="-285750">
              <a:buFont typeface="Wingdings" panose="05000000000000000000" pitchFamily="2" charset="2"/>
              <a:buChar char="Ø"/>
            </a:pPr>
            <a:r>
              <a:rPr lang="en-US" altLang="zh-CN" b="1" dirty="0" err="1"/>
              <a:t>LoReA</a:t>
            </a:r>
            <a:r>
              <a:rPr lang="zh-CN" altLang="en-US" dirty="0"/>
              <a:t>（我们提出的，不需要环境标签）：</a:t>
            </a:r>
            <a:endParaRPr lang="en-US" altLang="zh-CN" dirty="0"/>
          </a:p>
          <a:p>
            <a:pPr marL="742950" lvl="1" indent="-285750">
              <a:buFont typeface="Arial" panose="020B0604020202020204" pitchFamily="34" charset="0"/>
              <a:buChar char="•"/>
            </a:pPr>
            <a:r>
              <a:rPr lang="zh-CN" altLang="en-US" dirty="0"/>
              <a:t>在对齐表示时，给邻域异类比例差异大、同类比例差异小的点对施加更大的权重</a:t>
            </a:r>
            <a:endParaRPr lang="en-US" altLang="zh-CN" dirty="0"/>
          </a:p>
          <a:p>
            <a:pPr marL="742950" lvl="1" indent="-285750">
              <a:buFont typeface="Arial" panose="020B0604020202020204" pitchFamily="34" charset="0"/>
              <a:buChar char="•"/>
            </a:pPr>
            <a:r>
              <a:rPr lang="zh-CN" altLang="en-US" dirty="0"/>
              <a:t>同时只对齐相距比较近的点</a:t>
            </a:r>
          </a:p>
        </p:txBody>
      </p:sp>
      <p:pic>
        <p:nvPicPr>
          <p:cNvPr id="16" name="图片 15">
            <a:extLst>
              <a:ext uri="{FF2B5EF4-FFF2-40B4-BE49-F238E27FC236}">
                <a16:creationId xmlns:a16="http://schemas.microsoft.com/office/drawing/2014/main" id="{660FB30B-6D3A-CDD0-46AA-3F82412288FD}"/>
              </a:ext>
            </a:extLst>
          </p:cNvPr>
          <p:cNvPicPr>
            <a:picLocks noChangeAspect="1"/>
          </p:cNvPicPr>
          <p:nvPr/>
        </p:nvPicPr>
        <p:blipFill>
          <a:blip r:embed="rId4"/>
          <a:stretch>
            <a:fillRect/>
          </a:stretch>
        </p:blipFill>
        <p:spPr>
          <a:xfrm>
            <a:off x="986128" y="4700587"/>
            <a:ext cx="4257675" cy="1447800"/>
          </a:xfrm>
          <a:prstGeom prst="rect">
            <a:avLst/>
          </a:prstGeom>
        </p:spPr>
      </p:pic>
      <p:sp>
        <p:nvSpPr>
          <p:cNvPr id="17" name="文本框 16">
            <a:extLst>
              <a:ext uri="{FF2B5EF4-FFF2-40B4-BE49-F238E27FC236}">
                <a16:creationId xmlns:a16="http://schemas.microsoft.com/office/drawing/2014/main" id="{A993A431-1668-64C3-B5AE-BC4B2D395DCD}"/>
              </a:ext>
            </a:extLst>
          </p:cNvPr>
          <p:cNvSpPr txBox="1"/>
          <p:nvPr/>
        </p:nvSpPr>
        <p:spPr>
          <a:xfrm>
            <a:off x="6033798" y="4392891"/>
            <a:ext cx="5689337" cy="2308324"/>
          </a:xfrm>
          <a:prstGeom prst="rect">
            <a:avLst/>
          </a:prstGeom>
          <a:noFill/>
        </p:spPr>
        <p:txBody>
          <a:bodyPr wrap="square" rtlCol="0">
            <a:spAutoFit/>
          </a:bodyPr>
          <a:lstStyle/>
          <a:p>
            <a:r>
              <a:rPr lang="zh-CN" altLang="en-US" b="1" dirty="0"/>
              <a:t>动机：</a:t>
            </a:r>
            <a:endParaRPr lang="en-US" altLang="zh-CN" b="1" dirty="0"/>
          </a:p>
          <a:p>
            <a:pPr marL="285750" indent="-285750">
              <a:buFont typeface="Arial" panose="020B0604020202020204" pitchFamily="34" charset="0"/>
              <a:buChar char="•"/>
            </a:pPr>
            <a:r>
              <a:rPr lang="zh-CN" altLang="en-US" dirty="0"/>
              <a:t>邻域异类比例差异大</a:t>
            </a:r>
            <a:r>
              <a:rPr lang="en-US" altLang="zh-CN" dirty="0"/>
              <a:t>-&gt;</a:t>
            </a:r>
            <a:r>
              <a:rPr lang="zh-CN" altLang="en-US" dirty="0"/>
              <a:t>虚假特征差异大</a:t>
            </a:r>
            <a:r>
              <a:rPr lang="en-US" altLang="zh-CN" dirty="0"/>
              <a:t>(</a:t>
            </a:r>
            <a:r>
              <a:rPr lang="zh-CN" altLang="en-US" dirty="0"/>
              <a:t>因为相邻的不同类别的点会带来虚假特征</a:t>
            </a:r>
            <a:r>
              <a:rPr lang="en-US" altLang="zh-CN" dirty="0"/>
              <a:t>)-&gt;</a:t>
            </a:r>
            <a:r>
              <a:rPr lang="zh-CN" altLang="en-US" dirty="0"/>
              <a:t>希望更好地抹掉虚假特征</a:t>
            </a:r>
            <a:endParaRPr lang="en-US" altLang="zh-CN" dirty="0"/>
          </a:p>
          <a:p>
            <a:pPr marL="285750" indent="-285750">
              <a:buFont typeface="Arial" panose="020B0604020202020204" pitchFamily="34" charset="0"/>
              <a:buChar char="•"/>
            </a:pPr>
            <a:r>
              <a:rPr lang="zh-CN" altLang="en-US" dirty="0"/>
              <a:t>邻域同类比例差异小</a:t>
            </a:r>
            <a:r>
              <a:rPr lang="en-US" altLang="zh-CN" dirty="0"/>
              <a:t>-&gt;</a:t>
            </a:r>
            <a:r>
              <a:rPr lang="zh-CN" altLang="en-US" dirty="0"/>
              <a:t>不变特征差异小</a:t>
            </a:r>
            <a:r>
              <a:rPr lang="en-US" altLang="zh-CN" dirty="0"/>
              <a:t>(</a:t>
            </a:r>
            <a:r>
              <a:rPr lang="zh-CN" altLang="en-US" dirty="0"/>
              <a:t>因为相邻的同类别的点会带来不变特征</a:t>
            </a:r>
            <a:r>
              <a:rPr lang="en-US" altLang="zh-CN" dirty="0"/>
              <a:t>) -&gt;</a:t>
            </a:r>
            <a:r>
              <a:rPr lang="zh-CN" altLang="en-US" dirty="0"/>
              <a:t>希望更好地保留不变特征的多样性</a:t>
            </a:r>
            <a:endParaRPr lang="en-US" altLang="zh-CN" dirty="0"/>
          </a:p>
          <a:p>
            <a:endParaRPr lang="zh-CN" altLang="en-US" dirty="0"/>
          </a:p>
        </p:txBody>
      </p:sp>
    </p:spTree>
    <p:extLst>
      <p:ext uri="{BB962C8B-B14F-4D97-AF65-F5344CB8AC3E}">
        <p14:creationId xmlns:p14="http://schemas.microsoft.com/office/powerpoint/2010/main" val="9112897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7BA787-91BB-AF78-3110-DBCAF3B5DE87}"/>
              </a:ext>
            </a:extLst>
          </p:cNvPr>
          <p:cNvSpPr>
            <a:spLocks noGrp="1"/>
          </p:cNvSpPr>
          <p:nvPr>
            <p:ph type="title"/>
          </p:nvPr>
        </p:nvSpPr>
        <p:spPr>
          <a:xfrm>
            <a:off x="377889" y="171191"/>
            <a:ext cx="10515600" cy="1325563"/>
          </a:xfrm>
        </p:spPr>
        <p:txBody>
          <a:bodyPr>
            <a:normAutofit/>
          </a:bodyPr>
          <a:lstStyle/>
          <a:p>
            <a:r>
              <a:rPr lang="zh-CN" altLang="en-US" sz="3200" dirty="0"/>
              <a:t>三、理解性实验</a:t>
            </a:r>
          </a:p>
        </p:txBody>
      </p:sp>
      <p:sp>
        <p:nvSpPr>
          <p:cNvPr id="3" name="内容占位符 2">
            <a:extLst>
              <a:ext uri="{FF2B5EF4-FFF2-40B4-BE49-F238E27FC236}">
                <a16:creationId xmlns:a16="http://schemas.microsoft.com/office/drawing/2014/main" id="{954C87E6-EB43-8194-B603-9348418B5640}"/>
              </a:ext>
            </a:extLst>
          </p:cNvPr>
          <p:cNvSpPr>
            <a:spLocks noGrp="1"/>
          </p:cNvSpPr>
          <p:nvPr>
            <p:ph idx="1"/>
          </p:nvPr>
        </p:nvSpPr>
        <p:spPr>
          <a:xfrm>
            <a:off x="468863" y="1138334"/>
            <a:ext cx="11254273" cy="5548475"/>
          </a:xfrm>
        </p:spPr>
        <p:txBody>
          <a:bodyPr>
            <a:normAutofit lnSpcReduction="10000"/>
          </a:bodyPr>
          <a:lstStyle/>
          <a:p>
            <a:r>
              <a:rPr lang="zh-CN" altLang="en-US" sz="1800" dirty="0"/>
              <a:t>构建了一个模拟数据集，使得我们可以可视化模型学到的不变表示和虚假表示的情况</a:t>
            </a:r>
            <a:endParaRPr lang="en-US" altLang="zh-CN" sz="1800" dirty="0"/>
          </a:p>
          <a:p>
            <a:r>
              <a:rPr lang="zh-CN" altLang="en-US" sz="1800" dirty="0"/>
              <a:t>计算不变表示的方差来反映其多样性，计算虚假表示的</a:t>
            </a:r>
            <a:r>
              <a:rPr lang="en-US" altLang="zh-CN" sz="1800" dirty="0"/>
              <a:t>L2</a:t>
            </a:r>
            <a:r>
              <a:rPr lang="zh-CN" altLang="en-US" sz="1800" dirty="0"/>
              <a:t>范数来反映网络学到了多少虚假特征</a:t>
            </a:r>
            <a:endParaRPr lang="en-US" altLang="zh-CN" sz="1800" dirty="0"/>
          </a:p>
          <a:p>
            <a:endParaRPr lang="en-US" altLang="zh-CN" sz="1800" dirty="0"/>
          </a:p>
          <a:p>
            <a:endParaRPr lang="en-US" altLang="zh-CN" sz="1800" dirty="0"/>
          </a:p>
          <a:p>
            <a:endParaRPr lang="en-US" altLang="zh-CN" sz="1800" dirty="0"/>
          </a:p>
          <a:p>
            <a:endParaRPr lang="en-US" altLang="zh-CN" sz="1800" dirty="0"/>
          </a:p>
          <a:p>
            <a:endParaRPr lang="en-US" altLang="zh-CN" sz="1800" dirty="0"/>
          </a:p>
          <a:p>
            <a:endParaRPr lang="en-US" altLang="zh-CN" sz="1800" dirty="0"/>
          </a:p>
          <a:p>
            <a:endParaRPr lang="en-US" altLang="zh-CN" sz="1800" dirty="0"/>
          </a:p>
          <a:p>
            <a:endParaRPr lang="en-US" altLang="zh-CN" sz="1800" dirty="0"/>
          </a:p>
          <a:p>
            <a:endParaRPr lang="en-US" altLang="zh-CN" sz="1800" dirty="0"/>
          </a:p>
          <a:p>
            <a:pPr>
              <a:buFont typeface="Wingdings" panose="05000000000000000000" pitchFamily="2" charset="2"/>
              <a:buChar char="Ø"/>
            </a:pPr>
            <a:r>
              <a:rPr lang="zh-CN" altLang="en-US" sz="1800" dirty="0"/>
              <a:t>结论：</a:t>
            </a:r>
            <a:endParaRPr lang="en-US" altLang="zh-CN" sz="1800" dirty="0"/>
          </a:p>
          <a:p>
            <a:r>
              <a:rPr lang="zh-CN" altLang="en-US" sz="1800" dirty="0"/>
              <a:t>过度对齐</a:t>
            </a:r>
            <a:r>
              <a:rPr lang="en-US" altLang="zh-CN" sz="1800" dirty="0"/>
              <a:t>(CIA)</a:t>
            </a:r>
            <a:r>
              <a:rPr lang="zh-CN" altLang="en-US" sz="1800" dirty="0"/>
              <a:t>导致学到的不变特征失去多样性，会使得</a:t>
            </a:r>
            <a:r>
              <a:rPr lang="en-US" altLang="zh-CN" sz="1800" dirty="0"/>
              <a:t>OOD</a:t>
            </a:r>
            <a:r>
              <a:rPr lang="zh-CN" altLang="en-US" sz="1800" dirty="0"/>
              <a:t>泛化变差。</a:t>
            </a:r>
            <a:endParaRPr lang="en-US" altLang="zh-CN" sz="1800" dirty="0"/>
          </a:p>
          <a:p>
            <a:r>
              <a:rPr lang="zh-CN" altLang="en-US" sz="1800" dirty="0"/>
              <a:t>给邻域异类比例差异大的点对施加更大权重</a:t>
            </a:r>
            <a:r>
              <a:rPr lang="en-US" altLang="zh-CN" sz="1800" dirty="0"/>
              <a:t>(</a:t>
            </a:r>
            <a:r>
              <a:rPr lang="en-US" altLang="zh-CN" sz="1800" dirty="0" err="1"/>
              <a:t>Lorea</a:t>
            </a:r>
            <a:r>
              <a:rPr lang="en-US" altLang="zh-CN" sz="1800" dirty="0"/>
              <a:t>)</a:t>
            </a:r>
            <a:r>
              <a:rPr lang="zh-CN" altLang="en-US" sz="1800" dirty="0"/>
              <a:t>，有助于让学到的虚假表示范数更小，</a:t>
            </a:r>
            <a:r>
              <a:rPr lang="en-US" altLang="zh-CN" sz="1800" dirty="0"/>
              <a:t>OOD</a:t>
            </a:r>
            <a:r>
              <a:rPr lang="zh-CN" altLang="en-US" sz="1800" dirty="0"/>
              <a:t>泛化更好。</a:t>
            </a:r>
            <a:endParaRPr lang="en-US" altLang="zh-CN" sz="1800" dirty="0"/>
          </a:p>
          <a:p>
            <a:r>
              <a:rPr lang="zh-CN" altLang="en-US" sz="1800" dirty="0"/>
              <a:t>给邻域异类比例差异小的点对施加更大权重</a:t>
            </a:r>
            <a:r>
              <a:rPr lang="en-US" altLang="zh-CN" sz="1800" dirty="0"/>
              <a:t>(</a:t>
            </a:r>
            <a:r>
              <a:rPr lang="en-US" altLang="zh-CN" sz="1800" dirty="0" err="1"/>
              <a:t>Lorea</a:t>
            </a:r>
            <a:r>
              <a:rPr lang="en-US" altLang="zh-CN" sz="1800" dirty="0"/>
              <a:t>)</a:t>
            </a:r>
            <a:r>
              <a:rPr lang="zh-CN" altLang="en-US" sz="1800" dirty="0"/>
              <a:t>，有助于保持学到的不变表示多样性更好，</a:t>
            </a:r>
            <a:r>
              <a:rPr lang="en-US" altLang="zh-CN" sz="1800" dirty="0"/>
              <a:t>OOD</a:t>
            </a:r>
            <a:r>
              <a:rPr lang="zh-CN" altLang="en-US" sz="1800" dirty="0"/>
              <a:t>泛化更好。</a:t>
            </a:r>
            <a:endParaRPr lang="en-US" altLang="zh-CN" sz="1800" dirty="0"/>
          </a:p>
          <a:p>
            <a:endParaRPr lang="en-US" altLang="zh-CN" sz="1800" dirty="0"/>
          </a:p>
          <a:p>
            <a:endParaRPr lang="en-US" altLang="zh-CN" sz="1800" dirty="0"/>
          </a:p>
        </p:txBody>
      </p:sp>
      <p:pic>
        <p:nvPicPr>
          <p:cNvPr id="5" name="图片 4">
            <a:extLst>
              <a:ext uri="{FF2B5EF4-FFF2-40B4-BE49-F238E27FC236}">
                <a16:creationId xmlns:a16="http://schemas.microsoft.com/office/drawing/2014/main" id="{43840897-EF57-7976-C0E7-3564F4101CAF}"/>
              </a:ext>
            </a:extLst>
          </p:cNvPr>
          <p:cNvPicPr>
            <a:picLocks noChangeAspect="1"/>
          </p:cNvPicPr>
          <p:nvPr/>
        </p:nvPicPr>
        <p:blipFill>
          <a:blip r:embed="rId2"/>
          <a:stretch>
            <a:fillRect/>
          </a:stretch>
        </p:blipFill>
        <p:spPr>
          <a:xfrm>
            <a:off x="1082183" y="1954238"/>
            <a:ext cx="5013816" cy="3084495"/>
          </a:xfrm>
          <a:prstGeom prst="rect">
            <a:avLst/>
          </a:prstGeom>
        </p:spPr>
      </p:pic>
      <p:pic>
        <p:nvPicPr>
          <p:cNvPr id="7" name="图片 6">
            <a:extLst>
              <a:ext uri="{FF2B5EF4-FFF2-40B4-BE49-F238E27FC236}">
                <a16:creationId xmlns:a16="http://schemas.microsoft.com/office/drawing/2014/main" id="{C32ECCD9-04B6-AF65-EA8F-852D75977CE5}"/>
              </a:ext>
            </a:extLst>
          </p:cNvPr>
          <p:cNvPicPr>
            <a:picLocks noChangeAspect="1"/>
          </p:cNvPicPr>
          <p:nvPr/>
        </p:nvPicPr>
        <p:blipFill>
          <a:blip r:embed="rId3"/>
          <a:stretch>
            <a:fillRect/>
          </a:stretch>
        </p:blipFill>
        <p:spPr>
          <a:xfrm>
            <a:off x="6242956" y="1864956"/>
            <a:ext cx="3901421" cy="3128088"/>
          </a:xfrm>
          <a:prstGeom prst="rect">
            <a:avLst/>
          </a:prstGeom>
        </p:spPr>
      </p:pic>
    </p:spTree>
    <p:extLst>
      <p:ext uri="{BB962C8B-B14F-4D97-AF65-F5344CB8AC3E}">
        <p14:creationId xmlns:p14="http://schemas.microsoft.com/office/powerpoint/2010/main" val="37125077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7BA787-91BB-AF78-3110-DBCAF3B5DE87}"/>
              </a:ext>
            </a:extLst>
          </p:cNvPr>
          <p:cNvSpPr>
            <a:spLocks noGrp="1"/>
          </p:cNvSpPr>
          <p:nvPr>
            <p:ph type="title"/>
          </p:nvPr>
        </p:nvSpPr>
        <p:spPr>
          <a:xfrm>
            <a:off x="377889" y="171191"/>
            <a:ext cx="10515600" cy="1325563"/>
          </a:xfrm>
        </p:spPr>
        <p:txBody>
          <a:bodyPr>
            <a:normAutofit/>
          </a:bodyPr>
          <a:lstStyle/>
          <a:p>
            <a:r>
              <a:rPr lang="zh-CN" altLang="en-US" sz="3200" dirty="0"/>
              <a:t>四、</a:t>
            </a:r>
            <a:r>
              <a:rPr lang="en-US" altLang="zh-CN" sz="3200" dirty="0" err="1"/>
              <a:t>Lorea</a:t>
            </a:r>
            <a:r>
              <a:rPr lang="zh-CN" altLang="en-US" sz="3200" dirty="0"/>
              <a:t>的理论保证</a:t>
            </a:r>
          </a:p>
        </p:txBody>
      </p:sp>
      <p:pic>
        <p:nvPicPr>
          <p:cNvPr id="10" name="内容占位符 9">
            <a:extLst>
              <a:ext uri="{FF2B5EF4-FFF2-40B4-BE49-F238E27FC236}">
                <a16:creationId xmlns:a16="http://schemas.microsoft.com/office/drawing/2014/main" id="{DC7B593D-1600-7132-DBA4-D287B5460C51}"/>
              </a:ext>
            </a:extLst>
          </p:cNvPr>
          <p:cNvPicPr>
            <a:picLocks noGrp="1" noChangeAspect="1"/>
          </p:cNvPicPr>
          <p:nvPr>
            <p:ph idx="1"/>
          </p:nvPr>
        </p:nvPicPr>
        <p:blipFill>
          <a:blip r:embed="rId2"/>
          <a:stretch>
            <a:fillRect/>
          </a:stretch>
        </p:blipFill>
        <p:spPr>
          <a:xfrm>
            <a:off x="995111" y="2382222"/>
            <a:ext cx="3078707" cy="4073979"/>
          </a:xfrm>
        </p:spPr>
      </p:pic>
      <p:pic>
        <p:nvPicPr>
          <p:cNvPr id="8" name="图片 7">
            <a:extLst>
              <a:ext uri="{FF2B5EF4-FFF2-40B4-BE49-F238E27FC236}">
                <a16:creationId xmlns:a16="http://schemas.microsoft.com/office/drawing/2014/main" id="{A72606E0-4748-607C-BA71-F5EF560E3037}"/>
              </a:ext>
            </a:extLst>
          </p:cNvPr>
          <p:cNvPicPr>
            <a:picLocks noChangeAspect="1"/>
          </p:cNvPicPr>
          <p:nvPr/>
        </p:nvPicPr>
        <p:blipFill>
          <a:blip r:embed="rId3"/>
          <a:stretch>
            <a:fillRect/>
          </a:stretch>
        </p:blipFill>
        <p:spPr>
          <a:xfrm>
            <a:off x="995112" y="1388639"/>
            <a:ext cx="3078707" cy="993583"/>
          </a:xfrm>
          <a:prstGeom prst="rect">
            <a:avLst/>
          </a:prstGeom>
        </p:spPr>
      </p:pic>
      <p:sp>
        <p:nvSpPr>
          <p:cNvPr id="11" name="文本框 10">
            <a:extLst>
              <a:ext uri="{FF2B5EF4-FFF2-40B4-BE49-F238E27FC236}">
                <a16:creationId xmlns:a16="http://schemas.microsoft.com/office/drawing/2014/main" id="{2A52D82B-CB5B-52EE-E2B9-4F41F95100F4}"/>
              </a:ext>
            </a:extLst>
          </p:cNvPr>
          <p:cNvSpPr txBox="1"/>
          <p:nvPr/>
        </p:nvSpPr>
        <p:spPr>
          <a:xfrm>
            <a:off x="4581329" y="1496754"/>
            <a:ext cx="6826900" cy="2862322"/>
          </a:xfrm>
          <a:prstGeom prst="rect">
            <a:avLst/>
          </a:prstGeom>
          <a:noFill/>
        </p:spPr>
        <p:txBody>
          <a:bodyPr wrap="square" rtlCol="0">
            <a:spAutoFit/>
          </a:bodyPr>
          <a:lstStyle/>
          <a:p>
            <a:r>
              <a:rPr lang="zh-CN" altLang="en-US" dirty="0"/>
              <a:t>基于</a:t>
            </a:r>
            <a:r>
              <a:rPr lang="en-US" altLang="zh-CN" dirty="0"/>
              <a:t>PAC-Bayesian</a:t>
            </a:r>
            <a:r>
              <a:rPr lang="zh-CN" altLang="en-US" dirty="0"/>
              <a:t>理论，推导了一个节点分类任务的</a:t>
            </a:r>
            <a:r>
              <a:rPr lang="en-US" altLang="zh-CN" dirty="0"/>
              <a:t>OOD</a:t>
            </a:r>
            <a:r>
              <a:rPr lang="zh-CN" altLang="en-US" dirty="0"/>
              <a:t>泛化误差</a:t>
            </a:r>
            <a:endParaRPr lang="en-US" altLang="zh-CN" dirty="0"/>
          </a:p>
          <a:p>
            <a:r>
              <a:rPr lang="zh-CN" altLang="en-US" dirty="0"/>
              <a:t>该定理的说明了，</a:t>
            </a:r>
            <a:r>
              <a:rPr lang="en-US" altLang="zh-CN" dirty="0"/>
              <a:t>OOD</a:t>
            </a:r>
            <a:r>
              <a:rPr lang="zh-CN" altLang="en-US" dirty="0"/>
              <a:t>泛化误差可以被三项控制：</a:t>
            </a:r>
            <a:endParaRPr lang="en-US" altLang="zh-CN" dirty="0"/>
          </a:p>
          <a:p>
            <a:pPr marL="285750" indent="-285750">
              <a:buFont typeface="Arial" panose="020B0604020202020204" pitchFamily="34" charset="0"/>
              <a:buChar char="•"/>
            </a:pPr>
            <a:r>
              <a:rPr lang="zh-CN" altLang="en-US" dirty="0"/>
              <a:t>测试域和训练域学到的表示的差距（常规</a:t>
            </a:r>
            <a:r>
              <a:rPr lang="en-US" altLang="zh-CN" dirty="0"/>
              <a:t>OOD</a:t>
            </a:r>
            <a:r>
              <a:rPr lang="zh-CN" altLang="en-US" dirty="0"/>
              <a:t>误差，</a:t>
            </a:r>
            <a:r>
              <a:rPr lang="en-US" altLang="zh-CN" dirty="0"/>
              <a:t>CIA</a:t>
            </a:r>
            <a:r>
              <a:rPr lang="zh-CN" altLang="en-US" dirty="0"/>
              <a:t>和</a:t>
            </a:r>
            <a:r>
              <a:rPr lang="en-US" altLang="zh-CN" dirty="0" err="1"/>
              <a:t>Lorea</a:t>
            </a:r>
            <a:r>
              <a:rPr lang="zh-CN" altLang="en-US" dirty="0"/>
              <a:t>都能缩小）</a:t>
            </a:r>
            <a:endParaRPr lang="en-US" altLang="zh-CN" dirty="0"/>
          </a:p>
          <a:p>
            <a:pPr marL="285750" indent="-285750">
              <a:buFont typeface="Arial" panose="020B0604020202020204" pitchFamily="34" charset="0"/>
              <a:buChar char="•"/>
            </a:pPr>
            <a:r>
              <a:rPr lang="zh-CN" altLang="en-US" dirty="0"/>
              <a:t>测试域和训练域的由于环境虚假特征导致的分布差异（常规</a:t>
            </a:r>
            <a:r>
              <a:rPr lang="en-US" altLang="zh-CN" dirty="0"/>
              <a:t>OOD</a:t>
            </a:r>
            <a:r>
              <a:rPr lang="zh-CN" altLang="en-US" dirty="0"/>
              <a:t>误差，</a:t>
            </a:r>
            <a:r>
              <a:rPr lang="en-US" altLang="zh-CN" dirty="0"/>
              <a:t>CIA</a:t>
            </a:r>
            <a:r>
              <a:rPr lang="zh-CN" altLang="en-US" dirty="0"/>
              <a:t>能缩小，</a:t>
            </a:r>
            <a:r>
              <a:rPr lang="en-US" altLang="zh-CN" dirty="0" err="1"/>
              <a:t>Lorea</a:t>
            </a:r>
            <a:r>
              <a:rPr lang="zh-CN" altLang="en-US" dirty="0"/>
              <a:t>在</a:t>
            </a:r>
            <a:r>
              <a:rPr lang="en-US" altLang="zh-CN" dirty="0"/>
              <a:t>concept shift</a:t>
            </a:r>
            <a:r>
              <a:rPr lang="zh-CN" altLang="en-US" dirty="0"/>
              <a:t>上能缩小）</a:t>
            </a:r>
            <a:endParaRPr lang="en-US" altLang="zh-CN" dirty="0"/>
          </a:p>
          <a:p>
            <a:pPr marL="285750" indent="-285750">
              <a:buFont typeface="Arial" panose="020B0604020202020204" pitchFamily="34" charset="0"/>
              <a:buChar char="•"/>
            </a:pPr>
            <a:r>
              <a:rPr lang="zh-CN" altLang="en-US" dirty="0"/>
              <a:t>测试域和训练域各个点的邻域异类分布差异（</a:t>
            </a:r>
            <a:r>
              <a:rPr lang="zh-CN" altLang="en-US" dirty="0">
                <a:solidFill>
                  <a:srgbClr val="FF0000"/>
                </a:solidFill>
              </a:rPr>
              <a:t>图数据特有的</a:t>
            </a:r>
            <a:r>
              <a:rPr lang="en-US" altLang="zh-CN" dirty="0">
                <a:solidFill>
                  <a:srgbClr val="FF0000"/>
                </a:solidFill>
              </a:rPr>
              <a:t>OOD</a:t>
            </a:r>
            <a:r>
              <a:rPr lang="zh-CN" altLang="en-US" dirty="0">
                <a:solidFill>
                  <a:srgbClr val="FF0000"/>
                </a:solidFill>
              </a:rPr>
              <a:t>误差，它反映了相邻的点如果有不同类别的点，那么这些异类的点会带来不同的不变特征，这对于中心节点的不变特征来说是引入了噪声，会影响中心节点的分类。能被</a:t>
            </a:r>
            <a:r>
              <a:rPr lang="en-US" altLang="zh-CN" dirty="0" err="1">
                <a:solidFill>
                  <a:srgbClr val="FF0000"/>
                </a:solidFill>
              </a:rPr>
              <a:t>Lorea</a:t>
            </a:r>
            <a:r>
              <a:rPr lang="zh-CN" altLang="en-US" dirty="0">
                <a:solidFill>
                  <a:srgbClr val="FF0000"/>
                </a:solidFill>
              </a:rPr>
              <a:t>缩小</a:t>
            </a:r>
            <a:r>
              <a:rPr lang="zh-CN" altLang="en-US" dirty="0"/>
              <a:t>）</a:t>
            </a:r>
            <a:endParaRPr lang="en-US" altLang="zh-CN" dirty="0"/>
          </a:p>
        </p:txBody>
      </p:sp>
    </p:spTree>
    <p:extLst>
      <p:ext uri="{BB962C8B-B14F-4D97-AF65-F5344CB8AC3E}">
        <p14:creationId xmlns:p14="http://schemas.microsoft.com/office/powerpoint/2010/main" val="33064087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5426078" y="2939428"/>
            <a:ext cx="2589939" cy="369332"/>
          </a:xfrm>
          <a:prstGeom prst="rect">
            <a:avLst/>
          </a:prstGeom>
          <a:noFill/>
        </p:spPr>
        <p:txBody>
          <a:bodyPr wrap="square" rtlCol="0">
            <a:spAutoFit/>
          </a:bodyPr>
          <a:lstStyle/>
          <a:p>
            <a:r>
              <a:rPr lang="en-US" altLang="zh-CN" dirty="0" err="1"/>
              <a:t>Arxiv</a:t>
            </a:r>
            <a:r>
              <a:rPr lang="en-US" altLang="zh-CN" dirty="0"/>
              <a:t> 2023 Oct</a:t>
            </a:r>
            <a:endParaRPr lang="zh-CN" altLang="en-US" dirty="0"/>
          </a:p>
        </p:txBody>
      </p:sp>
      <p:pic>
        <p:nvPicPr>
          <p:cNvPr id="8" name="图片 7"/>
          <p:cNvPicPr>
            <a:picLocks noChangeAspect="1"/>
          </p:cNvPicPr>
          <p:nvPr/>
        </p:nvPicPr>
        <p:blipFill>
          <a:blip r:embed="rId2"/>
          <a:stretch>
            <a:fillRect/>
          </a:stretch>
        </p:blipFill>
        <p:spPr>
          <a:xfrm>
            <a:off x="2657370" y="1291802"/>
            <a:ext cx="6877259" cy="142014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473885" y="584014"/>
            <a:ext cx="10619055" cy="1846659"/>
          </a:xfrm>
          <a:prstGeom prst="rect">
            <a:avLst/>
          </a:prstGeom>
          <a:noFill/>
        </p:spPr>
        <p:txBody>
          <a:bodyPr wrap="square" rtlCol="0">
            <a:spAutoFit/>
          </a:bodyPr>
          <a:lstStyle/>
          <a:p>
            <a:pPr marL="342900" indent="-342900">
              <a:buFont typeface="Wingdings" panose="05000000000000000000" pitchFamily="2" charset="2"/>
              <a:buChar char="Ø"/>
            </a:pPr>
            <a:r>
              <a:rPr lang="en-US" altLang="zh-CN" sz="2400" dirty="0"/>
              <a:t>The robustness of CLIP</a:t>
            </a:r>
          </a:p>
          <a:p>
            <a:pPr marL="285750" indent="-285750">
              <a:buFont typeface="Arial" panose="020B0604020202020204" pitchFamily="34" charset="0"/>
              <a:buChar char="•"/>
            </a:pPr>
            <a:r>
              <a:rPr lang="en-US" altLang="zh-CN" dirty="0"/>
              <a:t>CLIP image encoder: CLIP is trained using detailed captions for each image, such as “A brown cat sitting on a sofa”. This allows CLIP to learn rich specialized representations for each attribute, with </a:t>
            </a:r>
            <a:r>
              <a:rPr lang="en-US" altLang="zh-CN" dirty="0">
                <a:solidFill>
                  <a:srgbClr val="FF0000"/>
                </a:solidFill>
              </a:rPr>
              <a:t>higher intra-class variance</a:t>
            </a:r>
            <a:r>
              <a:rPr lang="en-US" altLang="zh-CN" dirty="0"/>
              <a:t> when compared to standard ERM training.</a:t>
            </a:r>
          </a:p>
          <a:p>
            <a:pPr marL="285750" indent="-285750">
              <a:buFont typeface="Arial" panose="020B0604020202020204" pitchFamily="34" charset="0"/>
              <a:buChar char="•"/>
            </a:pPr>
            <a:r>
              <a:rPr lang="en-US" altLang="zh-CN" dirty="0"/>
              <a:t>CLIP text encoder: the text encoder is a domain-invariant classifier, a caption such as “A photo of a {class}” can represent the core concept of the class.</a:t>
            </a:r>
            <a:endParaRPr lang="zh-CN" altLang="en-US" dirty="0"/>
          </a:p>
        </p:txBody>
      </p:sp>
      <p:pic>
        <p:nvPicPr>
          <p:cNvPr id="8" name="图片 7"/>
          <p:cNvPicPr>
            <a:picLocks noChangeAspect="1"/>
          </p:cNvPicPr>
          <p:nvPr/>
        </p:nvPicPr>
        <p:blipFill>
          <a:blip r:embed="rId2"/>
          <a:stretch>
            <a:fillRect/>
          </a:stretch>
        </p:blipFill>
        <p:spPr>
          <a:xfrm>
            <a:off x="1392736" y="3704319"/>
            <a:ext cx="3711784" cy="2649166"/>
          </a:xfrm>
          <a:prstGeom prst="rect">
            <a:avLst/>
          </a:prstGeom>
        </p:spPr>
      </p:pic>
      <p:sp>
        <p:nvSpPr>
          <p:cNvPr id="9" name="文本框 8"/>
          <p:cNvSpPr txBox="1"/>
          <p:nvPr/>
        </p:nvSpPr>
        <p:spPr>
          <a:xfrm>
            <a:off x="5699982" y="3884530"/>
            <a:ext cx="5099282" cy="2031325"/>
          </a:xfrm>
          <a:prstGeom prst="rect">
            <a:avLst/>
          </a:prstGeom>
          <a:noFill/>
        </p:spPr>
        <p:txBody>
          <a:bodyPr wrap="square" rtlCol="0">
            <a:spAutoFit/>
          </a:bodyPr>
          <a:lstStyle/>
          <a:p>
            <a:r>
              <a:rPr lang="en-US" altLang="zh-CN" dirty="0"/>
              <a:t>Thus, in a DG setting where the target domain is inaccessible, the generic text embeddings provide the best robustness across distribution shifts.</a:t>
            </a:r>
          </a:p>
          <a:p>
            <a:endParaRPr lang="en-US" altLang="zh-CN" dirty="0"/>
          </a:p>
          <a:p>
            <a:r>
              <a:rPr lang="en-US" altLang="zh-CN" dirty="0"/>
              <a:t>In the proposed method VL2V-ADiP, we therefore explicitly use the text embeddings to maximally transfer their robustness to the student model.</a:t>
            </a:r>
            <a:endParaRPr lang="zh-CN" altLang="en-US" dirty="0"/>
          </a:p>
        </p:txBody>
      </p:sp>
      <p:sp>
        <p:nvSpPr>
          <p:cNvPr id="2" name="文本框 1">
            <a:extLst>
              <a:ext uri="{FF2B5EF4-FFF2-40B4-BE49-F238E27FC236}">
                <a16:creationId xmlns:a16="http://schemas.microsoft.com/office/drawing/2014/main" id="{0BC6E783-B534-A13C-0D76-3C906568E0A6}"/>
              </a:ext>
            </a:extLst>
          </p:cNvPr>
          <p:cNvSpPr txBox="1"/>
          <p:nvPr/>
        </p:nvSpPr>
        <p:spPr>
          <a:xfrm>
            <a:off x="547302" y="2967335"/>
            <a:ext cx="8016019" cy="461665"/>
          </a:xfrm>
          <a:prstGeom prst="rect">
            <a:avLst/>
          </a:prstGeom>
          <a:noFill/>
        </p:spPr>
        <p:txBody>
          <a:bodyPr wrap="square" rtlCol="0">
            <a:spAutoFit/>
          </a:bodyPr>
          <a:lstStyle/>
          <a:p>
            <a:pPr marL="285750" indent="-285750">
              <a:buFont typeface="Wingdings" panose="05000000000000000000" pitchFamily="2" charset="2"/>
              <a:buChar char="Ø"/>
            </a:pPr>
            <a:r>
              <a:rPr lang="en-US" altLang="zh-CN" sz="2400" dirty="0"/>
              <a:t>Text embedding shows robustness to distributional shifts</a:t>
            </a:r>
            <a:endParaRPr lang="zh-CN" alt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365425" y="1070102"/>
            <a:ext cx="8176205" cy="461665"/>
          </a:xfrm>
          <a:prstGeom prst="rect">
            <a:avLst/>
          </a:prstGeom>
          <a:noFill/>
        </p:spPr>
        <p:txBody>
          <a:bodyPr wrap="square" rtlCol="0">
            <a:spAutoFit/>
          </a:bodyPr>
          <a:lstStyle/>
          <a:p>
            <a:pPr marL="285750" indent="-285750">
              <a:buFont typeface="Wingdings" panose="05000000000000000000" pitchFamily="2" charset="2"/>
              <a:buChar char="Ø"/>
            </a:pPr>
            <a:r>
              <a:rPr lang="en-US" altLang="zh-CN" sz="2400" b="1" dirty="0"/>
              <a:t>Problem Setting</a:t>
            </a:r>
          </a:p>
        </p:txBody>
      </p:sp>
      <p:sp>
        <p:nvSpPr>
          <p:cNvPr id="9" name="文本框 8">
            <a:extLst>
              <a:ext uri="{FF2B5EF4-FFF2-40B4-BE49-F238E27FC236}">
                <a16:creationId xmlns:a16="http://schemas.microsoft.com/office/drawing/2014/main" id="{235EBF92-9B1F-33EA-AA5A-6065B69BC4F0}"/>
              </a:ext>
            </a:extLst>
          </p:cNvPr>
          <p:cNvSpPr txBox="1"/>
          <p:nvPr/>
        </p:nvSpPr>
        <p:spPr>
          <a:xfrm>
            <a:off x="433838" y="305912"/>
            <a:ext cx="10585683" cy="584775"/>
          </a:xfrm>
          <a:prstGeom prst="rect">
            <a:avLst/>
          </a:prstGeom>
          <a:noFill/>
        </p:spPr>
        <p:txBody>
          <a:bodyPr wrap="square" rtlCol="0">
            <a:spAutoFit/>
          </a:bodyPr>
          <a:lstStyle/>
          <a:p>
            <a:r>
              <a:rPr lang="en-US" altLang="zh-CN" sz="3200" dirty="0"/>
              <a:t>White box distillation: VL2V-SD (Self-Distillation)</a:t>
            </a:r>
            <a:endParaRPr lang="zh-CN" altLang="en-US" sz="3200" dirty="0"/>
          </a:p>
        </p:txBody>
      </p:sp>
      <p:sp>
        <p:nvSpPr>
          <p:cNvPr id="3" name="文本框 2">
            <a:extLst>
              <a:ext uri="{FF2B5EF4-FFF2-40B4-BE49-F238E27FC236}">
                <a16:creationId xmlns:a16="http://schemas.microsoft.com/office/drawing/2014/main" id="{58E6A2D1-F0D2-08A9-C87C-995CC9085A79}"/>
              </a:ext>
            </a:extLst>
          </p:cNvPr>
          <p:cNvSpPr txBox="1"/>
          <p:nvPr/>
        </p:nvSpPr>
        <p:spPr>
          <a:xfrm>
            <a:off x="737119" y="1660849"/>
            <a:ext cx="10428514" cy="2585323"/>
          </a:xfrm>
          <a:prstGeom prst="rect">
            <a:avLst/>
          </a:prstGeom>
          <a:noFill/>
        </p:spPr>
        <p:txBody>
          <a:bodyPr wrap="square" rtlCol="0">
            <a:spAutoFit/>
          </a:bodyPr>
          <a:lstStyle/>
          <a:p>
            <a:r>
              <a:rPr lang="en-US" altLang="zh-CN" dirty="0"/>
              <a:t>Given a pretrained CLIP and a given downstream dataset, we want to obtain a vision model with stronger generalization </a:t>
            </a:r>
            <a:r>
              <a:rPr lang="en-US" altLang="zh-CN" b="1" dirty="0"/>
              <a:t>on the downstream dataset</a:t>
            </a:r>
            <a:r>
              <a:rPr lang="en-US" altLang="zh-CN" dirty="0"/>
              <a:t>.</a:t>
            </a:r>
          </a:p>
          <a:p>
            <a:endParaRPr lang="en-US" altLang="zh-CN" dirty="0"/>
          </a:p>
          <a:p>
            <a:pPr marL="285750" indent="-285750">
              <a:buFont typeface="Arial" panose="020B0604020202020204" pitchFamily="34" charset="0"/>
              <a:buChar char="•"/>
            </a:pPr>
            <a:r>
              <a:rPr lang="en-US" altLang="zh-CN" dirty="0"/>
              <a:t>White box: access to the weights of the CLIP.</a:t>
            </a:r>
          </a:p>
          <a:p>
            <a:endParaRPr lang="en-US" altLang="zh-CN" dirty="0"/>
          </a:p>
          <a:p>
            <a:pPr marL="285750" indent="-285750">
              <a:buFont typeface="Arial" panose="020B0604020202020204" pitchFamily="34" charset="0"/>
              <a:buChar char="•"/>
            </a:pPr>
            <a:r>
              <a:rPr lang="en-US" altLang="zh-CN" dirty="0"/>
              <a:t>Idea: distill knowledge from the pretrained CLIP into the student vision model (in this setting, the student model is a CLIP image encoder and is initialized by the weights of the pretrained CLIP image encoder).</a:t>
            </a:r>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en-US" altLang="zh-CN" dirty="0"/>
              <a:t>Result: huge improvement over zero-shot CLIP, and beat previous SOTA</a:t>
            </a:r>
            <a:endParaRPr lang="zh-CN" altLang="en-US" dirty="0"/>
          </a:p>
        </p:txBody>
      </p:sp>
      <p:pic>
        <p:nvPicPr>
          <p:cNvPr id="10" name="图片 9">
            <a:extLst>
              <a:ext uri="{FF2B5EF4-FFF2-40B4-BE49-F238E27FC236}">
                <a16:creationId xmlns:a16="http://schemas.microsoft.com/office/drawing/2014/main" id="{C56FFE3C-223B-0D2E-026A-56C7AA940F1D}"/>
              </a:ext>
            </a:extLst>
          </p:cNvPr>
          <p:cNvPicPr>
            <a:picLocks noChangeAspect="1"/>
          </p:cNvPicPr>
          <p:nvPr/>
        </p:nvPicPr>
        <p:blipFill>
          <a:blip r:embed="rId2"/>
          <a:stretch>
            <a:fillRect/>
          </a:stretch>
        </p:blipFill>
        <p:spPr>
          <a:xfrm>
            <a:off x="3702594" y="4426564"/>
            <a:ext cx="3705912" cy="2003993"/>
          </a:xfrm>
          <a:prstGeom prst="rect">
            <a:avLst/>
          </a:prstGeom>
        </p:spPr>
      </p:pic>
    </p:spTree>
    <p:extLst>
      <p:ext uri="{BB962C8B-B14F-4D97-AF65-F5344CB8AC3E}">
        <p14:creationId xmlns:p14="http://schemas.microsoft.com/office/powerpoint/2010/main" val="31899361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2556940" y="3794565"/>
            <a:ext cx="3943350" cy="723900"/>
          </a:xfrm>
          <a:prstGeom prst="rect">
            <a:avLst/>
          </a:prstGeom>
        </p:spPr>
      </p:pic>
      <p:pic>
        <p:nvPicPr>
          <p:cNvPr id="7" name="图片 6"/>
          <p:cNvPicPr>
            <a:picLocks noChangeAspect="1"/>
          </p:cNvPicPr>
          <p:nvPr/>
        </p:nvPicPr>
        <p:blipFill>
          <a:blip r:embed="rId3"/>
          <a:stretch>
            <a:fillRect/>
          </a:stretch>
        </p:blipFill>
        <p:spPr>
          <a:xfrm>
            <a:off x="1861962" y="1595987"/>
            <a:ext cx="4600575" cy="1257300"/>
          </a:xfrm>
          <a:prstGeom prst="rect">
            <a:avLst/>
          </a:prstGeom>
        </p:spPr>
      </p:pic>
      <p:sp>
        <p:nvSpPr>
          <p:cNvPr id="8" name="文本框 7"/>
          <p:cNvSpPr txBox="1"/>
          <p:nvPr/>
        </p:nvSpPr>
        <p:spPr>
          <a:xfrm>
            <a:off x="365425" y="1070102"/>
            <a:ext cx="8176205" cy="369332"/>
          </a:xfrm>
          <a:prstGeom prst="rect">
            <a:avLst/>
          </a:prstGeom>
          <a:noFill/>
        </p:spPr>
        <p:txBody>
          <a:bodyPr wrap="square" rtlCol="0">
            <a:spAutoFit/>
          </a:bodyPr>
          <a:lstStyle/>
          <a:p>
            <a:pPr marL="285750" indent="-285750">
              <a:buFont typeface="Wingdings" panose="05000000000000000000" pitchFamily="2" charset="2"/>
              <a:buChar char="Ø"/>
            </a:pPr>
            <a:r>
              <a:rPr lang="en-US" altLang="zh-CN" b="1" dirty="0"/>
              <a:t>A basic distillation procedure from VLMs to vision models</a:t>
            </a:r>
            <a:endParaRPr lang="zh-CN" altLang="en-US" b="1" dirty="0"/>
          </a:p>
        </p:txBody>
      </p:sp>
      <p:sp>
        <p:nvSpPr>
          <p:cNvPr id="12" name="文本框 11"/>
          <p:cNvSpPr txBox="1"/>
          <p:nvPr/>
        </p:nvSpPr>
        <p:spPr>
          <a:xfrm>
            <a:off x="365425" y="3296200"/>
            <a:ext cx="6097112" cy="369332"/>
          </a:xfrm>
          <a:prstGeom prst="rect">
            <a:avLst/>
          </a:prstGeom>
          <a:noFill/>
        </p:spPr>
        <p:txBody>
          <a:bodyPr wrap="square">
            <a:spAutoFit/>
          </a:bodyPr>
          <a:lstStyle/>
          <a:p>
            <a:pPr marL="285750" indent="-285750">
              <a:buFont typeface="Wingdings" panose="05000000000000000000" pitchFamily="2" charset="2"/>
              <a:buChar char="Ø"/>
            </a:pPr>
            <a:r>
              <a:rPr lang="zh-CN" altLang="en-US" b="1" dirty="0"/>
              <a:t>Self-Distillation from Text to Image encoders</a:t>
            </a: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189C70D6-82F7-AD63-FF8B-AC0CEA0C18DB}"/>
                  </a:ext>
                </a:extLst>
              </p:cNvPr>
              <p:cNvSpPr txBox="1"/>
              <p:nvPr/>
            </p:nvSpPr>
            <p:spPr>
              <a:xfrm>
                <a:off x="6988151" y="1614502"/>
                <a:ext cx="4685466" cy="646331"/>
              </a:xfrm>
              <a:prstGeom prst="rect">
                <a:avLst/>
              </a:prstGeom>
              <a:noFill/>
            </p:spPr>
            <p:txBody>
              <a:bodyPr wrap="square" rtlCol="0">
                <a:spAutoFit/>
              </a:bodyPr>
              <a:lstStyle/>
              <a:p>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𝑇</m:t>
                        </m:r>
                      </m:sub>
                    </m:sSub>
                    <m:r>
                      <a:rPr lang="en-US" altLang="zh-CN" b="0" i="1" smtClean="0">
                        <a:latin typeface="Cambria Math" panose="02040503050406030204" pitchFamily="18" charset="0"/>
                      </a:rPr>
                      <m:t> </m:t>
                    </m:r>
                  </m:oMath>
                </a14:m>
                <a:r>
                  <a:rPr lang="en-US" altLang="zh-CN" dirty="0"/>
                  <a:t>and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i="1">
                            <a:latin typeface="Cambria Math" panose="02040503050406030204" pitchFamily="18" charset="0"/>
                          </a:rPr>
                          <m:t>𝑆</m:t>
                        </m:r>
                      </m:sub>
                    </m:sSub>
                    <m:r>
                      <a:rPr lang="en-US" altLang="zh-CN" i="1">
                        <a:latin typeface="Cambria Math" panose="02040503050406030204" pitchFamily="18" charset="0"/>
                      </a:rPr>
                      <m:t> </m:t>
                    </m:r>
                  </m:oMath>
                </a14:m>
                <a:r>
                  <a:rPr lang="en-US" altLang="zh-CN" dirty="0"/>
                  <a:t>are the output </a:t>
                </a:r>
                <a:r>
                  <a:rPr lang="en-US" altLang="zh-CN" dirty="0">
                    <a:solidFill>
                      <a:srgbClr val="0070C0"/>
                    </a:solidFill>
                  </a:rPr>
                  <a:t>logits</a:t>
                </a:r>
                <a:r>
                  <a:rPr lang="en-US" altLang="zh-CN" dirty="0"/>
                  <a:t> of the teacher model (CLIP) and student model, respectively.</a:t>
                </a:r>
                <a:endParaRPr lang="zh-CN" altLang="en-US" dirty="0"/>
              </a:p>
            </p:txBody>
          </p:sp>
        </mc:Choice>
        <mc:Fallback xmlns="">
          <p:sp>
            <p:nvSpPr>
              <p:cNvPr id="2" name="文本框 1">
                <a:extLst>
                  <a:ext uri="{FF2B5EF4-FFF2-40B4-BE49-F238E27FC236}">
                    <a16:creationId xmlns:a16="http://schemas.microsoft.com/office/drawing/2014/main" id="{189C70D6-82F7-AD63-FF8B-AC0CEA0C18DB}"/>
                  </a:ext>
                </a:extLst>
              </p:cNvPr>
              <p:cNvSpPr txBox="1">
                <a:spLocks noRot="1" noChangeAspect="1" noMove="1" noResize="1" noEditPoints="1" noAdjustHandles="1" noChangeArrowheads="1" noChangeShapeType="1" noTextEdit="1"/>
              </p:cNvSpPr>
              <p:nvPr/>
            </p:nvSpPr>
            <p:spPr>
              <a:xfrm>
                <a:off x="6988151" y="1614502"/>
                <a:ext cx="4685466" cy="646331"/>
              </a:xfrm>
              <a:prstGeom prst="rect">
                <a:avLst/>
              </a:prstGeom>
              <a:blipFill>
                <a:blip r:embed="rId4"/>
                <a:stretch>
                  <a:fillRect l="-1040" t="-5660" b="-1415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 name="文本框 3">
                <a:extLst>
                  <a:ext uri="{FF2B5EF4-FFF2-40B4-BE49-F238E27FC236}">
                    <a16:creationId xmlns:a16="http://schemas.microsoft.com/office/drawing/2014/main" id="{CD411610-ACE5-A498-7F9D-93B6359C8E49}"/>
                  </a:ext>
                </a:extLst>
              </p:cNvPr>
              <p:cNvSpPr txBox="1"/>
              <p:nvPr/>
            </p:nvSpPr>
            <p:spPr>
              <a:xfrm>
                <a:off x="1343368" y="4868602"/>
                <a:ext cx="6167194" cy="681212"/>
              </a:xfrm>
              <a:prstGeom prst="rect">
                <a:avLst/>
              </a:prstGeom>
              <a:noFill/>
            </p:spPr>
            <p:txBody>
              <a:bodyPr wrap="square" rtlCol="0">
                <a:spAutoFit/>
              </a:bodyPr>
              <a:lstStyle/>
              <a:p>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𝐼</m:t>
                        </m:r>
                      </m:e>
                      <m:sup>
                        <m:r>
                          <a:rPr lang="en-US" altLang="zh-CN" b="0" i="1" smtClean="0">
                            <a:latin typeface="Cambria Math" panose="02040503050406030204" pitchFamily="18" charset="0"/>
                          </a:rPr>
                          <m:t>𝑠</m:t>
                        </m:r>
                      </m:sup>
                    </m:sSup>
                  </m:oMath>
                </a14:m>
                <a:r>
                  <a:rPr lang="en-US" altLang="zh-CN" dirty="0"/>
                  <a:t>,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𝐼</m:t>
                        </m:r>
                      </m:e>
                      <m:sup>
                        <m:r>
                          <a:rPr lang="en-US" altLang="zh-CN" b="0" i="1" smtClean="0">
                            <a:latin typeface="Cambria Math" panose="02040503050406030204" pitchFamily="18" charset="0"/>
                          </a:rPr>
                          <m:t>𝑡</m:t>
                        </m:r>
                      </m:sup>
                    </m:sSup>
                  </m:oMath>
                </a14:m>
                <a:r>
                  <a:rPr lang="zh-CN" altLang="en-US" dirty="0"/>
                  <a:t> </a:t>
                </a:r>
                <a:r>
                  <a:rPr lang="en-US" altLang="zh-CN" dirty="0"/>
                  <a:t>are image </a:t>
                </a:r>
                <a:r>
                  <a:rPr lang="en-US" altLang="zh-CN" dirty="0">
                    <a:solidFill>
                      <a:srgbClr val="0070C0"/>
                    </a:solidFill>
                  </a:rPr>
                  <a:t>embeddings</a:t>
                </a:r>
                <a:r>
                  <a:rPr lang="en-US" altLang="zh-CN" dirty="0"/>
                  <a:t> of the student/teacher.</a:t>
                </a:r>
              </a:p>
              <a:p>
                <a14:m>
                  <m:oMath xmlns:m="http://schemas.openxmlformats.org/officeDocument/2006/math">
                    <m:sSub>
                      <m:sSubPr>
                        <m:ctrlPr>
                          <a:rPr lang="en-US" altLang="zh-CN" b="0" i="0" smtClean="0">
                            <a:latin typeface="Cambria Math" panose="02040503050406030204" pitchFamily="18" charset="0"/>
                          </a:rPr>
                        </m:ctrlPr>
                      </m:sSubPr>
                      <m:e>
                        <m:r>
                          <a:rPr lang="en-US" altLang="zh-CN" b="0" i="1" smtClean="0">
                            <a:latin typeface="Cambria Math" panose="02040503050406030204" pitchFamily="18" charset="0"/>
                          </a:rPr>
                          <m:t>𝑇</m:t>
                        </m:r>
                      </m:e>
                      <m:sub>
                        <m:sSub>
                          <m:sSubPr>
                            <m:ctrlPr>
                              <a:rPr lang="en-US" altLang="zh-CN" b="0" i="0" smtClean="0">
                                <a:latin typeface="Cambria Math" panose="02040503050406030204" pitchFamily="18" charset="0"/>
                              </a:rPr>
                            </m:ctrlPr>
                          </m:sSubPr>
                          <m:e>
                            <m:r>
                              <m:rPr>
                                <m:sty m:val="p"/>
                              </m:rPr>
                              <a:rPr lang="en-US" altLang="zh-CN" b="0" i="0" smtClean="0">
                                <a:latin typeface="Cambria Math" panose="02040503050406030204" pitchFamily="18" charset="0"/>
                              </a:rPr>
                              <m:t>y</m:t>
                            </m:r>
                          </m:e>
                          <m:sub>
                            <m:r>
                              <m:rPr>
                                <m:sty m:val="p"/>
                              </m:rPr>
                              <a:rPr lang="en-US" altLang="zh-CN" b="0" i="0" smtClean="0">
                                <a:latin typeface="Cambria Math" panose="02040503050406030204" pitchFamily="18" charset="0"/>
                              </a:rPr>
                              <m:t>i</m:t>
                            </m:r>
                          </m:sub>
                        </m:sSub>
                      </m:sub>
                    </m:sSub>
                  </m:oMath>
                </a14:m>
                <a:r>
                  <a:rPr lang="zh-CN" altLang="en-US" dirty="0"/>
                  <a:t> </a:t>
                </a:r>
                <a:r>
                  <a:rPr lang="en-US" altLang="zh-CN" dirty="0"/>
                  <a:t>is the </a:t>
                </a:r>
                <a:r>
                  <a:rPr lang="en-US" altLang="zh-CN" dirty="0">
                    <a:solidFill>
                      <a:srgbClr val="0070C0"/>
                    </a:solidFill>
                  </a:rPr>
                  <a:t>embedding</a:t>
                </a:r>
                <a:r>
                  <a:rPr lang="en-US" altLang="zh-CN" dirty="0"/>
                  <a:t> for ground truth class “A photo of a {class}”</a:t>
                </a:r>
                <a:endParaRPr lang="zh-CN" altLang="en-US" dirty="0"/>
              </a:p>
            </p:txBody>
          </p:sp>
        </mc:Choice>
        <mc:Fallback>
          <p:sp>
            <p:nvSpPr>
              <p:cNvPr id="4" name="文本框 3">
                <a:extLst>
                  <a:ext uri="{FF2B5EF4-FFF2-40B4-BE49-F238E27FC236}">
                    <a16:creationId xmlns:a16="http://schemas.microsoft.com/office/drawing/2014/main" id="{CD411610-ACE5-A498-7F9D-93B6359C8E49}"/>
                  </a:ext>
                </a:extLst>
              </p:cNvPr>
              <p:cNvSpPr txBox="1">
                <a:spLocks noRot="1" noChangeAspect="1" noMove="1" noResize="1" noEditPoints="1" noAdjustHandles="1" noChangeArrowheads="1" noChangeShapeType="1" noTextEdit="1"/>
              </p:cNvSpPr>
              <p:nvPr/>
            </p:nvSpPr>
            <p:spPr>
              <a:xfrm>
                <a:off x="1343368" y="4868602"/>
                <a:ext cx="6167194" cy="681212"/>
              </a:xfrm>
              <a:prstGeom prst="rect">
                <a:avLst/>
              </a:prstGeom>
              <a:blipFill>
                <a:blip r:embed="rId5"/>
                <a:stretch>
                  <a:fillRect t="-5405" r="-889" b="-991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220A37A2-397E-4607-54B5-32BAF009C0CD}"/>
                  </a:ext>
                </a:extLst>
              </p:cNvPr>
              <p:cNvSpPr txBox="1"/>
              <p:nvPr/>
            </p:nvSpPr>
            <p:spPr>
              <a:xfrm>
                <a:off x="1343368" y="5721535"/>
                <a:ext cx="7108292" cy="697563"/>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t>First term: distill invariance from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𝑖</m:t>
                            </m:r>
                          </m:sub>
                        </m:sSub>
                      </m:sub>
                    </m:sSub>
                  </m:oMath>
                </a14:m>
                <a:endParaRPr lang="en-US" altLang="zh-CN" dirty="0"/>
              </a:p>
              <a:p>
                <a:pPr marL="285750" indent="-285750">
                  <a:buFont typeface="Arial" panose="020B0604020202020204" pitchFamily="34" charset="0"/>
                  <a:buChar char="•"/>
                </a:pPr>
                <a:r>
                  <a:rPr lang="en-US" altLang="zh-CN" dirty="0"/>
                  <a:t>Second term: retain the rich features of </a:t>
                </a:r>
                <a14:m>
                  <m:oMath xmlns:m="http://schemas.openxmlformats.org/officeDocument/2006/math">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𝐼</m:t>
                        </m:r>
                      </m:e>
                      <m: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sub>
                      <m:sup>
                        <m:r>
                          <a:rPr lang="en-US" altLang="zh-CN" b="0" i="1" smtClean="0">
                            <a:latin typeface="Cambria Math" panose="02040503050406030204" pitchFamily="18" charset="0"/>
                          </a:rPr>
                          <m:t>𝑡</m:t>
                        </m:r>
                      </m:sup>
                    </m:sSubSup>
                  </m:oMath>
                </a14:m>
                <a:r>
                  <a:rPr lang="en-US" altLang="zh-CN" dirty="0"/>
                  <a:t> </a:t>
                </a:r>
                <a:endParaRPr lang="zh-CN" altLang="en-US" dirty="0"/>
              </a:p>
            </p:txBody>
          </p:sp>
        </mc:Choice>
        <mc:Fallback xmlns="">
          <p:sp>
            <p:nvSpPr>
              <p:cNvPr id="6" name="文本框 5">
                <a:extLst>
                  <a:ext uri="{FF2B5EF4-FFF2-40B4-BE49-F238E27FC236}">
                    <a16:creationId xmlns:a16="http://schemas.microsoft.com/office/drawing/2014/main" id="{220A37A2-397E-4607-54B5-32BAF009C0CD}"/>
                  </a:ext>
                </a:extLst>
              </p:cNvPr>
              <p:cNvSpPr txBox="1">
                <a:spLocks noRot="1" noChangeAspect="1" noMove="1" noResize="1" noEditPoints="1" noAdjustHandles="1" noChangeArrowheads="1" noChangeShapeType="1" noTextEdit="1"/>
              </p:cNvSpPr>
              <p:nvPr/>
            </p:nvSpPr>
            <p:spPr>
              <a:xfrm>
                <a:off x="1343368" y="5721535"/>
                <a:ext cx="7108292" cy="697563"/>
              </a:xfrm>
              <a:prstGeom prst="rect">
                <a:avLst/>
              </a:prstGeom>
              <a:blipFill>
                <a:blip r:embed="rId6"/>
                <a:stretch>
                  <a:fillRect l="-515" t="-4386" b="-10526"/>
                </a:stretch>
              </a:blipFill>
            </p:spPr>
            <p:txBody>
              <a:bodyPr/>
              <a:lstStyle/>
              <a:p>
                <a:r>
                  <a:rPr lang="zh-CN" altLang="en-US">
                    <a:noFill/>
                  </a:rPr>
                  <a:t> </a:t>
                </a:r>
              </a:p>
            </p:txBody>
          </p:sp>
        </mc:Fallback>
      </mc:AlternateContent>
      <p:sp>
        <p:nvSpPr>
          <p:cNvPr id="9" name="文本框 8">
            <a:extLst>
              <a:ext uri="{FF2B5EF4-FFF2-40B4-BE49-F238E27FC236}">
                <a16:creationId xmlns:a16="http://schemas.microsoft.com/office/drawing/2014/main" id="{235EBF92-9B1F-33EA-AA5A-6065B69BC4F0}"/>
              </a:ext>
            </a:extLst>
          </p:cNvPr>
          <p:cNvSpPr txBox="1"/>
          <p:nvPr/>
        </p:nvSpPr>
        <p:spPr>
          <a:xfrm>
            <a:off x="433838" y="305912"/>
            <a:ext cx="10585683" cy="584775"/>
          </a:xfrm>
          <a:prstGeom prst="rect">
            <a:avLst/>
          </a:prstGeom>
          <a:noFill/>
        </p:spPr>
        <p:txBody>
          <a:bodyPr wrap="square" rtlCol="0">
            <a:spAutoFit/>
          </a:bodyPr>
          <a:lstStyle/>
          <a:p>
            <a:r>
              <a:rPr lang="en-US" altLang="zh-CN" sz="3200" dirty="0"/>
              <a:t>White box distillation: VL2V-SD (Self-Distillation)</a:t>
            </a:r>
            <a:endParaRPr lang="zh-CN" altLang="en-US" sz="3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7726" y="874353"/>
            <a:ext cx="11153010" cy="2677656"/>
          </a:xfrm>
          <a:prstGeom prst="rect">
            <a:avLst/>
          </a:prstGeom>
          <a:noFill/>
        </p:spPr>
        <p:txBody>
          <a:bodyPr wrap="square" rtlCol="0">
            <a:spAutoFit/>
          </a:bodyPr>
          <a:lstStyle/>
          <a:p>
            <a:r>
              <a:rPr lang="en-US" altLang="zh-CN" sz="2400" dirty="0"/>
              <a:t>How to do black-box distillation? Suppose the student is initialized with ImageNet pre-trained weights.</a:t>
            </a:r>
          </a:p>
          <a:p>
            <a:endParaRPr lang="en-US" altLang="zh-CN" sz="2400" dirty="0"/>
          </a:p>
          <a:p>
            <a:r>
              <a:rPr lang="en-US" altLang="zh-CN" sz="2400" dirty="0"/>
              <a:t>Challenges:</a:t>
            </a:r>
          </a:p>
          <a:p>
            <a:pPr marL="285750" indent="-285750">
              <a:buFont typeface="Arial" panose="020B0604020202020204" pitchFamily="34" charset="0"/>
              <a:buChar char="•"/>
            </a:pPr>
            <a:r>
              <a:rPr lang="en-US" altLang="zh-CN" sz="2400" dirty="0"/>
              <a:t>Mismatch of IN-pretrained weights and CLIP weights</a:t>
            </a:r>
          </a:p>
          <a:p>
            <a:pPr marL="285750" indent="-285750">
              <a:buFont typeface="Arial" panose="020B0604020202020204" pitchFamily="34" charset="0"/>
              <a:buChar char="•"/>
            </a:pPr>
            <a:r>
              <a:rPr lang="en-US" altLang="zh-CN" sz="2400" dirty="0"/>
              <a:t>The feature dimension of the student model may be different from the dimension of VLM’s image and text embeddings.</a:t>
            </a:r>
            <a:endParaRPr lang="zh-CN" alt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a:stretch>
            <a:fillRect/>
          </a:stretch>
        </p:blipFill>
        <p:spPr>
          <a:xfrm>
            <a:off x="1775405" y="1127775"/>
            <a:ext cx="8806418" cy="3248059"/>
          </a:xfrm>
          <a:prstGeom prst="rect">
            <a:avLst/>
          </a:prstGeom>
        </p:spPr>
      </p:pic>
      <p:pic>
        <p:nvPicPr>
          <p:cNvPr id="6" name="图片 5">
            <a:extLst>
              <a:ext uri="{FF2B5EF4-FFF2-40B4-BE49-F238E27FC236}">
                <a16:creationId xmlns:a16="http://schemas.microsoft.com/office/drawing/2014/main" id="{E2D6849C-4062-ACFA-5712-C102C56A82F9}"/>
              </a:ext>
            </a:extLst>
          </p:cNvPr>
          <p:cNvPicPr>
            <a:picLocks noChangeAspect="1"/>
          </p:cNvPicPr>
          <p:nvPr/>
        </p:nvPicPr>
        <p:blipFill>
          <a:blip r:embed="rId3"/>
          <a:stretch>
            <a:fillRect/>
          </a:stretch>
        </p:blipFill>
        <p:spPr>
          <a:xfrm>
            <a:off x="2377738" y="6272678"/>
            <a:ext cx="3174011" cy="471704"/>
          </a:xfrm>
          <a:prstGeom prst="rect">
            <a:avLst/>
          </a:prstGeom>
        </p:spPr>
      </p:pic>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B2BC4246-8D4A-7470-469C-EB66B5B31FD2}"/>
                  </a:ext>
                </a:extLst>
              </p:cNvPr>
              <p:cNvSpPr txBox="1"/>
              <p:nvPr/>
            </p:nvSpPr>
            <p:spPr>
              <a:xfrm>
                <a:off x="982778" y="4571999"/>
                <a:ext cx="3174011" cy="1504514"/>
              </a:xfrm>
              <a:prstGeom prst="rect">
                <a:avLst/>
              </a:prstGeom>
              <a:noFill/>
            </p:spPr>
            <p:txBody>
              <a:bodyPr wrap="square" rtlCol="0">
                <a:spAutoFit/>
              </a:bodyPr>
              <a:lstStyle/>
              <a:p>
                <a:r>
                  <a:rPr lang="en-US" altLang="zh-CN" b="1" dirty="0"/>
                  <a:t>Stage 1 (Align): </a:t>
                </a:r>
                <a:r>
                  <a:rPr lang="en-US" altLang="zh-CN" dirty="0"/>
                  <a:t>freeze the student backbone, only train the linear projection head. </a:t>
                </a:r>
                <a14:m>
                  <m:oMath xmlns:m="http://schemas.openxmlformats.org/officeDocument/2006/math">
                    <m:r>
                      <a:rPr lang="en-US" altLang="zh-CN" b="0" i="1" smtClean="0">
                        <a:latin typeface="Cambria Math" panose="02040503050406030204" pitchFamily="18" charset="0"/>
                      </a:rPr>
                      <m:t>𝑃</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𝐹</m:t>
                        </m:r>
                      </m:e>
                      <m: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sub>
                      <m:sup>
                        <m:r>
                          <a:rPr lang="en-US" altLang="zh-CN" b="0" i="1" smtClean="0">
                            <a:latin typeface="Cambria Math" panose="02040503050406030204" pitchFamily="18" charset="0"/>
                          </a:rPr>
                          <m:t>𝑠</m:t>
                        </m:r>
                      </m:sup>
                    </m:sSubSup>
                  </m:oMath>
                </a14:m>
                <a:r>
                  <a:rPr lang="zh-CN" altLang="en-US" dirty="0"/>
                  <a:t> </a:t>
                </a:r>
                <a:r>
                  <a:rPr lang="en-US" altLang="zh-CN" dirty="0"/>
                  <a:t>is the projected features of the student model. </a:t>
                </a:r>
                <a:endParaRPr lang="zh-CN" altLang="en-US" dirty="0"/>
              </a:p>
            </p:txBody>
          </p:sp>
        </mc:Choice>
        <mc:Fallback xmlns="">
          <p:sp>
            <p:nvSpPr>
              <p:cNvPr id="8" name="文本框 7">
                <a:extLst>
                  <a:ext uri="{FF2B5EF4-FFF2-40B4-BE49-F238E27FC236}">
                    <a16:creationId xmlns:a16="http://schemas.microsoft.com/office/drawing/2014/main" id="{B2BC4246-8D4A-7470-469C-EB66B5B31FD2}"/>
                  </a:ext>
                </a:extLst>
              </p:cNvPr>
              <p:cNvSpPr txBox="1">
                <a:spLocks noRot="1" noChangeAspect="1" noMove="1" noResize="1" noEditPoints="1" noAdjustHandles="1" noChangeArrowheads="1" noChangeShapeType="1" noTextEdit="1"/>
              </p:cNvSpPr>
              <p:nvPr/>
            </p:nvSpPr>
            <p:spPr>
              <a:xfrm>
                <a:off x="982778" y="4571999"/>
                <a:ext cx="3174011" cy="1504514"/>
              </a:xfrm>
              <a:prstGeom prst="rect">
                <a:avLst/>
              </a:prstGeom>
              <a:blipFill>
                <a:blip r:embed="rId4"/>
                <a:stretch>
                  <a:fillRect l="-1536" t="-2024" b="-5668"/>
                </a:stretch>
              </a:blipFill>
            </p:spPr>
            <p:txBody>
              <a:bodyPr/>
              <a:lstStyle/>
              <a:p>
                <a:r>
                  <a:rPr lang="zh-CN" altLang="en-US">
                    <a:noFill/>
                  </a:rPr>
                  <a:t> </a:t>
                </a:r>
              </a:p>
            </p:txBody>
          </p:sp>
        </mc:Fallback>
      </mc:AlternateContent>
      <p:sp>
        <p:nvSpPr>
          <p:cNvPr id="10" name="文本框 9">
            <a:extLst>
              <a:ext uri="{FF2B5EF4-FFF2-40B4-BE49-F238E27FC236}">
                <a16:creationId xmlns:a16="http://schemas.microsoft.com/office/drawing/2014/main" id="{D958D55D-DA68-B57A-A8F2-AD96B8F6CA9E}"/>
              </a:ext>
            </a:extLst>
          </p:cNvPr>
          <p:cNvSpPr txBox="1"/>
          <p:nvPr/>
        </p:nvSpPr>
        <p:spPr>
          <a:xfrm>
            <a:off x="4376275" y="4571999"/>
            <a:ext cx="3174011" cy="1200329"/>
          </a:xfrm>
          <a:prstGeom prst="rect">
            <a:avLst/>
          </a:prstGeom>
          <a:noFill/>
        </p:spPr>
        <p:txBody>
          <a:bodyPr wrap="square" rtlCol="0">
            <a:spAutoFit/>
          </a:bodyPr>
          <a:lstStyle/>
          <a:p>
            <a:r>
              <a:rPr lang="en-US" altLang="zh-CN" b="1" dirty="0"/>
              <a:t>Stage 2 (Distill): </a:t>
            </a:r>
            <a:r>
              <a:rPr lang="en-US" altLang="zh-CN" dirty="0"/>
              <a:t>freeze the student’s linear projection head, only train the student’s feature extractor</a:t>
            </a:r>
            <a:endParaRPr lang="zh-CN" altLang="en-US" dirty="0"/>
          </a:p>
        </p:txBody>
      </p:sp>
      <p:sp>
        <p:nvSpPr>
          <p:cNvPr id="12" name="文本框 11">
            <a:extLst>
              <a:ext uri="{FF2B5EF4-FFF2-40B4-BE49-F238E27FC236}">
                <a16:creationId xmlns:a16="http://schemas.microsoft.com/office/drawing/2014/main" id="{75402C89-8F09-0788-32AF-D65B4F703C14}"/>
              </a:ext>
            </a:extLst>
          </p:cNvPr>
          <p:cNvSpPr txBox="1"/>
          <p:nvPr/>
        </p:nvSpPr>
        <p:spPr>
          <a:xfrm>
            <a:off x="433838" y="305912"/>
            <a:ext cx="10585683" cy="584775"/>
          </a:xfrm>
          <a:prstGeom prst="rect">
            <a:avLst/>
          </a:prstGeom>
          <a:noFill/>
        </p:spPr>
        <p:txBody>
          <a:bodyPr wrap="square" rtlCol="0">
            <a:spAutoFit/>
          </a:bodyPr>
          <a:lstStyle/>
          <a:p>
            <a:r>
              <a:rPr lang="en-US" altLang="zh-CN" sz="3200" dirty="0"/>
              <a:t>Black box distillation: VL2V-ADiP (Align, Distill, Predict)</a:t>
            </a:r>
            <a:endParaRPr lang="zh-CN" altLang="en-US" sz="3200" dirty="0"/>
          </a:p>
        </p:txBody>
      </p:sp>
      <p:cxnSp>
        <p:nvCxnSpPr>
          <p:cNvPr id="15" name="直接箭头连接符 14">
            <a:extLst>
              <a:ext uri="{FF2B5EF4-FFF2-40B4-BE49-F238E27FC236}">
                <a16:creationId xmlns:a16="http://schemas.microsoft.com/office/drawing/2014/main" id="{5D0DDAEC-2F45-AC60-7AE2-4DF0CC3E44D4}"/>
              </a:ext>
            </a:extLst>
          </p:cNvPr>
          <p:cNvCxnSpPr/>
          <p:nvPr/>
        </p:nvCxnSpPr>
        <p:spPr>
          <a:xfrm>
            <a:off x="2377738" y="6076513"/>
            <a:ext cx="405509" cy="2708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441756BB-B714-A15D-3068-B820DCEC34E0}"/>
              </a:ext>
            </a:extLst>
          </p:cNvPr>
          <p:cNvCxnSpPr>
            <a:cxnSpLocks/>
          </p:cNvCxnSpPr>
          <p:nvPr/>
        </p:nvCxnSpPr>
        <p:spPr>
          <a:xfrm flipH="1">
            <a:off x="4752210" y="5805622"/>
            <a:ext cx="568960" cy="4670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9" name="图片 18">
            <a:extLst>
              <a:ext uri="{FF2B5EF4-FFF2-40B4-BE49-F238E27FC236}">
                <a16:creationId xmlns:a16="http://schemas.microsoft.com/office/drawing/2014/main" id="{314F7BA3-9DB7-05CC-B3F4-3F547F5241D3}"/>
              </a:ext>
            </a:extLst>
          </p:cNvPr>
          <p:cNvPicPr>
            <a:picLocks noChangeAspect="1"/>
          </p:cNvPicPr>
          <p:nvPr/>
        </p:nvPicPr>
        <p:blipFill>
          <a:blip r:embed="rId5"/>
          <a:stretch>
            <a:fillRect/>
          </a:stretch>
        </p:blipFill>
        <p:spPr>
          <a:xfrm>
            <a:off x="8406873" y="5181599"/>
            <a:ext cx="1914525" cy="352425"/>
          </a:xfrm>
          <a:prstGeom prst="rect">
            <a:avLst/>
          </a:prstGeom>
        </p:spPr>
      </p:pic>
      <p:sp>
        <p:nvSpPr>
          <p:cNvPr id="20" name="文本框 19">
            <a:extLst>
              <a:ext uri="{FF2B5EF4-FFF2-40B4-BE49-F238E27FC236}">
                <a16:creationId xmlns:a16="http://schemas.microsoft.com/office/drawing/2014/main" id="{781AB7F2-E0E0-137D-4ACC-092C8F221E28}"/>
              </a:ext>
            </a:extLst>
          </p:cNvPr>
          <p:cNvSpPr txBox="1"/>
          <p:nvPr/>
        </p:nvSpPr>
        <p:spPr>
          <a:xfrm>
            <a:off x="8406873" y="4678728"/>
            <a:ext cx="3174011" cy="369332"/>
          </a:xfrm>
          <a:prstGeom prst="rect">
            <a:avLst/>
          </a:prstGeom>
          <a:noFill/>
        </p:spPr>
        <p:txBody>
          <a:bodyPr wrap="square" rtlCol="0">
            <a:spAutoFit/>
          </a:bodyPr>
          <a:lstStyle/>
          <a:p>
            <a:r>
              <a:rPr lang="en-US" altLang="zh-CN" b="1" dirty="0"/>
              <a:t>Stage 3: </a:t>
            </a:r>
            <a:r>
              <a:rPr lang="en-US" altLang="zh-CN" dirty="0"/>
              <a:t>predict</a:t>
            </a: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7735" y="-89651"/>
            <a:ext cx="10515600" cy="1325563"/>
          </a:xfrm>
        </p:spPr>
        <p:txBody>
          <a:bodyPr/>
          <a:lstStyle/>
          <a:p>
            <a:r>
              <a:rPr lang="en-US" altLang="zh-CN" dirty="0"/>
              <a:t>Experiments</a:t>
            </a:r>
            <a:endParaRPr lang="zh-CN" altLang="en-US" dirty="0"/>
          </a:p>
        </p:txBody>
      </p:sp>
      <p:pic>
        <p:nvPicPr>
          <p:cNvPr id="10" name="图片 9">
            <a:extLst>
              <a:ext uri="{FF2B5EF4-FFF2-40B4-BE49-F238E27FC236}">
                <a16:creationId xmlns:a16="http://schemas.microsoft.com/office/drawing/2014/main" id="{04EDF1BD-4B74-215C-059C-27BC0823127C}"/>
              </a:ext>
            </a:extLst>
          </p:cNvPr>
          <p:cNvPicPr>
            <a:picLocks noChangeAspect="1"/>
          </p:cNvPicPr>
          <p:nvPr/>
        </p:nvPicPr>
        <p:blipFill>
          <a:blip r:embed="rId2"/>
          <a:stretch>
            <a:fillRect/>
          </a:stretch>
        </p:blipFill>
        <p:spPr>
          <a:xfrm>
            <a:off x="1280044" y="1785257"/>
            <a:ext cx="4066664" cy="3016898"/>
          </a:xfrm>
          <a:prstGeom prst="rect">
            <a:avLst/>
          </a:prstGeom>
        </p:spPr>
      </p:pic>
      <p:pic>
        <p:nvPicPr>
          <p:cNvPr id="12" name="图片 11">
            <a:extLst>
              <a:ext uri="{FF2B5EF4-FFF2-40B4-BE49-F238E27FC236}">
                <a16:creationId xmlns:a16="http://schemas.microsoft.com/office/drawing/2014/main" id="{DEF78AF0-883C-E221-F6AC-6D2F7745CB34}"/>
              </a:ext>
            </a:extLst>
          </p:cNvPr>
          <p:cNvPicPr>
            <a:picLocks noChangeAspect="1"/>
          </p:cNvPicPr>
          <p:nvPr/>
        </p:nvPicPr>
        <p:blipFill>
          <a:blip r:embed="rId3"/>
          <a:stretch>
            <a:fillRect/>
          </a:stretch>
        </p:blipFill>
        <p:spPr>
          <a:xfrm>
            <a:off x="6441231" y="1741995"/>
            <a:ext cx="3687321" cy="3016898"/>
          </a:xfrm>
          <a:prstGeom prst="rect">
            <a:avLst/>
          </a:prstGeo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MWI1NmU0ZGViM2YyMGZhMjVhMTA3ZDUzNzI5MzUzYmIifQ=="/>
</p:tagLst>
</file>

<file path=ppt/theme/theme1.xml><?xml version="1.0" encoding="utf-8"?>
<a:theme xmlns:a="http://schemas.openxmlformats.org/drawingml/2006/main" name="WPS">
  <a:themeElements>
    <a:clrScheme name="WPS">
      <a:dk1>
        <a:sysClr val="windowText" lastClr="000000"/>
      </a:dk1>
      <a:lt1>
        <a:sysClr val="window" lastClr="FFFFFF"/>
      </a:lt1>
      <a:dk2>
        <a:srgbClr val="44546A"/>
      </a:dk2>
      <a:lt2>
        <a:srgbClr val="E7E6E6"/>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2184</TotalTime>
  <Words>1812</Words>
  <Application>Microsoft Office PowerPoint</Application>
  <PresentationFormat>宽屏</PresentationFormat>
  <Paragraphs>149</Paragraphs>
  <Slides>28</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28</vt:i4>
      </vt:variant>
    </vt:vector>
  </HeadingPairs>
  <TitlesOfParts>
    <vt:vector size="33" baseType="lpstr">
      <vt:lpstr>Arial</vt:lpstr>
      <vt:lpstr>Calibri</vt:lpstr>
      <vt:lpstr>Cambria Math</vt:lpstr>
      <vt:lpstr>Wingdings</vt:lpstr>
      <vt:lpstr>WPS</vt:lpstr>
      <vt:lpstr>How Large Vision-Language Models Help OOD Generalization</vt:lpstr>
      <vt:lpstr>Recent works on using vision-language model to help OOD</vt:lpstr>
      <vt:lpstr>PowerPoint 演示文稿</vt:lpstr>
      <vt:lpstr>PowerPoint 演示文稿</vt:lpstr>
      <vt:lpstr>PowerPoint 演示文稿</vt:lpstr>
      <vt:lpstr>PowerPoint 演示文稿</vt:lpstr>
      <vt:lpstr>PowerPoint 演示文稿</vt:lpstr>
      <vt:lpstr>PowerPoint 演示文稿</vt:lpstr>
      <vt:lpstr>Experiments</vt:lpstr>
      <vt:lpstr>Experiments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Conclusion</vt:lpstr>
      <vt:lpstr>近期工作</vt:lpstr>
      <vt:lpstr>一、补充定理：IRMv1和VREx在非图情况下不会失败</vt:lpstr>
      <vt:lpstr>一、补充定理：IRMv1和VREx在非图情况下不会失败</vt:lpstr>
      <vt:lpstr>二、GAT上实验</vt:lpstr>
      <vt:lpstr>二、GAT上实验</vt:lpstr>
      <vt:lpstr>三、理解性实验</vt:lpstr>
      <vt:lpstr>三、理解性实验</vt:lpstr>
      <vt:lpstr>四、Lorea的理论保证</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王启迅</dc:creator>
  <cp:lastModifiedBy>启迅 王</cp:lastModifiedBy>
  <cp:revision>12</cp:revision>
  <dcterms:created xsi:type="dcterms:W3CDTF">2023-08-09T12:44:00Z</dcterms:created>
  <dcterms:modified xsi:type="dcterms:W3CDTF">2024-01-11T02:32:14Z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3B0086CAF875411CACBDA13AB9801EF4_13</vt:lpwstr>
  </property>
  <property fmtid="{D5CDD505-2E9C-101B-9397-08002B2CF9AE}" pid="3" name="KSOProductBuildVer">
    <vt:lpwstr>2052-12.1.0.16120</vt:lpwstr>
  </property>
</Properties>
</file>