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92" r:id="rId5"/>
    <p:sldId id="293" r:id="rId6"/>
    <p:sldId id="294" r:id="rId7"/>
    <p:sldId id="295" r:id="rId8"/>
    <p:sldId id="266" r:id="rId9"/>
    <p:sldId id="267" r:id="rId10"/>
    <p:sldId id="291" r:id="rId11"/>
    <p:sldId id="268" r:id="rId12"/>
    <p:sldId id="269" r:id="rId13"/>
    <p:sldId id="270" r:id="rId14"/>
    <p:sldId id="271" r:id="rId15"/>
    <p:sldId id="272" r:id="rId16"/>
    <p:sldId id="290" r:id="rId17"/>
    <p:sldId id="257" r:id="rId18"/>
    <p:sldId id="258" r:id="rId19"/>
    <p:sldId id="264" r:id="rId20"/>
    <p:sldId id="263" r:id="rId21"/>
    <p:sldId id="265" r:id="rId22"/>
    <p:sldId id="262" r:id="rId23"/>
    <p:sldId id="261" r:id="rId24"/>
    <p:sldId id="259" r:id="rId25"/>
    <p:sldId id="260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" y="1122363"/>
            <a:ext cx="1194435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In-Context Learning C</a:t>
            </a:r>
            <a:r>
              <a:rPr lang="en-US" altLang="zh-CN" dirty="0"/>
              <a:t>an Helps the Generalization of Vision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王启迅</a:t>
            </a:r>
            <a:endParaRPr lang="en-US" altLang="zh-CN" dirty="0"/>
          </a:p>
          <a:p>
            <a:r>
              <a:rPr lang="en-US" altLang="zh-CN" dirty="0"/>
              <a:t>2024/3/12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Results: </a:t>
            </a:r>
            <a:r>
              <a:rPr lang="en-US" altLang="zh-CN" dirty="0" err="1"/>
              <a:t>iid</a:t>
            </a:r>
            <a:r>
              <a:rPr lang="en-US" altLang="zh-CN" dirty="0"/>
              <a:t>, infinite 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5763"/>
            <a:ext cx="10515600" cy="1981200"/>
          </a:xfrm>
        </p:spPr>
        <p:txBody>
          <a:bodyPr/>
          <a:lstStyle/>
          <a:p>
            <a:r>
              <a:rPr lang="en-US" altLang="zh-CN" dirty="0"/>
              <a:t>Given infinite ICE from a domain, ICRM converges to an environment risk minimizer (in the sense of cross entropy loss).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" y="1888331"/>
            <a:ext cx="101250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Results: </a:t>
            </a:r>
            <a:r>
              <a:rPr lang="en-US" altLang="zh-CN" dirty="0" err="1"/>
              <a:t>iid</a:t>
            </a:r>
            <a:r>
              <a:rPr lang="en-US" altLang="zh-CN" dirty="0"/>
              <a:t>, finite ICE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5763"/>
                <a:ext cx="10515600" cy="1981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form the Markov blanket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i.e., they contain all relevant information about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finite ICE, ICRM can outperform global ERM: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5763"/>
                <a:ext cx="10515600" cy="1981200"/>
              </a:xfrm>
              <a:blipFill rotWithShape="1">
                <a:blip r:embed="rId1"/>
                <a:stretch>
                  <a:fillRect t="-1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2114549"/>
            <a:ext cx="1003935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Results: OOD, infinite 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1317"/>
            <a:ext cx="10515600" cy="3566765"/>
          </a:xfrm>
        </p:spPr>
        <p:txBody>
          <a:bodyPr>
            <a:normAutofit/>
          </a:bodyPr>
          <a:lstStyle/>
          <a:p>
            <a:r>
              <a:rPr lang="en-US" altLang="zh-CN" dirty="0"/>
              <a:t>Given generalization guarantees of ICRM on the test environment within the Voronoi cells of the training environments.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⚠</a:t>
            </a:r>
            <a:r>
              <a:rPr lang="en-US" altLang="zh-CN" dirty="0">
                <a:solidFill>
                  <a:srgbClr val="FF0000"/>
                </a:solidFill>
              </a:rPr>
              <a:t>Problems in proofs) Its logic: </a:t>
            </a:r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en-US" altLang="zh-CN" dirty="0">
                <a:solidFill>
                  <a:srgbClr val="FF0000"/>
                </a:solidFill>
              </a:rPr>
              <a:t>ICRM can help to learn the ground-truth cluster information of the test domain  </a:t>
            </a:r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>
                <a:solidFill>
                  <a:srgbClr val="FF0000"/>
                </a:solidFill>
              </a:rPr>
              <a:t>through the Voronoi cell assumption, it learned the correct mapping between clusters and labels.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② </a:t>
            </a:r>
            <a:r>
              <a:rPr lang="en-US" altLang="zh-CN" dirty="0">
                <a:solidFill>
                  <a:srgbClr val="FF0000"/>
                </a:solidFill>
              </a:rPr>
              <a:t>remain questioned.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594" y="1603637"/>
            <a:ext cx="1000125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Generalization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9" y="4899004"/>
            <a:ext cx="11469362" cy="167135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For ICRM, a RN-50 is used to </a:t>
            </a:r>
            <a:r>
              <a:rPr lang="en-US" altLang="zh-CN" dirty="0" err="1"/>
              <a:t>featurize</a:t>
            </a:r>
            <a:r>
              <a:rPr lang="en-US" altLang="zh-CN" dirty="0"/>
              <a:t> the input, which is then processed by the decoder-only GPT2</a:t>
            </a:r>
            <a:endParaRPr lang="en-US" altLang="zh-CN" dirty="0"/>
          </a:p>
          <a:p>
            <a:r>
              <a:rPr lang="en-US" altLang="zh-CN" dirty="0"/>
              <a:t>For Camelyon17 and Tiny IN-C, ICRM outperforms baselines despite not leveraging any context from the test environment. -&gt; ICRM training itself helps.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676" y="1439763"/>
            <a:ext cx="4911147" cy="3323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Scores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9" y="4899004"/>
            <a:ext cx="11469362" cy="1671354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088" y="1958996"/>
            <a:ext cx="8471544" cy="3436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1890" y="1691005"/>
            <a:ext cx="6864350" cy="288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585" y="5078730"/>
            <a:ext cx="953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ICRM learns environment features.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014787"/>
            <a:ext cx="10668000" cy="2162175"/>
          </a:xfrm>
        </p:spPr>
        <p:txBody>
          <a:bodyPr/>
          <a:lstStyle/>
          <a:p>
            <a:r>
              <a:rPr lang="en-US" altLang="zh-CN" dirty="0" err="1"/>
              <a:t>Arxiv</a:t>
            </a:r>
            <a:r>
              <a:rPr lang="en-US" altLang="zh-CN" dirty="0"/>
              <a:t> Feb 2024</a:t>
            </a:r>
            <a:endParaRPr lang="en-US" altLang="zh-CN" dirty="0"/>
          </a:p>
          <a:p>
            <a:r>
              <a:rPr lang="en-US" altLang="zh-CN" dirty="0"/>
              <a:t>Empirical studied the effect of distribution shifts between In-Context Examples (ICE) and test samples of MLLMs.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419" y="843756"/>
            <a:ext cx="8060563" cy="29217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  <a:blipFill rotWithShape="1">
                <a:blip r:embed="rId1"/>
                <a:stretch>
                  <a:fillRect l="-4" t="-9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253"/>
          <a:stretch>
            <a:fillRect/>
          </a:stretch>
        </p:blipFill>
        <p:spPr>
          <a:xfrm>
            <a:off x="2101303" y="1316290"/>
            <a:ext cx="6716785" cy="2509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385" y="5590334"/>
            <a:ext cx="10220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The overall improvement by ICL is significant.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GPT-V and Gemini failed to achieve performance gains on molecular datasets (may be due to the inherent complexity of predicting molecular activity).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64" y="4065081"/>
            <a:ext cx="5792774" cy="14481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  <a:blipFill rotWithShape="1">
                <a:blip r:embed="rId1"/>
                <a:stretch>
                  <a:fillRect l="-4" t="-9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65368" y="5111171"/>
            <a:ext cx="1022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Basic OOD Generalization/Domain Generalization setting, where test samples are unavailable.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ICL significantly outperforms zero-shot, only marginally falling short of Oracle ICE.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62" y="1640764"/>
            <a:ext cx="7278993" cy="30590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  <a:blipFill rotWithShape="1">
                <a:blip r:embed="rId1"/>
                <a:stretch>
                  <a:fillRect l="-4" t="-9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65368" y="5111171"/>
            <a:ext cx="1022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Test: balanced two categories. ICE: varying proportions of categories.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Label shifts can significantly impact MLLM generalizability.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21" y="1622908"/>
            <a:ext cx="4002904" cy="2864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In-context learning?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248" y="1825625"/>
            <a:ext cx="6456586" cy="47823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032" y="759834"/>
                <a:ext cx="10515600" cy="4351338"/>
              </a:xfrm>
              <a:blipFill rotWithShape="1">
                <a:blip r:embed="rId1"/>
                <a:stretch>
                  <a:fillRect l="-4" t="-9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65368" y="5111171"/>
            <a:ext cx="10220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ICE: class 1 from domain 1 and class 2 from domain 2. 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Test: the opposite scenario, class 1 from domain 2 and class 2 from domain 1.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Spurious correlation shifts pose a threat, but not always.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43" y="1653186"/>
            <a:ext cx="7748275" cy="25755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861275" cy="1325563"/>
              </a:xfrm>
            </p:spPr>
            <p:txBody>
              <a:bodyPr/>
              <a:lstStyle/>
              <a:p>
                <a:r>
                  <a:rPr lang="en-US" altLang="zh-CN" dirty="0"/>
                  <a:t>Case Analysis: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861275" cy="1325563"/>
              </a:xfrm>
              <a:blipFill rotWithShape="1">
                <a:blip r:embed="rId1"/>
                <a:stretch>
                  <a:fillRect l="-6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6518" y="2105421"/>
            <a:ext cx="4978237" cy="3598069"/>
          </a:xfrm>
        </p:spPr>
        <p:txBody>
          <a:bodyPr/>
          <a:lstStyle/>
          <a:p>
            <a:r>
              <a:rPr lang="en-US" altLang="zh-CN" dirty="0"/>
              <a:t>More ICEs -&gt; lower confidence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ICE may not necessarily induce higher confidence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123794" cy="43024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Analysis: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𝐼𝐶𝐿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6518" y="2105421"/>
            <a:ext cx="4978237" cy="3598069"/>
          </a:xfrm>
        </p:spPr>
        <p:txBody>
          <a:bodyPr/>
          <a:lstStyle/>
          <a:p>
            <a:r>
              <a:rPr lang="en-US" altLang="zh-CN" dirty="0"/>
              <a:t>ICE are sampled from the target domain yet the ratio of categories is not aligned with that in test samples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label shifts between ICE and test samples can introduce serious misinformation and unreliable preferences.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63" y="1690688"/>
            <a:ext cx="4978237" cy="46077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Analysis: label shifts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6518" y="2105421"/>
            <a:ext cx="4978237" cy="3598069"/>
          </a:xfrm>
        </p:spPr>
        <p:txBody>
          <a:bodyPr/>
          <a:lstStyle/>
          <a:p>
            <a:r>
              <a:rPr lang="en-US" altLang="zh-CN" dirty="0"/>
              <a:t>ICE are sampled from the target domain yet the ratio of categories is not aligned with that in test samples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label shifts between ICE and test samples can introduce serious misinformation and unreliable preferences.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63" y="1690688"/>
            <a:ext cx="4978237" cy="46077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Analysis: spurious correlations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6518" y="2105421"/>
            <a:ext cx="4978237" cy="3598069"/>
          </a:xfrm>
        </p:spPr>
        <p:txBody>
          <a:bodyPr/>
          <a:lstStyle/>
          <a:p>
            <a:r>
              <a:rPr lang="en-US" altLang="zh-CN" dirty="0"/>
              <a:t>Correlation shifts (location-label) exist between ICE and test samples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Spurious correlation shifts between ICE and test samples can introduce severe performance degradation.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844" y="1690688"/>
            <a:ext cx="5232919" cy="4369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30" y="401955"/>
            <a:ext cx="11711940" cy="1325880"/>
          </a:xfrm>
        </p:spPr>
        <p:txBody>
          <a:bodyPr>
            <a:normAutofit/>
          </a:bodyPr>
          <a:lstStyle/>
          <a:p>
            <a:r>
              <a:rPr lang="en-US" altLang="zh-CN"/>
              <a:t>The OOD of ICL: a Investigation on a Synthetic Task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1" y="1779709"/>
            <a:ext cx="9153526" cy="3613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50319"/>
            <a:ext cx="10515600" cy="3626644"/>
          </a:xfrm>
        </p:spPr>
        <p:txBody>
          <a:bodyPr/>
          <a:lstStyle/>
          <a:p>
            <a:r>
              <a:rPr lang="en-US" altLang="zh-CN" dirty="0"/>
              <a:t>Two ICL OOD settings: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" y="3272323"/>
            <a:ext cx="11229975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" y="901166"/>
            <a:ext cx="10606088" cy="134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93" y="596503"/>
            <a:ext cx="7691392" cy="5664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82" y="2178843"/>
            <a:ext cx="3840636" cy="1540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77" y="614362"/>
            <a:ext cx="772396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64843"/>
            <a:ext cx="10515600" cy="1712119"/>
          </a:xfrm>
        </p:spPr>
        <p:txBody>
          <a:bodyPr/>
          <a:lstStyle/>
          <a:p>
            <a:r>
              <a:rPr lang="en-US" altLang="zh-CN" dirty="0"/>
              <a:t>ICLR 2024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Unsupervised ICL for vision OOD generalization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2088356"/>
            <a:ext cx="84963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93405"/>
            <a:ext cx="10515600" cy="1783557"/>
          </a:xfrm>
        </p:spPr>
        <p:txBody>
          <a:bodyPr/>
          <a:lstStyle/>
          <a:p>
            <a:r>
              <a:rPr lang="en-US" altLang="zh-CN" dirty="0"/>
              <a:t>Unsupervised ICL</a:t>
            </a:r>
            <a:endParaRPr lang="en-US" altLang="zh-CN" dirty="0"/>
          </a:p>
          <a:p>
            <a:r>
              <a:rPr lang="en-US" altLang="zh-CN" b="0" dirty="0"/>
              <a:t>Requires: test samples come from the same environment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6" y="593724"/>
            <a:ext cx="7585097" cy="32281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ICL provide a novel view on invariance. On the one hand, prior DG algorithms advocated to remove</a:t>
            </a:r>
            <a:r>
              <a:rPr lang="en-US" altLang="zh-CN"/>
              <a:t> (environmental)</a:t>
            </a:r>
            <a:r>
              <a:rPr lang="zh-CN" altLang="en-US"/>
              <a:t> features as a guide to reveal invariance. On the other hand, in-context learners suggest that extending features with context affords invariance otherwise unnoticed.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I1NmU0ZGViM2YyMGZhMjVhMTA3ZDUzNzI5MzUzY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3567</Words>
  <Application>WPS 演示</Application>
  <PresentationFormat>宽屏</PresentationFormat>
  <Paragraphs>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In-Context Learning Can Helps the Generalization of Vision Models</vt:lpstr>
      <vt:lpstr>What is In-context learning?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Theoretical Results: iid, infinite ICE</vt:lpstr>
      <vt:lpstr>Theoretical Results: iid, finite ICE</vt:lpstr>
      <vt:lpstr>Theoretical Results: OOD, infinite ICE</vt:lpstr>
      <vt:lpstr>OOD Generalization Results</vt:lpstr>
      <vt:lpstr>Attention Scores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Analysis: </vt:lpstr>
      <vt:lpstr>Case Analysis: </vt:lpstr>
      <vt:lpstr>Case Analysis: label shifts</vt:lpstr>
      <vt:lpstr>Case Analysis: spurious correlations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王启迅</dc:creator>
  <cp:lastModifiedBy>Ann.</cp:lastModifiedBy>
  <cp:revision>10</cp:revision>
  <dcterms:created xsi:type="dcterms:W3CDTF">2023-08-09T12:44:00Z</dcterms:created>
  <dcterms:modified xsi:type="dcterms:W3CDTF">2024-03-12T03:14:14Z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