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8" r:id="rId13"/>
    <p:sldId id="267" r:id="rId14"/>
    <p:sldId id="270" r:id="rId15"/>
    <p:sldId id="271" r:id="rId16"/>
    <p:sldId id="272" r:id="rId17"/>
    <p:sldId id="273" r:id="rId18"/>
    <p:sldId id="274" r:id="rId19"/>
    <p:sldId id="275" r:id="rId20"/>
    <p:sldId id="276" r:id="rId21"/>
    <p:sldId id="277" r:id="rId22"/>
    <p:sldId id="278" r:id="rId23"/>
    <p:sldId id="279" r:id="rId24"/>
    <p:sldId id="281" r:id="rId25"/>
    <p:sldId id="280" r:id="rId26"/>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68"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2024/4/22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Exploring the Mechanism of In-context Learning</a:t>
            </a:r>
          </a:p>
        </p:txBody>
      </p:sp>
      <p:sp>
        <p:nvSpPr>
          <p:cNvPr id="3" name="副标题 2"/>
          <p:cNvSpPr>
            <a:spLocks noGrp="1"/>
          </p:cNvSpPr>
          <p:nvPr>
            <p:ph type="subTitle" idx="1"/>
          </p:nvPr>
        </p:nvSpPr>
        <p:spPr/>
        <p:txBody>
          <a:bodyPr/>
          <a:lstStyle/>
          <a:p>
            <a:r>
              <a:rPr lang="zh-CN" altLang="en-US"/>
              <a:t>王启迅</a:t>
            </a:r>
          </a:p>
          <a:p>
            <a:r>
              <a:rPr lang="en-US" altLang="zh-CN"/>
              <a:t>2024/4/22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55547-D7F9-1C81-DF86-50A41B8614F1}"/>
              </a:ext>
            </a:extLst>
          </p:cNvPr>
          <p:cNvSpPr>
            <a:spLocks noGrp="1"/>
          </p:cNvSpPr>
          <p:nvPr>
            <p:ph type="title"/>
          </p:nvPr>
        </p:nvSpPr>
        <p:spPr>
          <a:xfrm>
            <a:off x="241402" y="365125"/>
            <a:ext cx="11879884" cy="1325563"/>
          </a:xfrm>
        </p:spPr>
        <p:txBody>
          <a:bodyPr/>
          <a:lstStyle/>
          <a:p>
            <a:r>
              <a:rPr lang="en-US" altLang="zh-CN" dirty="0"/>
              <a:t>What modules’ significance is to be analyzed?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4A6117A-37C1-054E-57F9-086406E42DD3}"/>
                  </a:ext>
                </a:extLst>
              </p:cNvPr>
              <p:cNvSpPr>
                <a:spLocks noGrp="1"/>
              </p:cNvSpPr>
              <p:nvPr>
                <p:ph idx="1"/>
              </p:nvPr>
            </p:nvSpPr>
            <p:spPr>
              <a:xfrm>
                <a:off x="485339" y="1913223"/>
                <a:ext cx="8973617" cy="2783216"/>
              </a:xfrm>
            </p:spPr>
            <p:txBody>
              <a:bodyPr/>
              <a:lstStyle/>
              <a:p>
                <a:pPr marL="0" indent="0">
                  <a:buNone/>
                </a:pPr>
                <a:r>
                  <a:rPr lang="en-US" altLang="zh-CN" dirty="0"/>
                  <a:t>A transformer encoder block can be written as below:</a:t>
                </a:r>
              </a:p>
              <a:p>
                <a:pPr marL="0" indent="0">
                  <a:buNone/>
                </a:pPr>
                <a:r>
                  <a:rPr lang="en-US" altLang="zh-CN" dirty="0"/>
                  <a:t>for example, consider the 5-th input token, </a:t>
                </a:r>
                <a14:m>
                  <m:oMath xmlns:m="http://schemas.openxmlformats.org/officeDocument/2006/math">
                    <m:r>
                      <a:rPr lang="en-US" altLang="zh-CN" b="0" i="1" smtClean="0">
                        <a:latin typeface="Cambria Math" panose="02040503050406030204" pitchFamily="18" charset="0"/>
                      </a:rPr>
                      <m:t>𝑖</m:t>
                    </m:r>
                  </m:oMath>
                </a14:m>
                <a:r>
                  <a:rPr lang="en-US" altLang="zh-CN" dirty="0"/>
                  <a:t>-</a:t>
                </a:r>
                <a:r>
                  <a:rPr lang="en-US" altLang="zh-CN" dirty="0" err="1"/>
                  <a:t>th</a:t>
                </a:r>
                <a:r>
                  <a:rPr lang="en-US" altLang="zh-CN" dirty="0"/>
                  <a:t> layer</a:t>
                </a:r>
                <a:endParaRPr lang="zh-CN" altLang="en-US" dirty="0"/>
              </a:p>
            </p:txBody>
          </p:sp>
        </mc:Choice>
        <mc:Fallback xmlns="">
          <p:sp>
            <p:nvSpPr>
              <p:cNvPr id="3" name="内容占位符 2">
                <a:extLst>
                  <a:ext uri="{FF2B5EF4-FFF2-40B4-BE49-F238E27FC236}">
                    <a16:creationId xmlns:a16="http://schemas.microsoft.com/office/drawing/2014/main" id="{F4A6117A-37C1-054E-57F9-086406E42DD3}"/>
                  </a:ext>
                </a:extLst>
              </p:cNvPr>
              <p:cNvSpPr>
                <a:spLocks noGrp="1" noRot="1" noChangeAspect="1" noMove="1" noResize="1" noEditPoints="1" noAdjustHandles="1" noChangeArrowheads="1" noChangeShapeType="1" noTextEdit="1"/>
              </p:cNvSpPr>
              <p:nvPr>
                <p:ph idx="1"/>
              </p:nvPr>
            </p:nvSpPr>
            <p:spPr>
              <a:xfrm>
                <a:off x="485339" y="1913223"/>
                <a:ext cx="8973617" cy="2783216"/>
              </a:xfrm>
              <a:blipFill>
                <a:blip r:embed="rId2"/>
                <a:stretch>
                  <a:fillRect l="-1427" t="-3728"/>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9393B707-779C-9C72-363D-E43FBB589E61}"/>
              </a:ext>
            </a:extLst>
          </p:cNvPr>
          <p:cNvPicPr>
            <a:picLocks noChangeAspect="1"/>
          </p:cNvPicPr>
          <p:nvPr/>
        </p:nvPicPr>
        <p:blipFill>
          <a:blip r:embed="rId3"/>
          <a:stretch>
            <a:fillRect/>
          </a:stretch>
        </p:blipFill>
        <p:spPr>
          <a:xfrm>
            <a:off x="2981325" y="3281277"/>
            <a:ext cx="2681325" cy="1386109"/>
          </a:xfrm>
          <a:prstGeom prst="rect">
            <a:avLst/>
          </a:prstGeom>
        </p:spPr>
      </p:pic>
      <p:grpSp>
        <p:nvGrpSpPr>
          <p:cNvPr id="31" name="组合 30">
            <a:extLst>
              <a:ext uri="{FF2B5EF4-FFF2-40B4-BE49-F238E27FC236}">
                <a16:creationId xmlns:a16="http://schemas.microsoft.com/office/drawing/2014/main" id="{067900A2-AE29-D7F2-E81E-E7225877DC09}"/>
              </a:ext>
            </a:extLst>
          </p:cNvPr>
          <p:cNvGrpSpPr/>
          <p:nvPr/>
        </p:nvGrpSpPr>
        <p:grpSpPr>
          <a:xfrm>
            <a:off x="8688664" y="2099910"/>
            <a:ext cx="2610154" cy="3308554"/>
            <a:chOff x="7201663" y="3455860"/>
            <a:chExt cx="2610154" cy="3308554"/>
          </a:xfrm>
        </p:grpSpPr>
        <p:pic>
          <p:nvPicPr>
            <p:cNvPr id="7" name="图片 6">
              <a:extLst>
                <a:ext uri="{FF2B5EF4-FFF2-40B4-BE49-F238E27FC236}">
                  <a16:creationId xmlns:a16="http://schemas.microsoft.com/office/drawing/2014/main" id="{95E845C8-7050-C4F7-0789-900749F7A65A}"/>
                </a:ext>
              </a:extLst>
            </p:cNvPr>
            <p:cNvPicPr>
              <a:picLocks noChangeAspect="1"/>
            </p:cNvPicPr>
            <p:nvPr/>
          </p:nvPicPr>
          <p:blipFill>
            <a:blip r:embed="rId4"/>
            <a:stretch>
              <a:fillRect/>
            </a:stretch>
          </p:blipFill>
          <p:spPr>
            <a:xfrm>
              <a:off x="7201663" y="3455860"/>
              <a:ext cx="2209800" cy="2943225"/>
            </a:xfrm>
            <a:prstGeom prst="rect">
              <a:avLst/>
            </a:prstGeom>
          </p:spPr>
        </p:pic>
        <p:pic>
          <p:nvPicPr>
            <p:cNvPr id="15" name="图片 14">
              <a:extLst>
                <a:ext uri="{FF2B5EF4-FFF2-40B4-BE49-F238E27FC236}">
                  <a16:creationId xmlns:a16="http://schemas.microsoft.com/office/drawing/2014/main" id="{089CD409-9FC6-473D-69B3-2DA1ACC5A17A}"/>
                </a:ext>
              </a:extLst>
            </p:cNvPr>
            <p:cNvPicPr>
              <a:picLocks noChangeAspect="1"/>
            </p:cNvPicPr>
            <p:nvPr/>
          </p:nvPicPr>
          <p:blipFill>
            <a:blip r:embed="rId5"/>
            <a:stretch>
              <a:fillRect/>
            </a:stretch>
          </p:blipFill>
          <p:spPr>
            <a:xfrm>
              <a:off x="8546733" y="6024879"/>
              <a:ext cx="337037" cy="217883"/>
            </a:xfrm>
            <a:prstGeom prst="rect">
              <a:avLst/>
            </a:prstGeom>
          </p:spPr>
        </p:pic>
        <p:pic>
          <p:nvPicPr>
            <p:cNvPr id="17" name="图片 16">
              <a:extLst>
                <a:ext uri="{FF2B5EF4-FFF2-40B4-BE49-F238E27FC236}">
                  <a16:creationId xmlns:a16="http://schemas.microsoft.com/office/drawing/2014/main" id="{D409DEFC-5242-FFCB-C3C7-E9506143EB62}"/>
                </a:ext>
              </a:extLst>
            </p:cNvPr>
            <p:cNvPicPr>
              <a:picLocks noChangeAspect="1"/>
            </p:cNvPicPr>
            <p:nvPr/>
          </p:nvPicPr>
          <p:blipFill>
            <a:blip r:embed="rId6"/>
            <a:stretch>
              <a:fillRect/>
            </a:stretch>
          </p:blipFill>
          <p:spPr>
            <a:xfrm>
              <a:off x="8199400" y="6472555"/>
              <a:ext cx="583718" cy="291859"/>
            </a:xfrm>
            <a:prstGeom prst="rect">
              <a:avLst/>
            </a:prstGeom>
          </p:spPr>
        </p:pic>
        <p:pic>
          <p:nvPicPr>
            <p:cNvPr id="19" name="图片 18">
              <a:extLst>
                <a:ext uri="{FF2B5EF4-FFF2-40B4-BE49-F238E27FC236}">
                  <a16:creationId xmlns:a16="http://schemas.microsoft.com/office/drawing/2014/main" id="{CE5FA1B0-FB32-030D-3AAF-D24A0D4FEE93}"/>
                </a:ext>
              </a:extLst>
            </p:cNvPr>
            <p:cNvPicPr>
              <a:picLocks noChangeAspect="1"/>
            </p:cNvPicPr>
            <p:nvPr/>
          </p:nvPicPr>
          <p:blipFill>
            <a:blip r:embed="rId7"/>
            <a:stretch>
              <a:fillRect/>
            </a:stretch>
          </p:blipFill>
          <p:spPr>
            <a:xfrm>
              <a:off x="8546733" y="4612701"/>
              <a:ext cx="436740" cy="284292"/>
            </a:xfrm>
            <a:prstGeom prst="rect">
              <a:avLst/>
            </a:prstGeom>
          </p:spPr>
        </p:pic>
        <p:pic>
          <p:nvPicPr>
            <p:cNvPr id="21" name="图片 20">
              <a:extLst>
                <a:ext uri="{FF2B5EF4-FFF2-40B4-BE49-F238E27FC236}">
                  <a16:creationId xmlns:a16="http://schemas.microsoft.com/office/drawing/2014/main" id="{3C27B734-B7D3-9173-9F29-DC70A075B419}"/>
                </a:ext>
              </a:extLst>
            </p:cNvPr>
            <p:cNvPicPr>
              <a:picLocks noChangeAspect="1"/>
            </p:cNvPicPr>
            <p:nvPr/>
          </p:nvPicPr>
          <p:blipFill>
            <a:blip r:embed="rId8"/>
            <a:stretch>
              <a:fillRect/>
            </a:stretch>
          </p:blipFill>
          <p:spPr>
            <a:xfrm>
              <a:off x="9140769" y="5361754"/>
              <a:ext cx="671048" cy="284418"/>
            </a:xfrm>
            <a:prstGeom prst="rect">
              <a:avLst/>
            </a:prstGeom>
          </p:spPr>
        </p:pic>
        <p:pic>
          <p:nvPicPr>
            <p:cNvPr id="25" name="图片 24">
              <a:extLst>
                <a:ext uri="{FF2B5EF4-FFF2-40B4-BE49-F238E27FC236}">
                  <a16:creationId xmlns:a16="http://schemas.microsoft.com/office/drawing/2014/main" id="{29DA32F4-494F-2ABD-6922-DB9655CC84C3}"/>
                </a:ext>
              </a:extLst>
            </p:cNvPr>
            <p:cNvPicPr>
              <a:picLocks noChangeAspect="1"/>
            </p:cNvPicPr>
            <p:nvPr/>
          </p:nvPicPr>
          <p:blipFill>
            <a:blip r:embed="rId9"/>
            <a:stretch>
              <a:fillRect/>
            </a:stretch>
          </p:blipFill>
          <p:spPr>
            <a:xfrm>
              <a:off x="9140769" y="4017256"/>
              <a:ext cx="541387" cy="268456"/>
            </a:xfrm>
            <a:prstGeom prst="rect">
              <a:avLst/>
            </a:prstGeom>
          </p:spPr>
        </p:pic>
      </p:grpSp>
    </p:spTree>
    <p:extLst>
      <p:ext uri="{BB962C8B-B14F-4D97-AF65-F5344CB8AC3E}">
        <p14:creationId xmlns:p14="http://schemas.microsoft.com/office/powerpoint/2010/main" val="896125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55547-D7F9-1C81-DF86-50A41B8614F1}"/>
              </a:ext>
            </a:extLst>
          </p:cNvPr>
          <p:cNvSpPr>
            <a:spLocks noGrp="1"/>
          </p:cNvSpPr>
          <p:nvPr>
            <p:ph type="title"/>
          </p:nvPr>
        </p:nvSpPr>
        <p:spPr>
          <a:xfrm>
            <a:off x="241402" y="75062"/>
            <a:ext cx="11879884" cy="1051480"/>
          </a:xfrm>
        </p:spPr>
        <p:txBody>
          <a:bodyPr/>
          <a:lstStyle/>
          <a:p>
            <a:r>
              <a:rPr lang="en-US" altLang="zh-CN" dirty="0"/>
              <a:t>What are the </a:t>
            </a:r>
            <a:r>
              <a:rPr lang="en-US" altLang="zh-CN" dirty="0" err="1"/>
              <a:t>subvalues</a:t>
            </a:r>
            <a:r>
              <a:rPr lang="en-US" altLang="zh-CN" dirty="0"/>
              <a:t>?</a:t>
            </a:r>
            <a:endParaRPr lang="zh-CN" altLang="en-US"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17B6DC0-6093-6224-8EB9-2C0B2E6C86EE}"/>
                  </a:ext>
                </a:extLst>
              </p:cNvPr>
              <p:cNvSpPr txBox="1"/>
              <p:nvPr/>
            </p:nvSpPr>
            <p:spPr>
              <a:xfrm>
                <a:off x="312115" y="1400624"/>
                <a:ext cx="11638483" cy="6156878"/>
              </a:xfrm>
              <a:prstGeom prst="rect">
                <a:avLst/>
              </a:prstGeom>
              <a:noFill/>
            </p:spPr>
            <p:txBody>
              <a:bodyPr wrap="square" rtlCol="0">
                <a:spAutoFit/>
              </a:bodyPr>
              <a:lstStyle/>
              <a:p>
                <a:r>
                  <a:rPr lang="en-US" altLang="zh-CN" sz="2800" b="1" dirty="0"/>
                  <a:t>Subvalues of attention and FFN </a:t>
                </a:r>
                <a:r>
                  <a:rPr lang="en-US" altLang="zh-CN" sz="2800" dirty="0"/>
                  <a:t>(of a token) can also be analyzed. What’s the </a:t>
                </a:r>
                <a:r>
                  <a:rPr lang="en-US" altLang="zh-CN" sz="2800" dirty="0" err="1"/>
                  <a:t>subvalues</a:t>
                </a:r>
                <a:r>
                  <a:rPr lang="en-US" altLang="zh-CN" sz="2800" dirty="0"/>
                  <a:t> of attention and FFN?</a:t>
                </a:r>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pPr marL="457200" indent="-457200">
                  <a:buFont typeface="Arial" panose="020B0604020202020204" pitchFamily="34" charset="0"/>
                  <a:buChar char="•"/>
                </a:pPr>
                <a14:m>
                  <m:oMath xmlns:m="http://schemas.openxmlformats.org/officeDocument/2006/math">
                    <m:r>
                      <a:rPr lang="en-US" altLang="zh-CN" sz="2800" b="0" i="1" smtClean="0">
                        <a:latin typeface="Cambria Math" panose="02040503050406030204" pitchFamily="18" charset="0"/>
                      </a:rPr>
                      <m:t>𝐴𝑇𝑇</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𝑁</m:t>
                        </m:r>
                      </m:e>
                      <m:sub>
                        <m:r>
                          <a:rPr lang="en-US" altLang="zh-CN" sz="2800" b="0" i="1" smtClean="0">
                            <a:latin typeface="Cambria Math" panose="02040503050406030204" pitchFamily="18" charset="0"/>
                          </a:rPr>
                          <m:t>𝑖</m:t>
                        </m:r>
                      </m:sub>
                      <m:sup>
                        <m:r>
                          <a:rPr lang="en-US" altLang="zh-CN" sz="2800" b="0" i="1" smtClean="0">
                            <a:latin typeface="Cambria Math" panose="02040503050406030204" pitchFamily="18" charset="0"/>
                          </a:rPr>
                          <m:t>5</m:t>
                        </m:r>
                      </m:sup>
                    </m:sSubSup>
                  </m:oMath>
                </a14:m>
                <a:r>
                  <a:rPr lang="en-US" altLang="zh-CN" sz="2800" dirty="0"/>
                  <a:t> is the </a:t>
                </a:r>
                <a14:m>
                  <m:oMath xmlns:m="http://schemas.openxmlformats.org/officeDocument/2006/math">
                    <m:r>
                      <a:rPr lang="en-US" altLang="zh-CN" sz="2800" i="1">
                        <a:latin typeface="Cambria Math" panose="02040503050406030204" pitchFamily="18" charset="0"/>
                      </a:rPr>
                      <m:t>𝑖</m:t>
                    </m:r>
                  </m:oMath>
                </a14:m>
                <a:r>
                  <a:rPr lang="en-US" altLang="zh-CN" sz="2800" dirty="0"/>
                  <a:t>-</a:t>
                </a:r>
                <a:r>
                  <a:rPr lang="en-US" altLang="zh-CN" sz="2800" dirty="0" err="1"/>
                  <a:t>th</a:t>
                </a:r>
                <a:r>
                  <a:rPr lang="en-US" altLang="zh-CN" sz="2800" dirty="0"/>
                  <a:t> layer’s attention output of 5-th token</a:t>
                </a:r>
              </a:p>
              <a:p>
                <a:pPr marL="457200" indent="-457200">
                  <a:buFont typeface="Arial" panose="020B0604020202020204" pitchFamily="34" charset="0"/>
                  <a:buChar char="•"/>
                </a:pPr>
                <a14:m>
                  <m:oMath xmlns:m="http://schemas.openxmlformats.org/officeDocument/2006/math">
                    <m:r>
                      <a:rPr lang="en-US" altLang="zh-CN" sz="2800" b="0" i="1" smtClean="0">
                        <a:latin typeface="Cambria Math" panose="02040503050406030204" pitchFamily="18" charset="0"/>
                      </a:rPr>
                      <m:t>𝐹𝐹</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𝑁</m:t>
                        </m:r>
                      </m:e>
                      <m:sub>
                        <m:r>
                          <a:rPr lang="en-US" altLang="zh-CN" sz="2800" b="0" i="1" smtClean="0">
                            <a:latin typeface="Cambria Math" panose="02040503050406030204" pitchFamily="18" charset="0"/>
                          </a:rPr>
                          <m:t>𝑖</m:t>
                        </m:r>
                      </m:sub>
                      <m:sup>
                        <m:r>
                          <a:rPr lang="en-US" altLang="zh-CN" sz="2800" b="0" i="1" smtClean="0">
                            <a:latin typeface="Cambria Math" panose="02040503050406030204" pitchFamily="18" charset="0"/>
                          </a:rPr>
                          <m:t>5</m:t>
                        </m:r>
                      </m:sup>
                    </m:sSubSup>
                  </m:oMath>
                </a14:m>
                <a:r>
                  <a:rPr lang="en-US" altLang="zh-CN" sz="2800" dirty="0"/>
                  <a:t> is the </a:t>
                </a:r>
                <a14:m>
                  <m:oMath xmlns:m="http://schemas.openxmlformats.org/officeDocument/2006/math">
                    <m:r>
                      <a:rPr lang="en-US" altLang="zh-CN" sz="2800" i="1">
                        <a:latin typeface="Cambria Math" panose="02040503050406030204" pitchFamily="18" charset="0"/>
                      </a:rPr>
                      <m:t>𝑖</m:t>
                    </m:r>
                  </m:oMath>
                </a14:m>
                <a:r>
                  <a:rPr lang="en-US" altLang="zh-CN" sz="2800" dirty="0"/>
                  <a:t>-</a:t>
                </a:r>
                <a:r>
                  <a:rPr lang="en-US" altLang="zh-CN" sz="2800" dirty="0" err="1"/>
                  <a:t>th</a:t>
                </a:r>
                <a:r>
                  <a:rPr lang="en-US" altLang="zh-CN" sz="2800" dirty="0"/>
                  <a:t> layer’s FFN output of the 5-th token</a:t>
                </a:r>
              </a:p>
              <a:p>
                <a:pPr marL="457200" indent="-457200">
                  <a:buFont typeface="Arial" panose="020B0604020202020204" pitchFamily="34" charset="0"/>
                  <a:buChar char="•"/>
                </a:pPr>
                <a:r>
                  <a:rPr lang="en-US" altLang="zh-CN" sz="2800" dirty="0"/>
                  <a:t>here 4096 is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𝐹𝐹𝑁</m:t>
                        </m:r>
                      </m:sub>
                    </m:sSub>
                  </m:oMath>
                </a14:m>
                <a:endParaRPr lang="en-US" altLang="zh-CN" sz="2800" dirty="0"/>
              </a:p>
              <a:p>
                <a:endParaRPr lang="en-US" altLang="zh-CN" sz="2800" dirty="0"/>
              </a:p>
              <a:p>
                <a:endParaRPr lang="en-US" altLang="zh-CN" sz="2800" b="1" dirty="0"/>
              </a:p>
              <a:p>
                <a:endParaRPr lang="en-US" altLang="zh-CN" sz="2800" dirty="0"/>
              </a:p>
            </p:txBody>
          </p:sp>
        </mc:Choice>
        <mc:Fallback xmlns="">
          <p:sp>
            <p:nvSpPr>
              <p:cNvPr id="26" name="文本框 25">
                <a:extLst>
                  <a:ext uri="{FF2B5EF4-FFF2-40B4-BE49-F238E27FC236}">
                    <a16:creationId xmlns:a16="http://schemas.microsoft.com/office/drawing/2014/main" id="{517B6DC0-6093-6224-8EB9-2C0B2E6C86EE}"/>
                  </a:ext>
                </a:extLst>
              </p:cNvPr>
              <p:cNvSpPr txBox="1">
                <a:spLocks noRot="1" noChangeAspect="1" noMove="1" noResize="1" noEditPoints="1" noAdjustHandles="1" noChangeArrowheads="1" noChangeShapeType="1" noTextEdit="1"/>
              </p:cNvSpPr>
              <p:nvPr/>
            </p:nvSpPr>
            <p:spPr>
              <a:xfrm>
                <a:off x="312115" y="1400624"/>
                <a:ext cx="11638483" cy="6156878"/>
              </a:xfrm>
              <a:prstGeom prst="rect">
                <a:avLst/>
              </a:prstGeom>
              <a:blipFill>
                <a:blip r:embed="rId2"/>
                <a:stretch>
                  <a:fillRect l="-1048" t="-990"/>
                </a:stretch>
              </a:blipFill>
            </p:spPr>
            <p:txBody>
              <a:bodyPr/>
              <a:lstStyle/>
              <a:p>
                <a:r>
                  <a:rPr lang="zh-CN" altLang="en-US">
                    <a:noFill/>
                  </a:rPr>
                  <a:t> </a:t>
                </a:r>
              </a:p>
            </p:txBody>
          </p:sp>
        </mc:Fallback>
      </mc:AlternateContent>
      <p:pic>
        <p:nvPicPr>
          <p:cNvPr id="30" name="图片 29">
            <a:extLst>
              <a:ext uri="{FF2B5EF4-FFF2-40B4-BE49-F238E27FC236}">
                <a16:creationId xmlns:a16="http://schemas.microsoft.com/office/drawing/2014/main" id="{0C440056-48E4-38C9-04E4-29B78B771023}"/>
              </a:ext>
            </a:extLst>
          </p:cNvPr>
          <p:cNvPicPr>
            <a:picLocks noChangeAspect="1"/>
          </p:cNvPicPr>
          <p:nvPr/>
        </p:nvPicPr>
        <p:blipFill rotWithShape="1">
          <a:blip r:embed="rId3"/>
          <a:srcRect t="51093"/>
          <a:stretch/>
        </p:blipFill>
        <p:spPr>
          <a:xfrm>
            <a:off x="3135020" y="3411687"/>
            <a:ext cx="4789328" cy="451216"/>
          </a:xfrm>
          <a:prstGeom prst="rect">
            <a:avLst/>
          </a:prstGeom>
        </p:spPr>
      </p:pic>
      <p:sp>
        <p:nvSpPr>
          <p:cNvPr id="21" name="左大括号 20">
            <a:extLst>
              <a:ext uri="{FF2B5EF4-FFF2-40B4-BE49-F238E27FC236}">
                <a16:creationId xmlns:a16="http://schemas.microsoft.com/office/drawing/2014/main" id="{137AC2BF-3EF2-B687-D1DD-8A65606A2DC8}"/>
              </a:ext>
            </a:extLst>
          </p:cNvPr>
          <p:cNvSpPr/>
          <p:nvPr/>
        </p:nvSpPr>
        <p:spPr>
          <a:xfrm rot="16200000">
            <a:off x="4339722" y="3690017"/>
            <a:ext cx="207113" cy="49101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58A1501-3369-286F-5F97-70F970452B39}"/>
                  </a:ext>
                </a:extLst>
              </p:cNvPr>
              <p:cNvSpPr txBox="1"/>
              <p:nvPr/>
            </p:nvSpPr>
            <p:spPr>
              <a:xfrm>
                <a:off x="3354819" y="4030989"/>
                <a:ext cx="3742378" cy="369332"/>
              </a:xfrm>
              <a:prstGeom prst="rect">
                <a:avLst/>
              </a:prstGeom>
              <a:noFill/>
            </p:spPr>
            <p:txBody>
              <a:bodyPr wrap="square" rtlCol="0">
                <a:spAutoFit/>
              </a:bodyPr>
              <a:lstStyle/>
              <a:p>
                <a:r>
                  <a:rPr lang="en-US" altLang="zh-CN" dirty="0"/>
                  <a:t>a </a:t>
                </a:r>
                <a:r>
                  <a:rPr lang="en-US" altLang="zh-CN" dirty="0" err="1"/>
                  <a:t>subvalue</a:t>
                </a:r>
                <a:r>
                  <a:rPr lang="en-US" altLang="zh-CN" dirty="0"/>
                  <a:t>, dim: [1,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𝑚𝑜𝑑𝑒𝑙</m:t>
                        </m:r>
                      </m:sub>
                    </m:sSub>
                  </m:oMath>
                </a14:m>
                <a:r>
                  <a:rPr lang="en-US" altLang="zh-CN" dirty="0"/>
                  <a:t>]</a:t>
                </a:r>
                <a:endParaRPr lang="zh-CN" altLang="en-US" dirty="0"/>
              </a:p>
            </p:txBody>
          </p:sp>
        </mc:Choice>
        <mc:Fallback xmlns="">
          <p:sp>
            <p:nvSpPr>
              <p:cNvPr id="23" name="文本框 22">
                <a:extLst>
                  <a:ext uri="{FF2B5EF4-FFF2-40B4-BE49-F238E27FC236}">
                    <a16:creationId xmlns:a16="http://schemas.microsoft.com/office/drawing/2014/main" id="{858A1501-3369-286F-5F97-70F970452B39}"/>
                  </a:ext>
                </a:extLst>
              </p:cNvPr>
              <p:cNvSpPr txBox="1">
                <a:spLocks noRot="1" noChangeAspect="1" noMove="1" noResize="1" noEditPoints="1" noAdjustHandles="1" noChangeArrowheads="1" noChangeShapeType="1" noTextEdit="1"/>
              </p:cNvSpPr>
              <p:nvPr/>
            </p:nvSpPr>
            <p:spPr>
              <a:xfrm>
                <a:off x="3354819" y="4030989"/>
                <a:ext cx="3742378" cy="369332"/>
              </a:xfrm>
              <a:prstGeom prst="rect">
                <a:avLst/>
              </a:prstGeom>
              <a:blipFill>
                <a:blip r:embed="rId4"/>
                <a:stretch>
                  <a:fillRect l="-1303" t="-8197" b="-24590"/>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C8FA5895-B62E-41EE-6AC4-D98F0F89A2BF}"/>
              </a:ext>
            </a:extLst>
          </p:cNvPr>
          <p:cNvPicPr>
            <a:picLocks noChangeAspect="1"/>
          </p:cNvPicPr>
          <p:nvPr/>
        </p:nvPicPr>
        <p:blipFill>
          <a:blip r:embed="rId5"/>
          <a:stretch>
            <a:fillRect/>
          </a:stretch>
        </p:blipFill>
        <p:spPr>
          <a:xfrm>
            <a:off x="3482566" y="2298706"/>
            <a:ext cx="4996682" cy="389269"/>
          </a:xfrm>
          <a:prstGeom prst="rect">
            <a:avLst/>
          </a:prstGeom>
        </p:spPr>
      </p:pic>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56D5F790-45EB-FC4A-A8E3-190B63AEEC0A}"/>
                  </a:ext>
                </a:extLst>
              </p:cNvPr>
              <p:cNvSpPr txBox="1"/>
              <p:nvPr/>
            </p:nvSpPr>
            <p:spPr>
              <a:xfrm>
                <a:off x="3888725" y="2832216"/>
                <a:ext cx="3742378" cy="369332"/>
              </a:xfrm>
              <a:prstGeom prst="rect">
                <a:avLst/>
              </a:prstGeom>
              <a:noFill/>
            </p:spPr>
            <p:txBody>
              <a:bodyPr wrap="square" rtlCol="0">
                <a:spAutoFit/>
              </a:bodyPr>
              <a:lstStyle/>
              <a:p>
                <a:r>
                  <a:rPr lang="en-US" altLang="zh-CN" dirty="0"/>
                  <a:t>a </a:t>
                </a:r>
                <a:r>
                  <a:rPr lang="en-US" altLang="zh-CN" dirty="0" err="1"/>
                  <a:t>subvalue</a:t>
                </a:r>
                <a:r>
                  <a:rPr lang="en-US" altLang="zh-CN" dirty="0"/>
                  <a:t>, dim: [1,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𝑚𝑜𝑑𝑒𝑙</m:t>
                        </m:r>
                      </m:sub>
                    </m:sSub>
                  </m:oMath>
                </a14:m>
                <a:r>
                  <a:rPr lang="en-US" altLang="zh-CN" dirty="0"/>
                  <a:t>]</a:t>
                </a:r>
                <a:endParaRPr lang="zh-CN" altLang="en-US" dirty="0"/>
              </a:p>
            </p:txBody>
          </p:sp>
        </mc:Choice>
        <mc:Fallback xmlns="">
          <p:sp>
            <p:nvSpPr>
              <p:cNvPr id="27" name="文本框 26">
                <a:extLst>
                  <a:ext uri="{FF2B5EF4-FFF2-40B4-BE49-F238E27FC236}">
                    <a16:creationId xmlns:a16="http://schemas.microsoft.com/office/drawing/2014/main" id="{56D5F790-45EB-FC4A-A8E3-190B63AEEC0A}"/>
                  </a:ext>
                </a:extLst>
              </p:cNvPr>
              <p:cNvSpPr txBox="1">
                <a:spLocks noRot="1" noChangeAspect="1" noMove="1" noResize="1" noEditPoints="1" noAdjustHandles="1" noChangeArrowheads="1" noChangeShapeType="1" noTextEdit="1"/>
              </p:cNvSpPr>
              <p:nvPr/>
            </p:nvSpPr>
            <p:spPr>
              <a:xfrm>
                <a:off x="3888725" y="2832216"/>
                <a:ext cx="3742378" cy="369332"/>
              </a:xfrm>
              <a:prstGeom prst="rect">
                <a:avLst/>
              </a:prstGeom>
              <a:blipFill>
                <a:blip r:embed="rId6"/>
                <a:stretch>
                  <a:fillRect l="-1466" t="-10000" b="-26667"/>
                </a:stretch>
              </a:blipFill>
            </p:spPr>
            <p:txBody>
              <a:bodyPr/>
              <a:lstStyle/>
              <a:p>
                <a:r>
                  <a:rPr lang="zh-CN" altLang="en-US">
                    <a:noFill/>
                  </a:rPr>
                  <a:t> </a:t>
                </a:r>
              </a:p>
            </p:txBody>
          </p:sp>
        </mc:Fallback>
      </mc:AlternateContent>
      <p:sp>
        <p:nvSpPr>
          <p:cNvPr id="28" name="左大括号 27">
            <a:extLst>
              <a:ext uri="{FF2B5EF4-FFF2-40B4-BE49-F238E27FC236}">
                <a16:creationId xmlns:a16="http://schemas.microsoft.com/office/drawing/2014/main" id="{F0424D41-D92F-C952-A103-A85CE32984C3}"/>
              </a:ext>
            </a:extLst>
          </p:cNvPr>
          <p:cNvSpPr/>
          <p:nvPr/>
        </p:nvSpPr>
        <p:spPr>
          <a:xfrm rot="16200000">
            <a:off x="4710125" y="2507443"/>
            <a:ext cx="207113" cy="49101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44840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55547-D7F9-1C81-DF86-50A41B8614F1}"/>
              </a:ext>
            </a:extLst>
          </p:cNvPr>
          <p:cNvSpPr>
            <a:spLocks noGrp="1"/>
          </p:cNvSpPr>
          <p:nvPr>
            <p:ph type="title"/>
          </p:nvPr>
        </p:nvSpPr>
        <p:spPr>
          <a:xfrm>
            <a:off x="241402" y="75062"/>
            <a:ext cx="11879884" cy="1051480"/>
          </a:xfrm>
        </p:spPr>
        <p:txBody>
          <a:bodyPr/>
          <a:lstStyle/>
          <a:p>
            <a:r>
              <a:rPr lang="en-US" altLang="zh-CN" dirty="0"/>
              <a:t>How to locate the most significant layers and heads</a:t>
            </a:r>
            <a:endParaRPr lang="zh-CN" altLang="en-US"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17B6DC0-6093-6224-8EB9-2C0B2E6C86EE}"/>
                  </a:ext>
                </a:extLst>
              </p:cNvPr>
              <p:cNvSpPr txBox="1"/>
              <p:nvPr/>
            </p:nvSpPr>
            <p:spPr>
              <a:xfrm>
                <a:off x="362102" y="3069777"/>
                <a:ext cx="11638483" cy="1902316"/>
              </a:xfrm>
              <a:prstGeom prst="rect">
                <a:avLst/>
              </a:prstGeom>
              <a:noFill/>
            </p:spPr>
            <p:txBody>
              <a:bodyPr wrap="square" rtlCol="0">
                <a:spAutoFit/>
              </a:bodyPr>
              <a:lstStyle/>
              <a:p>
                <a:endParaRPr lang="en-US" altLang="zh-CN" sz="2800" b="1" dirty="0"/>
              </a:p>
              <a:p>
                <a:r>
                  <a:rPr lang="en-US" altLang="zh-CN" sz="2800" b="1" dirty="0"/>
                  <a:t>Attention </a:t>
                </a:r>
                <a:r>
                  <a:rPr lang="en-US" altLang="zh-CN" sz="2800" b="1" dirty="0" err="1"/>
                  <a:t>subvalue</a:t>
                </a:r>
                <a:r>
                  <a:rPr lang="en-US" altLang="zh-CN" sz="2800" b="1" dirty="0"/>
                  <a:t>: </a:t>
                </a:r>
                <a:r>
                  <a:rPr lang="en-US" altLang="zh-CN" sz="2800" dirty="0"/>
                  <a:t>f</a:t>
                </a:r>
                <a:r>
                  <a:rPr lang="en-US" altLang="zh-CN" sz="2800" b="0" dirty="0"/>
                  <a:t>or a token </a:t>
                </a:r>
                <a14:m>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b="0" i="0" smtClean="0">
                            <a:latin typeface="Cambria Math" panose="02040503050406030204" pitchFamily="18" charset="0"/>
                          </a:rPr>
                          <m:t>t</m:t>
                        </m:r>
                      </m:e>
                      <m:sub>
                        <m:r>
                          <a:rPr lang="en-US" altLang="zh-CN" sz="2800" b="0" i="0" smtClean="0">
                            <a:latin typeface="Cambria Math" panose="02040503050406030204" pitchFamily="18" charset="0"/>
                          </a:rPr>
                          <m:t>1</m:t>
                        </m:r>
                      </m:sub>
                    </m:sSub>
                    <m:r>
                      <a:rPr lang="en-US" altLang="zh-CN" sz="2800" b="0" i="0" smtClean="0">
                        <a:latin typeface="Cambria Math" panose="02040503050406030204" pitchFamily="18" charset="0"/>
                      </a:rPr>
                      <m:t>,</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𝑎𝑡𝑡</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𝑛</m:t>
                        </m:r>
                      </m:e>
                      <m:sub>
                        <m:r>
                          <a:rPr lang="en-US" altLang="zh-CN" sz="2800" b="0" i="1" smtClean="0">
                            <a:latin typeface="Cambria Math" panose="02040503050406030204" pitchFamily="18" charset="0"/>
                          </a:rPr>
                          <m:t>𝑖</m:t>
                        </m:r>
                      </m:sub>
                      <m:sup>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𝑡</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𝑡</m:t>
                            </m:r>
                          </m:e>
                          <m:sub>
                            <m:r>
                              <a:rPr lang="en-US" altLang="zh-CN" sz="2800" b="0" i="1" smtClean="0">
                                <a:latin typeface="Cambria Math" panose="02040503050406030204" pitchFamily="18" charset="0"/>
                              </a:rPr>
                              <m:t>2</m:t>
                            </m:r>
                          </m:sub>
                        </m:sSub>
                      </m:sup>
                    </m:sSubSup>
                  </m:oMath>
                </a14:m>
                <a:r>
                  <a:rPr lang="zh-CN" altLang="en-US" sz="2800" dirty="0"/>
                  <a:t> </a:t>
                </a:r>
                <a:r>
                  <a:rPr lang="en-US" altLang="zh-CN" sz="2800" dirty="0"/>
                  <a:t>is the </a:t>
                </a:r>
                <a14:m>
                  <m:oMath xmlns:m="http://schemas.openxmlformats.org/officeDocument/2006/math">
                    <m:sSub>
                      <m:sSubPr>
                        <m:ctrlPr>
                          <a:rPr lang="en-US" altLang="zh-CN" sz="2800" b="0" i="1" dirty="0" smtClean="0">
                            <a:latin typeface="Cambria Math" panose="02040503050406030204" pitchFamily="18" charset="0"/>
                          </a:rPr>
                        </m:ctrlPr>
                      </m:sSubPr>
                      <m:e>
                        <m:r>
                          <a:rPr lang="en-US" altLang="zh-CN" sz="2800" i="1" dirty="0" smtClean="0">
                            <a:latin typeface="Cambria Math" panose="02040503050406030204" pitchFamily="18" charset="0"/>
                          </a:rPr>
                          <m:t>𝑡</m:t>
                        </m:r>
                      </m:e>
                      <m:sub>
                        <m:r>
                          <a:rPr lang="en-US" altLang="zh-CN" sz="2800" i="1" dirty="0" smtClean="0">
                            <a:latin typeface="Cambria Math" panose="02040503050406030204" pitchFamily="18" charset="0"/>
                          </a:rPr>
                          <m:t>1</m:t>
                        </m:r>
                      </m:sub>
                    </m:sSub>
                  </m:oMath>
                </a14:m>
                <a:r>
                  <a:rPr lang="en-US" altLang="zh-CN" sz="2800" dirty="0"/>
                  <a:t>-</a:t>
                </a:r>
                <a14:m>
                  <m:oMath xmlns:m="http://schemas.openxmlformats.org/officeDocument/2006/math">
                    <m:sSub>
                      <m:sSubPr>
                        <m:ctrlPr>
                          <a:rPr lang="en-US" altLang="zh-CN" sz="2800" b="0" i="1" dirty="0" smtClean="0">
                            <a:latin typeface="Cambria Math" panose="02040503050406030204" pitchFamily="18" charset="0"/>
                          </a:rPr>
                        </m:ctrlPr>
                      </m:sSubPr>
                      <m:e>
                        <m:r>
                          <a:rPr lang="en-US" altLang="zh-CN" sz="2800" i="1" dirty="0" smtClean="0">
                            <a:latin typeface="Cambria Math" panose="02040503050406030204" pitchFamily="18" charset="0"/>
                          </a:rPr>
                          <m:t>𝑡</m:t>
                        </m:r>
                      </m:e>
                      <m:sub>
                        <m:r>
                          <a:rPr lang="en-US" altLang="zh-CN" sz="2800" i="1" dirty="0" smtClean="0">
                            <a:latin typeface="Cambria Math" panose="02040503050406030204" pitchFamily="18" charset="0"/>
                          </a:rPr>
                          <m:t>2</m:t>
                        </m:r>
                      </m:sub>
                    </m:sSub>
                  </m:oMath>
                </a14:m>
                <a:r>
                  <a:rPr lang="en-US" altLang="zh-CN" sz="2800" dirty="0"/>
                  <a:t> attention score multiply </a:t>
                </a:r>
                <a14:m>
                  <m:oMath xmlns:m="http://schemas.openxmlformats.org/officeDocument/2006/math">
                    <m:sSub>
                      <m:sSubPr>
                        <m:ctrlPr>
                          <a:rPr lang="en-US" altLang="zh-CN" sz="2800" b="0" i="1" dirty="0" smtClean="0">
                            <a:latin typeface="Cambria Math" panose="02040503050406030204" pitchFamily="18" charset="0"/>
                          </a:rPr>
                        </m:ctrlPr>
                      </m:sSubPr>
                      <m:e>
                        <m:r>
                          <a:rPr lang="en-US" altLang="zh-CN" sz="2800" i="1" dirty="0" smtClean="0">
                            <a:latin typeface="Cambria Math" panose="02040503050406030204" pitchFamily="18" charset="0"/>
                          </a:rPr>
                          <m:t>𝑡</m:t>
                        </m:r>
                      </m:e>
                      <m:sub>
                        <m:r>
                          <a:rPr lang="en-US" altLang="zh-CN" sz="2800" i="1" dirty="0" smtClean="0">
                            <a:latin typeface="Cambria Math" panose="02040503050406030204" pitchFamily="18" charset="0"/>
                          </a:rPr>
                          <m:t>1</m:t>
                        </m:r>
                      </m:sub>
                    </m:sSub>
                  </m:oMath>
                </a14:m>
                <a:r>
                  <a:rPr lang="en-US" altLang="zh-CN" sz="2800" dirty="0"/>
                  <a:t>’s VO.   </a:t>
                </a:r>
              </a:p>
              <a:p>
                <a:endParaRPr lang="en-US" altLang="zh-CN" sz="2800" dirty="0"/>
              </a:p>
            </p:txBody>
          </p:sp>
        </mc:Choice>
        <mc:Fallback xmlns="">
          <p:sp>
            <p:nvSpPr>
              <p:cNvPr id="26" name="文本框 25">
                <a:extLst>
                  <a:ext uri="{FF2B5EF4-FFF2-40B4-BE49-F238E27FC236}">
                    <a16:creationId xmlns:a16="http://schemas.microsoft.com/office/drawing/2014/main" id="{517B6DC0-6093-6224-8EB9-2C0B2E6C86EE}"/>
                  </a:ext>
                </a:extLst>
              </p:cNvPr>
              <p:cNvSpPr txBox="1">
                <a:spLocks noRot="1" noChangeAspect="1" noMove="1" noResize="1" noEditPoints="1" noAdjustHandles="1" noChangeArrowheads="1" noChangeShapeType="1" noTextEdit="1"/>
              </p:cNvSpPr>
              <p:nvPr/>
            </p:nvSpPr>
            <p:spPr>
              <a:xfrm>
                <a:off x="362102" y="3069777"/>
                <a:ext cx="11638483" cy="1902316"/>
              </a:xfrm>
              <a:prstGeom prst="rect">
                <a:avLst/>
              </a:prstGeom>
              <a:blipFill>
                <a:blip r:embed="rId2"/>
                <a:stretch>
                  <a:fillRect l="-104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3CDFDDA2-30B0-B555-2B7D-19A22688A401}"/>
              </a:ext>
            </a:extLst>
          </p:cNvPr>
          <p:cNvPicPr>
            <a:picLocks noChangeAspect="1"/>
          </p:cNvPicPr>
          <p:nvPr/>
        </p:nvPicPr>
        <p:blipFill>
          <a:blip r:embed="rId3"/>
          <a:stretch>
            <a:fillRect/>
          </a:stretch>
        </p:blipFill>
        <p:spPr>
          <a:xfrm>
            <a:off x="3577402" y="4701854"/>
            <a:ext cx="4324350" cy="695325"/>
          </a:xfrm>
          <a:prstGeom prst="rect">
            <a:avLst/>
          </a:prstGeom>
        </p:spPr>
      </p:pic>
      <p:sp>
        <p:nvSpPr>
          <p:cNvPr id="21" name="左大括号 20">
            <a:extLst>
              <a:ext uri="{FF2B5EF4-FFF2-40B4-BE49-F238E27FC236}">
                <a16:creationId xmlns:a16="http://schemas.microsoft.com/office/drawing/2014/main" id="{137AC2BF-3EF2-B687-D1DD-8A65606A2DC8}"/>
              </a:ext>
            </a:extLst>
          </p:cNvPr>
          <p:cNvSpPr/>
          <p:nvPr/>
        </p:nvSpPr>
        <p:spPr>
          <a:xfrm rot="16200000">
            <a:off x="4514492" y="2345394"/>
            <a:ext cx="207113" cy="49101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58A1501-3369-286F-5F97-70F970452B39}"/>
                  </a:ext>
                </a:extLst>
              </p:cNvPr>
              <p:cNvSpPr txBox="1"/>
              <p:nvPr/>
            </p:nvSpPr>
            <p:spPr>
              <a:xfrm>
                <a:off x="4050373" y="2736950"/>
                <a:ext cx="3742378" cy="369332"/>
              </a:xfrm>
              <a:prstGeom prst="rect">
                <a:avLst/>
              </a:prstGeom>
              <a:noFill/>
            </p:spPr>
            <p:txBody>
              <a:bodyPr wrap="square" rtlCol="0">
                <a:spAutoFit/>
              </a:bodyPr>
              <a:lstStyle/>
              <a:p>
                <a:r>
                  <a:rPr lang="en-US" altLang="zh-CN" dirty="0"/>
                  <a:t>a </a:t>
                </a:r>
                <a:r>
                  <a:rPr lang="en-US" altLang="zh-CN" dirty="0" err="1"/>
                  <a:t>subvalue</a:t>
                </a:r>
                <a:r>
                  <a:rPr lang="en-US" altLang="zh-CN" dirty="0"/>
                  <a:t>, dim: [1,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𝑚𝑜𝑑𝑒𝑙</m:t>
                        </m:r>
                      </m:sub>
                    </m:sSub>
                  </m:oMath>
                </a14:m>
                <a:r>
                  <a:rPr lang="en-US" altLang="zh-CN" dirty="0"/>
                  <a:t>]</a:t>
                </a:r>
                <a:endParaRPr lang="zh-CN" altLang="en-US" dirty="0"/>
              </a:p>
            </p:txBody>
          </p:sp>
        </mc:Choice>
        <mc:Fallback xmlns="">
          <p:sp>
            <p:nvSpPr>
              <p:cNvPr id="23" name="文本框 22">
                <a:extLst>
                  <a:ext uri="{FF2B5EF4-FFF2-40B4-BE49-F238E27FC236}">
                    <a16:creationId xmlns:a16="http://schemas.microsoft.com/office/drawing/2014/main" id="{858A1501-3369-286F-5F97-70F970452B39}"/>
                  </a:ext>
                </a:extLst>
              </p:cNvPr>
              <p:cNvSpPr txBox="1">
                <a:spLocks noRot="1" noChangeAspect="1" noMove="1" noResize="1" noEditPoints="1" noAdjustHandles="1" noChangeArrowheads="1" noChangeShapeType="1" noTextEdit="1"/>
              </p:cNvSpPr>
              <p:nvPr/>
            </p:nvSpPr>
            <p:spPr>
              <a:xfrm>
                <a:off x="4050373" y="2736950"/>
                <a:ext cx="3742378" cy="369332"/>
              </a:xfrm>
              <a:prstGeom prst="rect">
                <a:avLst/>
              </a:prstGeom>
              <a:blipFill>
                <a:blip r:embed="rId4"/>
                <a:stretch>
                  <a:fillRect l="-1303" t="-9836" b="-24590"/>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C8FA5895-B62E-41EE-6AC4-D98F0F89A2BF}"/>
              </a:ext>
            </a:extLst>
          </p:cNvPr>
          <p:cNvPicPr>
            <a:picLocks noChangeAspect="1"/>
          </p:cNvPicPr>
          <p:nvPr/>
        </p:nvPicPr>
        <p:blipFill>
          <a:blip r:embed="rId5"/>
          <a:stretch>
            <a:fillRect/>
          </a:stretch>
        </p:blipFill>
        <p:spPr>
          <a:xfrm>
            <a:off x="3339285" y="2118618"/>
            <a:ext cx="4996682" cy="389269"/>
          </a:xfrm>
          <a:prstGeom prst="rect">
            <a:avLst/>
          </a:prstGeom>
        </p:spPr>
      </p:pic>
    </p:spTree>
    <p:extLst>
      <p:ext uri="{BB962C8B-B14F-4D97-AF65-F5344CB8AC3E}">
        <p14:creationId xmlns:p14="http://schemas.microsoft.com/office/powerpoint/2010/main" val="303035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55547-D7F9-1C81-DF86-50A41B8614F1}"/>
              </a:ext>
            </a:extLst>
          </p:cNvPr>
          <p:cNvSpPr>
            <a:spLocks noGrp="1"/>
          </p:cNvSpPr>
          <p:nvPr>
            <p:ph type="title"/>
          </p:nvPr>
        </p:nvSpPr>
        <p:spPr>
          <a:xfrm>
            <a:off x="241402" y="75062"/>
            <a:ext cx="11879884" cy="1051480"/>
          </a:xfrm>
        </p:spPr>
        <p:txBody>
          <a:bodyPr/>
          <a:lstStyle/>
          <a:p>
            <a:r>
              <a:rPr lang="en-US" altLang="zh-CN" dirty="0"/>
              <a:t>How to locate the most significant layers and heads</a:t>
            </a:r>
            <a:endParaRPr lang="zh-CN" altLang="en-US"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17B6DC0-6093-6224-8EB9-2C0B2E6C86EE}"/>
                  </a:ext>
                </a:extLst>
              </p:cNvPr>
              <p:cNvSpPr txBox="1"/>
              <p:nvPr/>
            </p:nvSpPr>
            <p:spPr>
              <a:xfrm>
                <a:off x="312115" y="1400624"/>
                <a:ext cx="11638483" cy="1885003"/>
              </a:xfrm>
              <a:prstGeom prst="rect">
                <a:avLst/>
              </a:prstGeom>
              <a:noFill/>
            </p:spPr>
            <p:txBody>
              <a:bodyPr wrap="square" rtlCol="0">
                <a:spAutoFit/>
              </a:bodyPr>
              <a:lstStyle/>
              <a:p>
                <a:endParaRPr lang="en-US" altLang="zh-CN" sz="2800" dirty="0"/>
              </a:p>
              <a:p>
                <a:endParaRPr lang="en-US" altLang="zh-CN" sz="2800" b="1" dirty="0"/>
              </a:p>
              <a:p>
                <a:r>
                  <a:rPr lang="en-US" altLang="zh-CN" sz="2800" b="1" dirty="0"/>
                  <a:t>FFN </a:t>
                </a:r>
                <a:r>
                  <a:rPr lang="en-US" altLang="zh-CN" sz="2800" b="1" dirty="0" err="1"/>
                  <a:t>subvalue</a:t>
                </a:r>
                <a:r>
                  <a:rPr lang="en-US" altLang="zh-CN" sz="2800" b="1" dirty="0"/>
                  <a:t>: </a:t>
                </a:r>
                <a:r>
                  <a:rPr lang="en-US" altLang="zh-CN" sz="2800" dirty="0"/>
                  <a:t>Recall the a FFN in the transformer is a two-layer FCN. </a:t>
                </a:r>
                <a14:m>
                  <m:oMath xmlns:m="http://schemas.openxmlformats.org/officeDocument/2006/math">
                    <m:r>
                      <a:rPr lang="en-US" altLang="zh-CN" sz="2800" b="0" i="1" smtClean="0">
                        <a:latin typeface="Cambria Math" panose="02040503050406030204" pitchFamily="18" charset="0"/>
                      </a:rPr>
                      <m:t>𝑓𝑐</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1</m:t>
                        </m:r>
                      </m:e>
                      <m:sub>
                        <m:r>
                          <a:rPr lang="en-US" altLang="zh-CN" sz="2800" b="0" i="1" smtClean="0">
                            <a:latin typeface="Cambria Math" panose="02040503050406030204" pitchFamily="18" charset="0"/>
                          </a:rPr>
                          <m:t>𝑖</m:t>
                        </m:r>
                      </m:sub>
                      <m:sup>
                        <m:r>
                          <a:rPr lang="en-US" altLang="zh-CN" sz="2800" b="0" i="1" smtClean="0">
                            <a:latin typeface="Cambria Math" panose="02040503050406030204" pitchFamily="18" charset="0"/>
                          </a:rPr>
                          <m:t>𝑘</m:t>
                        </m:r>
                      </m:sup>
                    </m:sSubSup>
                  </m:oMath>
                </a14:m>
                <a:r>
                  <a:rPr lang="zh-CN" altLang="en-US" sz="2800" dirty="0"/>
                  <a:t> </a:t>
                </a:r>
                <a:r>
                  <a:rPr lang="en-US" altLang="zh-CN" sz="2800" dirty="0"/>
                  <a:t>is the </a:t>
                </a:r>
                <a14:m>
                  <m:oMath xmlns:m="http://schemas.openxmlformats.org/officeDocument/2006/math">
                    <m:r>
                      <a:rPr lang="en-US" altLang="zh-CN" sz="2800" b="0" i="1" smtClean="0">
                        <a:latin typeface="Cambria Math" panose="02040503050406030204" pitchFamily="18" charset="0"/>
                      </a:rPr>
                      <m:t>𝑖</m:t>
                    </m:r>
                  </m:oMath>
                </a14:m>
                <a:r>
                  <a:rPr lang="en-US" altLang="zh-CN" sz="2800" dirty="0"/>
                  <a:t>-</a:t>
                </a:r>
                <a:r>
                  <a:rPr lang="en-US" altLang="zh-CN" sz="2800" dirty="0" err="1"/>
                  <a:t>th</a:t>
                </a:r>
                <a:r>
                  <a:rPr lang="en-US" altLang="zh-CN" sz="2800" dirty="0"/>
                  <a:t> layer’s </a:t>
                </a:r>
                <a14:m>
                  <m:oMath xmlns:m="http://schemas.openxmlformats.org/officeDocument/2006/math">
                    <m:r>
                      <a:rPr lang="en-US" altLang="zh-CN" sz="2800" b="0" i="1" smtClean="0">
                        <a:latin typeface="Cambria Math" panose="02040503050406030204" pitchFamily="18" charset="0"/>
                      </a:rPr>
                      <m:t>𝑘</m:t>
                    </m:r>
                  </m:oMath>
                </a14:m>
                <a:r>
                  <a:rPr lang="en-US" altLang="zh-CN" sz="2800" dirty="0"/>
                  <a:t>-</a:t>
                </a:r>
                <a:r>
                  <a:rPr lang="en-US" altLang="zh-CN" sz="2800" dirty="0" err="1"/>
                  <a:t>th</a:t>
                </a:r>
                <a:r>
                  <a:rPr lang="en-US" altLang="zh-CN" sz="2800" dirty="0"/>
                  <a:t> FCN parameter vector (dim=</a:t>
                </a:r>
                <a14:m>
                  <m:oMath xmlns:m="http://schemas.openxmlformats.org/officeDocument/2006/math">
                    <m:sSub>
                      <m:sSubPr>
                        <m:ctrlPr>
                          <a:rPr lang="en-US" altLang="zh-CN" sz="2800" b="0" i="1" dirty="0" smtClean="0">
                            <a:latin typeface="Cambria Math" panose="02040503050406030204" pitchFamily="18" charset="0"/>
                          </a:rPr>
                        </m:ctrlPr>
                      </m:sSubPr>
                      <m:e>
                        <m:r>
                          <a:rPr lang="en-US" altLang="zh-CN" sz="2800" b="0" i="1" dirty="0" smtClean="0">
                            <a:latin typeface="Cambria Math" panose="02040503050406030204" pitchFamily="18" charset="0"/>
                          </a:rPr>
                          <m:t>𝑑</m:t>
                        </m:r>
                      </m:e>
                      <m:sub>
                        <m:r>
                          <a:rPr lang="en-US" altLang="zh-CN" sz="2800" b="0" i="1" dirty="0" smtClean="0">
                            <a:latin typeface="Cambria Math" panose="02040503050406030204" pitchFamily="18" charset="0"/>
                          </a:rPr>
                          <m:t>𝑚𝑜𝑑𝑒𝑙</m:t>
                        </m:r>
                      </m:sub>
                    </m:sSub>
                  </m:oMath>
                </a14:m>
                <a:r>
                  <a:rPr lang="en-US" altLang="zh-CN" sz="2800" dirty="0"/>
                  <a:t>). </a:t>
                </a:r>
                <a14:m>
                  <m:oMath xmlns:m="http://schemas.openxmlformats.org/officeDocument/2006/math">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𝑚</m:t>
                        </m:r>
                      </m:e>
                      <m:sub>
                        <m:r>
                          <a:rPr lang="en-US" altLang="zh-CN" sz="2800" b="0" i="1" smtClean="0">
                            <a:latin typeface="Cambria Math" panose="02040503050406030204" pitchFamily="18" charset="0"/>
                          </a:rPr>
                          <m:t>𝑖</m:t>
                        </m:r>
                      </m:sub>
                      <m:sup>
                        <m:r>
                          <a:rPr lang="en-US" altLang="zh-CN" sz="2800" b="0" i="1" smtClean="0">
                            <a:latin typeface="Cambria Math" panose="02040503050406030204" pitchFamily="18" charset="0"/>
                          </a:rPr>
                          <m:t>𝑘</m:t>
                        </m:r>
                      </m:sup>
                    </m:sSubSup>
                  </m:oMath>
                </a14:m>
                <a:r>
                  <a:rPr lang="zh-CN" altLang="en-US" sz="2800" dirty="0"/>
                  <a:t> </a:t>
                </a:r>
                <a:r>
                  <a:rPr lang="en-US" altLang="zh-CN" sz="2800" dirty="0"/>
                  <a:t>is a scalar.</a:t>
                </a:r>
                <a:endParaRPr lang="zh-CN" altLang="en-US" sz="2800" dirty="0"/>
              </a:p>
            </p:txBody>
          </p:sp>
        </mc:Choice>
        <mc:Fallback xmlns="">
          <p:sp>
            <p:nvSpPr>
              <p:cNvPr id="26" name="文本框 25">
                <a:extLst>
                  <a:ext uri="{FF2B5EF4-FFF2-40B4-BE49-F238E27FC236}">
                    <a16:creationId xmlns:a16="http://schemas.microsoft.com/office/drawing/2014/main" id="{517B6DC0-6093-6224-8EB9-2C0B2E6C86EE}"/>
                  </a:ext>
                </a:extLst>
              </p:cNvPr>
              <p:cNvSpPr txBox="1">
                <a:spLocks noRot="1" noChangeAspect="1" noMove="1" noResize="1" noEditPoints="1" noAdjustHandles="1" noChangeArrowheads="1" noChangeShapeType="1" noTextEdit="1"/>
              </p:cNvSpPr>
              <p:nvPr/>
            </p:nvSpPr>
            <p:spPr>
              <a:xfrm>
                <a:off x="312115" y="1400624"/>
                <a:ext cx="11638483" cy="1885003"/>
              </a:xfrm>
              <a:prstGeom prst="rect">
                <a:avLst/>
              </a:prstGeom>
              <a:blipFill>
                <a:blip r:embed="rId2"/>
                <a:stretch>
                  <a:fillRect l="-1048" b="-8414"/>
                </a:stretch>
              </a:blipFill>
            </p:spPr>
            <p:txBody>
              <a:bodyPr/>
              <a:lstStyle/>
              <a:p>
                <a:r>
                  <a:rPr lang="zh-CN" altLang="en-US">
                    <a:noFill/>
                  </a:rPr>
                  <a:t> </a:t>
                </a:r>
              </a:p>
            </p:txBody>
          </p:sp>
        </mc:Fallback>
      </mc:AlternateContent>
      <p:pic>
        <p:nvPicPr>
          <p:cNvPr id="33" name="图片 32">
            <a:extLst>
              <a:ext uri="{FF2B5EF4-FFF2-40B4-BE49-F238E27FC236}">
                <a16:creationId xmlns:a16="http://schemas.microsoft.com/office/drawing/2014/main" id="{EADAAA3C-F5E5-167E-D60E-B98CBC3F5A04}"/>
              </a:ext>
            </a:extLst>
          </p:cNvPr>
          <p:cNvPicPr>
            <a:picLocks noChangeAspect="1"/>
          </p:cNvPicPr>
          <p:nvPr/>
        </p:nvPicPr>
        <p:blipFill>
          <a:blip r:embed="rId3"/>
          <a:stretch>
            <a:fillRect/>
          </a:stretch>
        </p:blipFill>
        <p:spPr>
          <a:xfrm>
            <a:off x="3683044" y="3417516"/>
            <a:ext cx="3861669" cy="998454"/>
          </a:xfrm>
          <a:prstGeom prst="rect">
            <a:avLst/>
          </a:prstGeom>
        </p:spPr>
      </p:pic>
      <p:sp>
        <p:nvSpPr>
          <p:cNvPr id="6" name="矩形 5">
            <a:extLst>
              <a:ext uri="{FF2B5EF4-FFF2-40B4-BE49-F238E27FC236}">
                <a16:creationId xmlns:a16="http://schemas.microsoft.com/office/drawing/2014/main" id="{8F630ACA-8EB8-FED3-EC54-57B49A216E5B}"/>
              </a:ext>
            </a:extLst>
          </p:cNvPr>
          <p:cNvSpPr/>
          <p:nvPr/>
        </p:nvSpPr>
        <p:spPr>
          <a:xfrm>
            <a:off x="5329122" y="4982426"/>
            <a:ext cx="819303" cy="9527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fc1</a:t>
            </a:r>
            <a:endParaRPr lang="zh-CN" altLang="en-US" dirty="0"/>
          </a:p>
        </p:txBody>
      </p:sp>
      <p:sp>
        <p:nvSpPr>
          <p:cNvPr id="8" name="矩形 7">
            <a:extLst>
              <a:ext uri="{FF2B5EF4-FFF2-40B4-BE49-F238E27FC236}">
                <a16:creationId xmlns:a16="http://schemas.microsoft.com/office/drawing/2014/main" id="{1402E887-113B-AC76-5080-95EC54AB7EDF}"/>
              </a:ext>
            </a:extLst>
          </p:cNvPr>
          <p:cNvSpPr/>
          <p:nvPr/>
        </p:nvSpPr>
        <p:spPr>
          <a:xfrm>
            <a:off x="7399934" y="5125259"/>
            <a:ext cx="993648" cy="667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fc2</a:t>
            </a:r>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C24C85B-8AFA-C69D-39BA-1F78D9507DB8}"/>
                  </a:ext>
                </a:extLst>
              </p:cNvPr>
              <p:cNvSpPr txBox="1"/>
              <p:nvPr/>
            </p:nvSpPr>
            <p:spPr>
              <a:xfrm>
                <a:off x="4414722" y="5277197"/>
                <a:ext cx="914400"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𝑚𝑜𝑑𝑒𝑙</m:t>
                          </m:r>
                        </m:sub>
                      </m:sSub>
                    </m:oMath>
                  </m:oMathPara>
                </a14:m>
                <a:endParaRPr lang="zh-CN" altLang="en-US" dirty="0"/>
              </a:p>
            </p:txBody>
          </p:sp>
        </mc:Choice>
        <mc:Fallback xmlns="">
          <p:sp>
            <p:nvSpPr>
              <p:cNvPr id="9" name="文本框 8">
                <a:extLst>
                  <a:ext uri="{FF2B5EF4-FFF2-40B4-BE49-F238E27FC236}">
                    <a16:creationId xmlns:a16="http://schemas.microsoft.com/office/drawing/2014/main" id="{6C24C85B-8AFA-C69D-39BA-1F78D9507DB8}"/>
                  </a:ext>
                </a:extLst>
              </p:cNvPr>
              <p:cNvSpPr txBox="1">
                <a:spLocks noRot="1" noChangeAspect="1" noMove="1" noResize="1" noEditPoints="1" noAdjustHandles="1" noChangeArrowheads="1" noChangeShapeType="1" noTextEdit="1"/>
              </p:cNvSpPr>
              <p:nvPr/>
            </p:nvSpPr>
            <p:spPr>
              <a:xfrm>
                <a:off x="4414722" y="5277197"/>
                <a:ext cx="914400" cy="37029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88A0D60-ED70-CE2C-3572-E9FC86BFB789}"/>
                  </a:ext>
                </a:extLst>
              </p:cNvPr>
              <p:cNvSpPr txBox="1"/>
              <p:nvPr/>
            </p:nvSpPr>
            <p:spPr>
              <a:xfrm>
                <a:off x="5266944" y="4609588"/>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𝐹𝐹𝑁</m:t>
                          </m:r>
                        </m:sub>
                      </m:sSub>
                    </m:oMath>
                  </m:oMathPara>
                </a14:m>
                <a:endParaRPr lang="zh-CN" altLang="en-US" dirty="0"/>
              </a:p>
            </p:txBody>
          </p:sp>
        </mc:Choice>
        <mc:Fallback xmlns="">
          <p:sp>
            <p:nvSpPr>
              <p:cNvPr id="10" name="文本框 9">
                <a:extLst>
                  <a:ext uri="{FF2B5EF4-FFF2-40B4-BE49-F238E27FC236}">
                    <a16:creationId xmlns:a16="http://schemas.microsoft.com/office/drawing/2014/main" id="{B88A0D60-ED70-CE2C-3572-E9FC86BFB789}"/>
                  </a:ext>
                </a:extLst>
              </p:cNvPr>
              <p:cNvSpPr txBox="1">
                <a:spLocks noRot="1" noChangeAspect="1" noMove="1" noResize="1" noEditPoints="1" noAdjustHandles="1" noChangeArrowheads="1" noChangeShapeType="1" noTextEdit="1"/>
              </p:cNvSpPr>
              <p:nvPr/>
            </p:nvSpPr>
            <p:spPr>
              <a:xfrm>
                <a:off x="5266944" y="4609588"/>
                <a:ext cx="914400"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ACFFB2F-01F3-FBEB-6093-61B8677D1AA4}"/>
                  </a:ext>
                </a:extLst>
              </p:cNvPr>
              <p:cNvSpPr txBox="1"/>
              <p:nvPr/>
            </p:nvSpPr>
            <p:spPr>
              <a:xfrm>
                <a:off x="6674656" y="5278159"/>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𝐹𝐹𝑁</m:t>
                          </m:r>
                        </m:sub>
                      </m:sSub>
                    </m:oMath>
                  </m:oMathPara>
                </a14:m>
                <a:endParaRPr lang="zh-CN" altLang="en-US" dirty="0"/>
              </a:p>
            </p:txBody>
          </p:sp>
        </mc:Choice>
        <mc:Fallback xmlns="">
          <p:sp>
            <p:nvSpPr>
              <p:cNvPr id="11" name="文本框 10">
                <a:extLst>
                  <a:ext uri="{FF2B5EF4-FFF2-40B4-BE49-F238E27FC236}">
                    <a16:creationId xmlns:a16="http://schemas.microsoft.com/office/drawing/2014/main" id="{0ACFFB2F-01F3-FBEB-6093-61B8677D1AA4}"/>
                  </a:ext>
                </a:extLst>
              </p:cNvPr>
              <p:cNvSpPr txBox="1">
                <a:spLocks noRot="1" noChangeAspect="1" noMove="1" noResize="1" noEditPoints="1" noAdjustHandles="1" noChangeArrowheads="1" noChangeShapeType="1" noTextEdit="1"/>
              </p:cNvSpPr>
              <p:nvPr/>
            </p:nvSpPr>
            <p:spPr>
              <a:xfrm>
                <a:off x="6674656" y="5278159"/>
                <a:ext cx="91440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220D4C9-308A-C0CC-702A-52B33252ADF2}"/>
                  </a:ext>
                </a:extLst>
              </p:cNvPr>
              <p:cNvSpPr txBox="1"/>
              <p:nvPr/>
            </p:nvSpPr>
            <p:spPr>
              <a:xfrm>
                <a:off x="7370673" y="4792806"/>
                <a:ext cx="914400"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𝑚𝑜𝑑𝑒𝑙</m:t>
                          </m:r>
                        </m:sub>
                      </m:sSub>
                    </m:oMath>
                  </m:oMathPara>
                </a14:m>
                <a:endParaRPr lang="zh-CN" altLang="en-US" dirty="0"/>
              </a:p>
            </p:txBody>
          </p:sp>
        </mc:Choice>
        <mc:Fallback xmlns="">
          <p:sp>
            <p:nvSpPr>
              <p:cNvPr id="12" name="文本框 11">
                <a:extLst>
                  <a:ext uri="{FF2B5EF4-FFF2-40B4-BE49-F238E27FC236}">
                    <a16:creationId xmlns:a16="http://schemas.microsoft.com/office/drawing/2014/main" id="{C220D4C9-308A-C0CC-702A-52B33252ADF2}"/>
                  </a:ext>
                </a:extLst>
              </p:cNvPr>
              <p:cNvSpPr txBox="1">
                <a:spLocks noRot="1" noChangeAspect="1" noMove="1" noResize="1" noEditPoints="1" noAdjustHandles="1" noChangeArrowheads="1" noChangeShapeType="1" noTextEdit="1"/>
              </p:cNvSpPr>
              <p:nvPr/>
            </p:nvSpPr>
            <p:spPr>
              <a:xfrm>
                <a:off x="7370673" y="4792806"/>
                <a:ext cx="914400" cy="37029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718A04B7-0475-ABF3-0C20-868BD741A6CC}"/>
                  </a:ext>
                </a:extLst>
              </p:cNvPr>
              <p:cNvSpPr/>
              <p:nvPr/>
            </p:nvSpPr>
            <p:spPr>
              <a:xfrm>
                <a:off x="3112081" y="5163100"/>
                <a:ext cx="940002" cy="44887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𝐿𝑟𝑒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18" name="矩形 17">
                <a:extLst>
                  <a:ext uri="{FF2B5EF4-FFF2-40B4-BE49-F238E27FC236}">
                    <a16:creationId xmlns:a16="http://schemas.microsoft.com/office/drawing/2014/main" id="{718A04B7-0475-ABF3-0C20-868BD741A6CC}"/>
                  </a:ext>
                </a:extLst>
              </p:cNvPr>
              <p:cNvSpPr>
                <a:spLocks noRot="1" noChangeAspect="1" noMove="1" noResize="1" noEditPoints="1" noAdjustHandles="1" noChangeArrowheads="1" noChangeShapeType="1" noTextEdit="1"/>
              </p:cNvSpPr>
              <p:nvPr/>
            </p:nvSpPr>
            <p:spPr>
              <a:xfrm>
                <a:off x="3112081" y="5163100"/>
                <a:ext cx="940002" cy="44887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ACCA76D-4699-8C10-040F-B11D584570EA}"/>
                  </a:ext>
                </a:extLst>
              </p:cNvPr>
              <p:cNvSpPr txBox="1"/>
              <p:nvPr/>
            </p:nvSpPr>
            <p:spPr>
              <a:xfrm>
                <a:off x="3137683" y="4806240"/>
                <a:ext cx="914400"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𝑚𝑜𝑑𝑒𝑙</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FACCA76D-4699-8C10-040F-B11D584570EA}"/>
                  </a:ext>
                </a:extLst>
              </p:cNvPr>
              <p:cNvSpPr txBox="1">
                <a:spLocks noRot="1" noChangeAspect="1" noMove="1" noResize="1" noEditPoints="1" noAdjustHandles="1" noChangeArrowheads="1" noChangeShapeType="1" noTextEdit="1"/>
              </p:cNvSpPr>
              <p:nvPr/>
            </p:nvSpPr>
            <p:spPr>
              <a:xfrm>
                <a:off x="3137683" y="4806240"/>
                <a:ext cx="914400" cy="37029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D6303DC-DBA7-7425-05F3-14794214C63D}"/>
                  </a:ext>
                </a:extLst>
              </p:cNvPr>
              <p:cNvSpPr txBox="1"/>
              <p:nvPr/>
            </p:nvSpPr>
            <p:spPr>
              <a:xfrm>
                <a:off x="2473562" y="5190451"/>
                <a:ext cx="914400"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𝑁</m:t>
                      </m:r>
                    </m:oMath>
                  </m:oMathPara>
                </a14:m>
                <a:endParaRPr lang="zh-CN" altLang="en-US" dirty="0"/>
              </a:p>
            </p:txBody>
          </p:sp>
        </mc:Choice>
        <mc:Fallback xmlns="">
          <p:sp>
            <p:nvSpPr>
              <p:cNvPr id="22" name="文本框 21">
                <a:extLst>
                  <a:ext uri="{FF2B5EF4-FFF2-40B4-BE49-F238E27FC236}">
                    <a16:creationId xmlns:a16="http://schemas.microsoft.com/office/drawing/2014/main" id="{BD6303DC-DBA7-7425-05F3-14794214C63D}"/>
                  </a:ext>
                </a:extLst>
              </p:cNvPr>
              <p:cNvSpPr txBox="1">
                <a:spLocks noRot="1" noChangeAspect="1" noMove="1" noResize="1" noEditPoints="1" noAdjustHandles="1" noChangeArrowheads="1" noChangeShapeType="1" noTextEdit="1"/>
              </p:cNvSpPr>
              <p:nvPr/>
            </p:nvSpPr>
            <p:spPr>
              <a:xfrm>
                <a:off x="2473562" y="5190451"/>
                <a:ext cx="914400" cy="370294"/>
              </a:xfrm>
              <a:prstGeom prst="rect">
                <a:avLst/>
              </a:prstGeom>
              <a:blipFill>
                <a:blip r:embed="rId10"/>
                <a:stretch>
                  <a:fillRect/>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A0A2762-768B-65C4-CB62-2B8F33B618C3}"/>
              </a:ext>
            </a:extLst>
          </p:cNvPr>
          <p:cNvPicPr>
            <a:picLocks noChangeAspect="1"/>
          </p:cNvPicPr>
          <p:nvPr/>
        </p:nvPicPr>
        <p:blipFill>
          <a:blip r:embed="rId11"/>
          <a:stretch>
            <a:fillRect/>
          </a:stretch>
        </p:blipFill>
        <p:spPr>
          <a:xfrm>
            <a:off x="2346563" y="1062861"/>
            <a:ext cx="6246376" cy="560468"/>
          </a:xfrm>
          <a:prstGeom prst="rect">
            <a:avLst/>
          </a:prstGeom>
        </p:spPr>
      </p:pic>
      <p:sp>
        <p:nvSpPr>
          <p:cNvPr id="7" name="左大括号 6">
            <a:extLst>
              <a:ext uri="{FF2B5EF4-FFF2-40B4-BE49-F238E27FC236}">
                <a16:creationId xmlns:a16="http://schemas.microsoft.com/office/drawing/2014/main" id="{4B73105D-F5CD-7C33-ECDE-DE63F404EE39}"/>
              </a:ext>
            </a:extLst>
          </p:cNvPr>
          <p:cNvSpPr/>
          <p:nvPr/>
        </p:nvSpPr>
        <p:spPr>
          <a:xfrm rot="16200000">
            <a:off x="3824994" y="1393185"/>
            <a:ext cx="207113" cy="49101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161053B-58D2-14BC-1416-74F3F84458B3}"/>
                  </a:ext>
                </a:extLst>
              </p:cNvPr>
              <p:cNvSpPr txBox="1"/>
              <p:nvPr/>
            </p:nvSpPr>
            <p:spPr>
              <a:xfrm>
                <a:off x="2997537" y="1850781"/>
                <a:ext cx="3742378" cy="369332"/>
              </a:xfrm>
              <a:prstGeom prst="rect">
                <a:avLst/>
              </a:prstGeom>
              <a:noFill/>
            </p:spPr>
            <p:txBody>
              <a:bodyPr wrap="square" rtlCol="0">
                <a:spAutoFit/>
              </a:bodyPr>
              <a:lstStyle/>
              <a:p>
                <a:r>
                  <a:rPr lang="en-US" altLang="zh-CN" dirty="0"/>
                  <a:t>a </a:t>
                </a:r>
                <a:r>
                  <a:rPr lang="en-US" altLang="zh-CN" dirty="0" err="1"/>
                  <a:t>subvalue</a:t>
                </a:r>
                <a:r>
                  <a:rPr lang="en-US" altLang="zh-CN" dirty="0"/>
                  <a:t>, dim: [1,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𝑚𝑜𝑑𝑒𝑙</m:t>
                        </m:r>
                      </m:sub>
                    </m:sSub>
                  </m:oMath>
                </a14:m>
                <a:r>
                  <a:rPr lang="en-US" altLang="zh-CN" dirty="0"/>
                  <a:t>]</a:t>
                </a:r>
                <a:endParaRPr lang="zh-CN" altLang="en-US" dirty="0"/>
              </a:p>
            </p:txBody>
          </p:sp>
        </mc:Choice>
        <mc:Fallback xmlns="">
          <p:sp>
            <p:nvSpPr>
              <p:cNvPr id="13" name="文本框 12">
                <a:extLst>
                  <a:ext uri="{FF2B5EF4-FFF2-40B4-BE49-F238E27FC236}">
                    <a16:creationId xmlns:a16="http://schemas.microsoft.com/office/drawing/2014/main" id="{9161053B-58D2-14BC-1416-74F3F84458B3}"/>
                  </a:ext>
                </a:extLst>
              </p:cNvPr>
              <p:cNvSpPr txBox="1">
                <a:spLocks noRot="1" noChangeAspect="1" noMove="1" noResize="1" noEditPoints="1" noAdjustHandles="1" noChangeArrowheads="1" noChangeShapeType="1" noTextEdit="1"/>
              </p:cNvSpPr>
              <p:nvPr/>
            </p:nvSpPr>
            <p:spPr>
              <a:xfrm>
                <a:off x="2997537" y="1850781"/>
                <a:ext cx="3742378" cy="369332"/>
              </a:xfrm>
              <a:prstGeom prst="rect">
                <a:avLst/>
              </a:prstGeom>
              <a:blipFill>
                <a:blip r:embed="rId12"/>
                <a:stretch>
                  <a:fillRect l="-1466"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99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D987E-94CA-B551-11F5-ABEA568EA08B}"/>
              </a:ext>
            </a:extLst>
          </p:cNvPr>
          <p:cNvSpPr>
            <a:spLocks noGrp="1"/>
          </p:cNvSpPr>
          <p:nvPr>
            <p:ph type="title"/>
          </p:nvPr>
        </p:nvSpPr>
        <p:spPr/>
        <p:txBody>
          <a:bodyPr/>
          <a:lstStyle/>
          <a:p>
            <a:r>
              <a:rPr lang="en-US" altLang="zh-CN" dirty="0"/>
              <a:t>Existence of the ICL heads</a:t>
            </a:r>
            <a:endParaRPr lang="zh-CN" altLang="en-US" dirty="0"/>
          </a:p>
        </p:txBody>
      </p:sp>
      <p:sp>
        <p:nvSpPr>
          <p:cNvPr id="3" name="内容占位符 2">
            <a:extLst>
              <a:ext uri="{FF2B5EF4-FFF2-40B4-BE49-F238E27FC236}">
                <a16:creationId xmlns:a16="http://schemas.microsoft.com/office/drawing/2014/main" id="{78D971B0-55CA-7E21-03B2-7DE07C091314}"/>
              </a:ext>
            </a:extLst>
          </p:cNvPr>
          <p:cNvSpPr>
            <a:spLocks noGrp="1"/>
          </p:cNvSpPr>
          <p:nvPr>
            <p:ph idx="1"/>
          </p:nvPr>
        </p:nvSpPr>
        <p:spPr/>
        <p:txBody>
          <a:bodyPr/>
          <a:lstStyle/>
          <a:p>
            <a:r>
              <a:rPr lang="en-US" altLang="zh-CN" dirty="0"/>
              <a:t>Consider a simple abstract ICL task (abstract labels, x-y mapping kept):</a:t>
            </a:r>
          </a:p>
          <a:p>
            <a:r>
              <a:rPr lang="en-US" altLang="zh-CN" i="1" dirty="0"/>
              <a:t>“love : bar like: bar eight : foo two: foo one :”</a:t>
            </a:r>
          </a:p>
          <a:p>
            <a:pPr>
              <a:buFont typeface="Wingdings" panose="05000000000000000000" pitchFamily="2" charset="2"/>
              <a:buChar char="Ø"/>
            </a:pPr>
            <a:r>
              <a:rPr lang="en-US" altLang="zh-CN" dirty="0"/>
              <a:t>Compute the probability increase of “foo” to locate the most important layers</a:t>
            </a:r>
            <a:endParaRPr lang="zh-CN" altLang="en-US" dirty="0"/>
          </a:p>
        </p:txBody>
      </p:sp>
      <p:pic>
        <p:nvPicPr>
          <p:cNvPr id="5" name="图片 4">
            <a:extLst>
              <a:ext uri="{FF2B5EF4-FFF2-40B4-BE49-F238E27FC236}">
                <a16:creationId xmlns:a16="http://schemas.microsoft.com/office/drawing/2014/main" id="{31056CA8-B346-E680-C6AB-11125BF66DBD}"/>
              </a:ext>
            </a:extLst>
          </p:cNvPr>
          <p:cNvPicPr>
            <a:picLocks noChangeAspect="1"/>
          </p:cNvPicPr>
          <p:nvPr/>
        </p:nvPicPr>
        <p:blipFill>
          <a:blip r:embed="rId2"/>
          <a:stretch>
            <a:fillRect/>
          </a:stretch>
        </p:blipFill>
        <p:spPr>
          <a:xfrm>
            <a:off x="4034171" y="3635654"/>
            <a:ext cx="3848419" cy="3075926"/>
          </a:xfrm>
          <a:prstGeom prst="rect">
            <a:avLst/>
          </a:prstGeom>
        </p:spPr>
      </p:pic>
    </p:spTree>
    <p:extLst>
      <p:ext uri="{BB962C8B-B14F-4D97-AF65-F5344CB8AC3E}">
        <p14:creationId xmlns:p14="http://schemas.microsoft.com/office/powerpoint/2010/main" val="7754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D987E-94CA-B551-11F5-ABEA568EA08B}"/>
              </a:ext>
            </a:extLst>
          </p:cNvPr>
          <p:cNvSpPr>
            <a:spLocks noGrp="1"/>
          </p:cNvSpPr>
          <p:nvPr>
            <p:ph type="title"/>
          </p:nvPr>
        </p:nvSpPr>
        <p:spPr/>
        <p:txBody>
          <a:bodyPr/>
          <a:lstStyle/>
          <a:p>
            <a:r>
              <a:rPr lang="en-US" altLang="zh-CN" dirty="0"/>
              <a:t>Projecting to the vocabulary space</a:t>
            </a:r>
            <a:endParaRPr lang="zh-CN" altLang="en-US" dirty="0"/>
          </a:p>
        </p:txBody>
      </p:sp>
      <p:sp>
        <p:nvSpPr>
          <p:cNvPr id="3" name="内容占位符 2">
            <a:extLst>
              <a:ext uri="{FF2B5EF4-FFF2-40B4-BE49-F238E27FC236}">
                <a16:creationId xmlns:a16="http://schemas.microsoft.com/office/drawing/2014/main" id="{78D971B0-55CA-7E21-03B2-7DE07C091314}"/>
              </a:ext>
            </a:extLst>
          </p:cNvPr>
          <p:cNvSpPr>
            <a:spLocks noGrp="1"/>
          </p:cNvSpPr>
          <p:nvPr>
            <p:ph idx="1"/>
          </p:nvPr>
        </p:nvSpPr>
        <p:spPr>
          <a:xfrm>
            <a:off x="699212" y="1741471"/>
            <a:ext cx="5201599" cy="4875097"/>
          </a:xfrm>
        </p:spPr>
        <p:txBody>
          <a:bodyPr/>
          <a:lstStyle/>
          <a:p>
            <a:pPr marL="0" indent="0">
              <a:buNone/>
            </a:pPr>
            <a:r>
              <a:rPr lang="en-US" altLang="zh-CN" b="1" dirty="0"/>
              <a:t>Observations:</a:t>
            </a:r>
          </a:p>
          <a:p>
            <a:pPr>
              <a:buFont typeface="Wingdings" panose="05000000000000000000" pitchFamily="2" charset="2"/>
              <a:buChar char="Ø"/>
            </a:pPr>
            <a:r>
              <a:rPr lang="zh-CN" altLang="en-US" dirty="0"/>
              <a:t> </a:t>
            </a:r>
            <a:r>
              <a:rPr lang="en-US" altLang="zh-CN" dirty="0"/>
              <a:t>Label values’ top words have related concepts with the labels ("bar" and "foo"). </a:t>
            </a:r>
          </a:p>
          <a:p>
            <a:pPr>
              <a:buFont typeface="Wingdings" panose="05000000000000000000" pitchFamily="2" charset="2"/>
              <a:buChar char="Ø"/>
            </a:pPr>
            <a:r>
              <a:rPr lang="en-US" altLang="zh-CN" dirty="0"/>
              <a:t>Label keys’ top words on position 2, 5, and 11 are related to their demonstrations ("love", "like" and "two"). </a:t>
            </a:r>
          </a:p>
          <a:p>
            <a:pPr>
              <a:buFont typeface="Wingdings" panose="05000000000000000000" pitchFamily="2" charset="2"/>
              <a:buChar char="Ø"/>
            </a:pPr>
            <a:r>
              <a:rPr lang="en-US" altLang="zh-CN" dirty="0"/>
              <a:t>Last token query’s top words are related to the input text ("one")</a:t>
            </a:r>
            <a:endParaRPr lang="zh-CN" altLang="en-US" dirty="0"/>
          </a:p>
        </p:txBody>
      </p:sp>
      <p:pic>
        <p:nvPicPr>
          <p:cNvPr id="6" name="图片 5">
            <a:extLst>
              <a:ext uri="{FF2B5EF4-FFF2-40B4-BE49-F238E27FC236}">
                <a16:creationId xmlns:a16="http://schemas.microsoft.com/office/drawing/2014/main" id="{CF298DE0-B480-722B-7D1B-3C6F1E46517D}"/>
              </a:ext>
            </a:extLst>
          </p:cNvPr>
          <p:cNvPicPr>
            <a:picLocks noChangeAspect="1"/>
          </p:cNvPicPr>
          <p:nvPr/>
        </p:nvPicPr>
        <p:blipFill>
          <a:blip r:embed="rId2"/>
          <a:stretch>
            <a:fillRect/>
          </a:stretch>
        </p:blipFill>
        <p:spPr>
          <a:xfrm>
            <a:off x="6430180" y="1540332"/>
            <a:ext cx="4773193" cy="5127020"/>
          </a:xfrm>
          <a:prstGeom prst="rect">
            <a:avLst/>
          </a:prstGeom>
        </p:spPr>
      </p:pic>
    </p:spTree>
    <p:extLst>
      <p:ext uri="{BB962C8B-B14F-4D97-AF65-F5344CB8AC3E}">
        <p14:creationId xmlns:p14="http://schemas.microsoft.com/office/powerpoint/2010/main" val="3685495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D987E-94CA-B551-11F5-ABEA568EA08B}"/>
              </a:ext>
            </a:extLst>
          </p:cNvPr>
          <p:cNvSpPr>
            <a:spLocks noGrp="1"/>
          </p:cNvSpPr>
          <p:nvPr>
            <p:ph type="title"/>
          </p:nvPr>
        </p:nvSpPr>
        <p:spPr/>
        <p:txBody>
          <a:bodyPr/>
          <a:lstStyle/>
          <a:p>
            <a:r>
              <a:rPr lang="en-US" altLang="zh-CN" dirty="0"/>
              <a:t>Attention Weights on True/False Labels</a:t>
            </a:r>
            <a:endParaRPr lang="zh-CN" altLang="en-US" dirty="0"/>
          </a:p>
        </p:txBody>
      </p:sp>
      <p:sp>
        <p:nvSpPr>
          <p:cNvPr id="3" name="内容占位符 2">
            <a:extLst>
              <a:ext uri="{FF2B5EF4-FFF2-40B4-BE49-F238E27FC236}">
                <a16:creationId xmlns:a16="http://schemas.microsoft.com/office/drawing/2014/main" id="{78D971B0-55CA-7E21-03B2-7DE07C091314}"/>
              </a:ext>
            </a:extLst>
          </p:cNvPr>
          <p:cNvSpPr>
            <a:spLocks noGrp="1"/>
          </p:cNvSpPr>
          <p:nvPr>
            <p:ph idx="1"/>
          </p:nvPr>
        </p:nvSpPr>
        <p:spPr>
          <a:xfrm>
            <a:off x="421234" y="1540332"/>
            <a:ext cx="5201599" cy="4875097"/>
          </a:xfrm>
        </p:spPr>
        <p:txBody>
          <a:bodyPr/>
          <a:lstStyle/>
          <a:p>
            <a:pPr marL="0" indent="0">
              <a:buNone/>
            </a:pPr>
            <a:r>
              <a:rPr lang="en-US" altLang="zh-CN" dirty="0"/>
              <a:t>Computing the attention score between the last token’s query and the label’s key.</a:t>
            </a:r>
          </a:p>
          <a:p>
            <a:pPr marL="0" indent="0">
              <a:buNone/>
            </a:pPr>
            <a:endParaRPr lang="en-US" altLang="zh-CN" b="1" dirty="0"/>
          </a:p>
          <a:p>
            <a:pPr marL="0" indent="0">
              <a:buNone/>
            </a:pPr>
            <a:r>
              <a:rPr lang="en-US" altLang="zh-CN" b="1" dirty="0"/>
              <a:t>Observations:</a:t>
            </a:r>
          </a:p>
          <a:p>
            <a:pPr>
              <a:buFont typeface="Wingdings" panose="05000000000000000000" pitchFamily="2" charset="2"/>
              <a:buChar char="Ø"/>
            </a:pPr>
            <a:r>
              <a:rPr lang="zh-CN" altLang="en-US" dirty="0"/>
              <a:t> </a:t>
            </a:r>
            <a:r>
              <a:rPr lang="en-US" altLang="zh-CN" dirty="0"/>
              <a:t>The attention weights between last token query and true label keys are </a:t>
            </a:r>
            <a:r>
              <a:rPr lang="en-US" altLang="zh-CN" dirty="0" err="1"/>
              <a:t>muclarger</a:t>
            </a:r>
            <a:r>
              <a:rPr lang="en-US" altLang="zh-CN" dirty="0"/>
              <a:t> than those between last token query and false label keys.</a:t>
            </a:r>
          </a:p>
        </p:txBody>
      </p:sp>
      <p:pic>
        <p:nvPicPr>
          <p:cNvPr id="5" name="图片 4">
            <a:extLst>
              <a:ext uri="{FF2B5EF4-FFF2-40B4-BE49-F238E27FC236}">
                <a16:creationId xmlns:a16="http://schemas.microsoft.com/office/drawing/2014/main" id="{0AF939CF-2459-6359-73FB-759BBEBD1EA1}"/>
              </a:ext>
            </a:extLst>
          </p:cNvPr>
          <p:cNvPicPr>
            <a:picLocks noChangeAspect="1"/>
          </p:cNvPicPr>
          <p:nvPr/>
        </p:nvPicPr>
        <p:blipFill>
          <a:blip r:embed="rId2"/>
          <a:stretch>
            <a:fillRect/>
          </a:stretch>
        </p:blipFill>
        <p:spPr>
          <a:xfrm>
            <a:off x="5947805" y="1455725"/>
            <a:ext cx="4808843" cy="5402275"/>
          </a:xfrm>
          <a:prstGeom prst="rect">
            <a:avLst/>
          </a:prstGeom>
        </p:spPr>
      </p:pic>
    </p:spTree>
    <p:extLst>
      <p:ext uri="{BB962C8B-B14F-4D97-AF65-F5344CB8AC3E}">
        <p14:creationId xmlns:p14="http://schemas.microsoft.com/office/powerpoint/2010/main" val="32355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D987E-94CA-B551-11F5-ABEA568EA08B}"/>
              </a:ext>
            </a:extLst>
          </p:cNvPr>
          <p:cNvSpPr>
            <a:spLocks noGrp="1"/>
          </p:cNvSpPr>
          <p:nvPr>
            <p:ph type="title"/>
          </p:nvPr>
        </p:nvSpPr>
        <p:spPr>
          <a:xfrm>
            <a:off x="113995" y="-236252"/>
            <a:ext cx="10515600" cy="1325563"/>
          </a:xfrm>
        </p:spPr>
        <p:txBody>
          <a:bodyPr/>
          <a:lstStyle/>
          <a:p>
            <a:r>
              <a:rPr lang="en-US" altLang="zh-CN" dirty="0"/>
              <a:t>Further evidence</a:t>
            </a:r>
            <a:endParaRPr lang="zh-CN" altLang="en-US" dirty="0"/>
          </a:p>
        </p:txBody>
      </p:sp>
      <p:sp>
        <p:nvSpPr>
          <p:cNvPr id="3" name="内容占位符 2">
            <a:extLst>
              <a:ext uri="{FF2B5EF4-FFF2-40B4-BE49-F238E27FC236}">
                <a16:creationId xmlns:a16="http://schemas.microsoft.com/office/drawing/2014/main" id="{78D971B0-55CA-7E21-03B2-7DE07C091314}"/>
              </a:ext>
            </a:extLst>
          </p:cNvPr>
          <p:cNvSpPr>
            <a:spLocks noGrp="1"/>
          </p:cNvSpPr>
          <p:nvPr>
            <p:ph idx="1"/>
          </p:nvPr>
        </p:nvSpPr>
        <p:spPr>
          <a:xfrm>
            <a:off x="113995" y="994868"/>
            <a:ext cx="11480597" cy="5498008"/>
          </a:xfrm>
        </p:spPr>
        <p:txBody>
          <a:bodyPr/>
          <a:lstStyle/>
          <a:p>
            <a:pPr>
              <a:buFont typeface="Wingdings" panose="05000000000000000000" pitchFamily="2" charset="2"/>
              <a:buChar char="Ø"/>
            </a:pPr>
            <a:r>
              <a:rPr lang="en-US" altLang="zh-CN" dirty="0"/>
              <a:t> </a:t>
            </a:r>
            <a:r>
              <a:rPr lang="en-US" altLang="zh-CN" b="1" dirty="0"/>
              <a:t>Observation: </a:t>
            </a:r>
            <a:r>
              <a:rPr lang="en-US" altLang="zh-CN" dirty="0"/>
              <a:t>Larger attention weights, larger probability increase of the correct prediction.</a:t>
            </a:r>
          </a:p>
          <a:p>
            <a:pPr>
              <a:buFont typeface="Wingdings" panose="05000000000000000000" pitchFamily="2" charset="2"/>
              <a:buChar char="Ø"/>
            </a:pPr>
            <a:r>
              <a:rPr lang="zh-CN" altLang="en-US" dirty="0"/>
              <a:t> </a:t>
            </a:r>
            <a:r>
              <a:rPr lang="en-US" altLang="zh-CN" b="1" dirty="0"/>
              <a:t>Indicating: Query and key matrices compute the attention weights between the input text and each demonstration. The larger the attention weight is, the more label information is transferred into the last token for predicting the next word.</a:t>
            </a:r>
            <a:endParaRPr lang="zh-CN" altLang="en-US" b="1" dirty="0"/>
          </a:p>
        </p:txBody>
      </p:sp>
      <p:pic>
        <p:nvPicPr>
          <p:cNvPr id="5" name="图片 4">
            <a:extLst>
              <a:ext uri="{FF2B5EF4-FFF2-40B4-BE49-F238E27FC236}">
                <a16:creationId xmlns:a16="http://schemas.microsoft.com/office/drawing/2014/main" id="{B96AF317-4AC7-4DDC-4629-ECDCFE539440}"/>
              </a:ext>
            </a:extLst>
          </p:cNvPr>
          <p:cNvPicPr>
            <a:picLocks noChangeAspect="1"/>
          </p:cNvPicPr>
          <p:nvPr/>
        </p:nvPicPr>
        <p:blipFill>
          <a:blip r:embed="rId2"/>
          <a:stretch>
            <a:fillRect/>
          </a:stretch>
        </p:blipFill>
        <p:spPr>
          <a:xfrm>
            <a:off x="3956278" y="3805226"/>
            <a:ext cx="3412410" cy="2687650"/>
          </a:xfrm>
          <a:prstGeom prst="rect">
            <a:avLst/>
          </a:prstGeom>
        </p:spPr>
      </p:pic>
    </p:spTree>
    <p:extLst>
      <p:ext uri="{BB962C8B-B14F-4D97-AF65-F5344CB8AC3E}">
        <p14:creationId xmlns:p14="http://schemas.microsoft.com/office/powerpoint/2010/main" val="3058329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D987E-94CA-B551-11F5-ABEA568EA08B}"/>
              </a:ext>
            </a:extLst>
          </p:cNvPr>
          <p:cNvSpPr>
            <a:spLocks noGrp="1"/>
          </p:cNvSpPr>
          <p:nvPr>
            <p:ph type="title"/>
          </p:nvPr>
        </p:nvSpPr>
        <p:spPr>
          <a:xfrm>
            <a:off x="113995" y="-236252"/>
            <a:ext cx="10515600" cy="1325563"/>
          </a:xfrm>
        </p:spPr>
        <p:txBody>
          <a:bodyPr/>
          <a:lstStyle/>
          <a:p>
            <a:r>
              <a:rPr lang="en-US" altLang="zh-CN" dirty="0"/>
              <a:t>Further evidence</a:t>
            </a:r>
            <a:endParaRPr lang="zh-CN" altLang="en-US" dirty="0"/>
          </a:p>
        </p:txBody>
      </p:sp>
      <p:sp>
        <p:nvSpPr>
          <p:cNvPr id="3" name="内容占位符 2">
            <a:extLst>
              <a:ext uri="{FF2B5EF4-FFF2-40B4-BE49-F238E27FC236}">
                <a16:creationId xmlns:a16="http://schemas.microsoft.com/office/drawing/2014/main" id="{78D971B0-55CA-7E21-03B2-7DE07C091314}"/>
              </a:ext>
            </a:extLst>
          </p:cNvPr>
          <p:cNvSpPr>
            <a:spLocks noGrp="1"/>
          </p:cNvSpPr>
          <p:nvPr>
            <p:ph idx="1"/>
          </p:nvPr>
        </p:nvSpPr>
        <p:spPr>
          <a:xfrm>
            <a:off x="113995" y="994868"/>
            <a:ext cx="11480597" cy="5498008"/>
          </a:xfrm>
        </p:spPr>
        <p:txBody>
          <a:bodyPr>
            <a:normAutofit/>
          </a:bodyPr>
          <a:lstStyle/>
          <a:p>
            <a:pPr>
              <a:buFont typeface="Wingdings" panose="05000000000000000000" pitchFamily="2" charset="2"/>
              <a:buChar char="Ø"/>
            </a:pPr>
            <a:r>
              <a:rPr lang="en-US" altLang="zh-CN" sz="2000" dirty="0"/>
              <a:t>Task 1: imbalanced labels</a:t>
            </a:r>
          </a:p>
          <a:p>
            <a:pPr marL="0" indent="0">
              <a:buNone/>
            </a:pPr>
            <a:r>
              <a:rPr lang="en-US" altLang="zh-CN" sz="2000" dirty="0"/>
              <a:t>“love : bar like: bar eight: foo two: foo one:” -&gt; "love : bar like: bar eight: foo one:"</a:t>
            </a:r>
          </a:p>
          <a:p>
            <a:pPr>
              <a:buFont typeface="Wingdings" panose="05000000000000000000" pitchFamily="2" charset="2"/>
              <a:buChar char="Ø"/>
            </a:pPr>
            <a:r>
              <a:rPr lang="en-US" altLang="zh-CN" sz="2000" dirty="0"/>
              <a:t>Task 2: re-ordered labels</a:t>
            </a:r>
          </a:p>
          <a:p>
            <a:pPr marL="0" indent="0">
              <a:buNone/>
            </a:pPr>
            <a:r>
              <a:rPr lang="en-US" altLang="zh-CN" sz="2000" dirty="0"/>
              <a:t>“love : bar like: bar eight: foo two: foo one:”-&gt;“eight: foo two: foo love : bar like: bar one:” </a:t>
            </a:r>
          </a:p>
          <a:p>
            <a:pPr>
              <a:buFont typeface="Wingdings" panose="05000000000000000000" pitchFamily="2" charset="2"/>
              <a:buChar char="Ø"/>
            </a:pPr>
            <a:endParaRPr lang="en-US" altLang="zh-CN" sz="2000" b="1" dirty="0"/>
          </a:p>
          <a:p>
            <a:pPr>
              <a:buFont typeface="Wingdings" panose="05000000000000000000" pitchFamily="2" charset="2"/>
              <a:buChar char="Ø"/>
            </a:pPr>
            <a:r>
              <a:rPr lang="en-US" altLang="zh-CN" sz="2000" b="1" dirty="0"/>
              <a:t>Observation: </a:t>
            </a:r>
            <a:r>
              <a:rPr lang="en-US" altLang="zh-CN" sz="2000" dirty="0"/>
              <a:t>in both tasks, the attention scores of the true label decrease.</a:t>
            </a:r>
          </a:p>
          <a:p>
            <a:pPr>
              <a:buFont typeface="Wingdings" panose="05000000000000000000" pitchFamily="2" charset="2"/>
              <a:buChar char="Ø"/>
            </a:pPr>
            <a:r>
              <a:rPr lang="en-US" altLang="zh-CN" sz="2000" b="1" dirty="0"/>
              <a:t>Indication: </a:t>
            </a:r>
            <a:r>
              <a:rPr lang="en-US" altLang="zh-CN" sz="2000" dirty="0"/>
              <a:t>more label -&gt; more attention; closer to the test -&gt; more attention</a:t>
            </a:r>
          </a:p>
          <a:p>
            <a:pPr marL="0" indent="0">
              <a:buNone/>
            </a:pPr>
            <a:endParaRPr lang="zh-CN" altLang="en-US" sz="2000" b="1" dirty="0"/>
          </a:p>
        </p:txBody>
      </p:sp>
      <p:pic>
        <p:nvPicPr>
          <p:cNvPr id="8" name="图片 7">
            <a:extLst>
              <a:ext uri="{FF2B5EF4-FFF2-40B4-BE49-F238E27FC236}">
                <a16:creationId xmlns:a16="http://schemas.microsoft.com/office/drawing/2014/main" id="{F7AAD62D-5EF5-2665-3486-30160E4CB48E}"/>
              </a:ext>
            </a:extLst>
          </p:cNvPr>
          <p:cNvPicPr>
            <a:picLocks noChangeAspect="1"/>
          </p:cNvPicPr>
          <p:nvPr/>
        </p:nvPicPr>
        <p:blipFill>
          <a:blip r:embed="rId2"/>
          <a:stretch>
            <a:fillRect/>
          </a:stretch>
        </p:blipFill>
        <p:spPr>
          <a:xfrm>
            <a:off x="1161473" y="3848396"/>
            <a:ext cx="3326210" cy="2976342"/>
          </a:xfrm>
          <a:prstGeom prst="rect">
            <a:avLst/>
          </a:prstGeom>
        </p:spPr>
      </p:pic>
      <p:pic>
        <p:nvPicPr>
          <p:cNvPr id="6" name="图片 5">
            <a:extLst>
              <a:ext uri="{FF2B5EF4-FFF2-40B4-BE49-F238E27FC236}">
                <a16:creationId xmlns:a16="http://schemas.microsoft.com/office/drawing/2014/main" id="{64725FD1-6972-D8C9-1555-0E9B7E49941B}"/>
              </a:ext>
            </a:extLst>
          </p:cNvPr>
          <p:cNvPicPr>
            <a:picLocks noChangeAspect="1"/>
          </p:cNvPicPr>
          <p:nvPr/>
        </p:nvPicPr>
        <p:blipFill>
          <a:blip r:embed="rId3"/>
          <a:stretch>
            <a:fillRect/>
          </a:stretch>
        </p:blipFill>
        <p:spPr>
          <a:xfrm>
            <a:off x="4886660" y="3815135"/>
            <a:ext cx="3431840" cy="3042865"/>
          </a:xfrm>
          <a:prstGeom prst="rect">
            <a:avLst/>
          </a:prstGeom>
        </p:spPr>
      </p:pic>
    </p:spTree>
    <p:extLst>
      <p:ext uri="{BB962C8B-B14F-4D97-AF65-F5344CB8AC3E}">
        <p14:creationId xmlns:p14="http://schemas.microsoft.com/office/powerpoint/2010/main" val="1297065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B7897-1503-520A-87FB-8B8DF0C42BF1}"/>
              </a:ext>
            </a:extLst>
          </p:cNvPr>
          <p:cNvSpPr>
            <a:spLocks noGrp="1"/>
          </p:cNvSpPr>
          <p:nvPr>
            <p:ph type="title"/>
          </p:nvPr>
        </p:nvSpPr>
        <p:spPr>
          <a:xfrm>
            <a:off x="424282" y="365125"/>
            <a:ext cx="11587276" cy="1325563"/>
          </a:xfrm>
        </p:spPr>
        <p:txBody>
          <a:bodyPr/>
          <a:lstStyle/>
          <a:p>
            <a:r>
              <a:rPr lang="en-US" altLang="zh-CN" dirty="0"/>
              <a:t>Conclusion: the (task learning) mechanism of ICL</a:t>
            </a:r>
            <a:endParaRPr lang="zh-CN" altLang="en-US" dirty="0"/>
          </a:p>
        </p:txBody>
      </p:sp>
      <p:sp>
        <p:nvSpPr>
          <p:cNvPr id="3" name="内容占位符 2">
            <a:extLst>
              <a:ext uri="{FF2B5EF4-FFF2-40B4-BE49-F238E27FC236}">
                <a16:creationId xmlns:a16="http://schemas.microsoft.com/office/drawing/2014/main" id="{600CC329-248F-EA40-05DD-172A5C925488}"/>
              </a:ext>
            </a:extLst>
          </p:cNvPr>
          <p:cNvSpPr>
            <a:spLocks noGrp="1"/>
          </p:cNvSpPr>
          <p:nvPr>
            <p:ph idx="1"/>
          </p:nvPr>
        </p:nvSpPr>
        <p:spPr>
          <a:xfrm>
            <a:off x="6364224" y="1514246"/>
            <a:ext cx="4905412" cy="5120037"/>
          </a:xfrm>
        </p:spPr>
        <p:txBody>
          <a:bodyPr>
            <a:normAutofit fontScale="77500" lnSpcReduction="20000"/>
          </a:bodyPr>
          <a:lstStyle/>
          <a:p>
            <a:r>
              <a:rPr lang="en-US" altLang="zh-CN" dirty="0"/>
              <a:t>(a) In shallow layers, the features of demonstrations and the input text are merged into corresponding labels and the last token respectively. </a:t>
            </a:r>
          </a:p>
          <a:p>
            <a:r>
              <a:rPr lang="en-US" altLang="zh-CN" dirty="0"/>
              <a:t>(b) In deep layers’ in-context heads, the value-output matrix VO extracts the label information. </a:t>
            </a:r>
          </a:p>
          <a:p>
            <a:r>
              <a:rPr lang="en-US" altLang="zh-CN" dirty="0"/>
              <a:t>(c) The query matrix Q and </a:t>
            </a:r>
          </a:p>
          <a:p>
            <a:r>
              <a:rPr lang="en-US" altLang="zh-CN" dirty="0"/>
              <a:t>(d) the key matrix K compute the </a:t>
            </a:r>
          </a:p>
          <a:p>
            <a:r>
              <a:rPr lang="en-US" altLang="zh-CN" dirty="0"/>
              <a:t>(e) attention weights between input text and each demonstration. </a:t>
            </a:r>
          </a:p>
          <a:p>
            <a:r>
              <a:rPr lang="en-US" altLang="zh-CN" dirty="0"/>
              <a:t>(f) The attention weight decides how much label information is transferred into the last token. (g) Many in-context heads contribute to the information flow from labels to the last token, which predicts the next word.</a:t>
            </a:r>
            <a:endParaRPr lang="zh-CN" altLang="en-US" dirty="0"/>
          </a:p>
        </p:txBody>
      </p:sp>
      <p:pic>
        <p:nvPicPr>
          <p:cNvPr id="7" name="图片 6">
            <a:extLst>
              <a:ext uri="{FF2B5EF4-FFF2-40B4-BE49-F238E27FC236}">
                <a16:creationId xmlns:a16="http://schemas.microsoft.com/office/drawing/2014/main" id="{7A709061-98B1-6EAA-118A-FC75B3A09CBC}"/>
              </a:ext>
            </a:extLst>
          </p:cNvPr>
          <p:cNvPicPr>
            <a:picLocks noChangeAspect="1"/>
          </p:cNvPicPr>
          <p:nvPr/>
        </p:nvPicPr>
        <p:blipFill>
          <a:blip r:embed="rId2"/>
          <a:stretch>
            <a:fillRect/>
          </a:stretch>
        </p:blipFill>
        <p:spPr>
          <a:xfrm>
            <a:off x="922364" y="1368304"/>
            <a:ext cx="5112676" cy="5265980"/>
          </a:xfrm>
          <a:prstGeom prst="rect">
            <a:avLst/>
          </a:prstGeom>
        </p:spPr>
      </p:pic>
    </p:spTree>
    <p:extLst>
      <p:ext uri="{BB962C8B-B14F-4D97-AF65-F5344CB8AC3E}">
        <p14:creationId xmlns:p14="http://schemas.microsoft.com/office/powerpoint/2010/main" val="80787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In-context Learning</a:t>
            </a:r>
          </a:p>
        </p:txBody>
      </p:sp>
      <p:pic>
        <p:nvPicPr>
          <p:cNvPr id="6" name="内容占位符 5"/>
          <p:cNvPicPr>
            <a:picLocks noGrp="1" noChangeAspect="1"/>
          </p:cNvPicPr>
          <p:nvPr>
            <p:ph idx="1"/>
          </p:nvPr>
        </p:nvPicPr>
        <p:blipFill>
          <a:blip r:embed="rId2"/>
          <a:stretch>
            <a:fillRect/>
          </a:stretch>
        </p:blipFill>
        <p:spPr>
          <a:xfrm>
            <a:off x="3470275" y="1825625"/>
            <a:ext cx="5250180" cy="43516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F0E4-F81F-30AF-3711-896518E82258}"/>
              </a:ext>
            </a:extLst>
          </p:cNvPr>
          <p:cNvSpPr>
            <a:spLocks noGrp="1"/>
          </p:cNvSpPr>
          <p:nvPr>
            <p:ph type="title"/>
          </p:nvPr>
        </p:nvSpPr>
        <p:spPr/>
        <p:txBody>
          <a:bodyPr/>
          <a:lstStyle/>
          <a:p>
            <a:r>
              <a:rPr lang="en-US" altLang="zh-CN" dirty="0"/>
              <a:t>My trials</a:t>
            </a:r>
            <a:endParaRPr lang="zh-CN" altLang="en-US" dirty="0"/>
          </a:p>
        </p:txBody>
      </p:sp>
      <p:sp>
        <p:nvSpPr>
          <p:cNvPr id="3" name="内容占位符 2">
            <a:extLst>
              <a:ext uri="{FF2B5EF4-FFF2-40B4-BE49-F238E27FC236}">
                <a16:creationId xmlns:a16="http://schemas.microsoft.com/office/drawing/2014/main" id="{94E1B017-B962-841A-5124-32B3F5BA121D}"/>
              </a:ext>
            </a:extLst>
          </p:cNvPr>
          <p:cNvSpPr>
            <a:spLocks noGrp="1"/>
          </p:cNvSpPr>
          <p:nvPr>
            <p:ph idx="1"/>
          </p:nvPr>
        </p:nvSpPr>
        <p:spPr/>
        <p:txBody>
          <a:bodyPr/>
          <a:lstStyle/>
          <a:p>
            <a:r>
              <a:rPr lang="en-US" altLang="zh-CN" dirty="0"/>
              <a:t>From the paper, the mechanism of task learning seems to be: </a:t>
            </a:r>
          </a:p>
          <a:p>
            <a:pPr>
              <a:buFont typeface="Wingdings" panose="05000000000000000000" pitchFamily="2" charset="2"/>
              <a:buChar char="Ø"/>
            </a:pPr>
            <a:r>
              <a:rPr lang="en-US" altLang="zh-CN" b="1" dirty="0"/>
              <a:t>find similar example in the context, and use its label as the final prediction.</a:t>
            </a:r>
            <a:endParaRPr lang="zh-CN" altLang="en-US" b="1" dirty="0"/>
          </a:p>
        </p:txBody>
      </p:sp>
    </p:spTree>
    <p:extLst>
      <p:ext uri="{BB962C8B-B14F-4D97-AF65-F5344CB8AC3E}">
        <p14:creationId xmlns:p14="http://schemas.microsoft.com/office/powerpoint/2010/main" val="697341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F0E4-F81F-30AF-3711-896518E82258}"/>
              </a:ext>
            </a:extLst>
          </p:cNvPr>
          <p:cNvSpPr>
            <a:spLocks noGrp="1"/>
          </p:cNvSpPr>
          <p:nvPr>
            <p:ph type="title"/>
          </p:nvPr>
        </p:nvSpPr>
        <p:spPr/>
        <p:txBody>
          <a:bodyPr/>
          <a:lstStyle/>
          <a:p>
            <a:r>
              <a:rPr lang="en-US" altLang="zh-CN" dirty="0"/>
              <a:t>Experiments</a:t>
            </a:r>
            <a:endParaRPr lang="zh-CN" altLang="en-US" dirty="0"/>
          </a:p>
        </p:txBody>
      </p:sp>
      <p:sp>
        <p:nvSpPr>
          <p:cNvPr id="3" name="内容占位符 2">
            <a:extLst>
              <a:ext uri="{FF2B5EF4-FFF2-40B4-BE49-F238E27FC236}">
                <a16:creationId xmlns:a16="http://schemas.microsoft.com/office/drawing/2014/main" id="{94E1B017-B962-841A-5124-32B3F5BA121D}"/>
              </a:ext>
            </a:extLst>
          </p:cNvPr>
          <p:cNvSpPr>
            <a:spLocks noGrp="1"/>
          </p:cNvSpPr>
          <p:nvPr>
            <p:ph idx="1"/>
          </p:nvPr>
        </p:nvSpPr>
        <p:spPr/>
        <p:txBody>
          <a:bodyPr/>
          <a:lstStyle/>
          <a:p>
            <a:r>
              <a:rPr lang="en-US" altLang="zh-CN" dirty="0"/>
              <a:t>Add the same suffix in a example and the test example, see if the LLM output the same label as the example with the suffix, rather than original correct label of the test example.</a:t>
            </a:r>
          </a:p>
          <a:p>
            <a:r>
              <a:rPr lang="en-US" altLang="zh-CN" dirty="0"/>
              <a:t>Use Llama2-7b</a:t>
            </a:r>
            <a:endParaRPr lang="zh-CN" altLang="en-US" dirty="0"/>
          </a:p>
        </p:txBody>
      </p:sp>
    </p:spTree>
    <p:extLst>
      <p:ext uri="{BB962C8B-B14F-4D97-AF65-F5344CB8AC3E}">
        <p14:creationId xmlns:p14="http://schemas.microsoft.com/office/powerpoint/2010/main" val="614560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F0E4-F81F-30AF-3711-896518E82258}"/>
              </a:ext>
            </a:extLst>
          </p:cNvPr>
          <p:cNvSpPr>
            <a:spLocks noGrp="1"/>
          </p:cNvSpPr>
          <p:nvPr>
            <p:ph type="title"/>
          </p:nvPr>
        </p:nvSpPr>
        <p:spPr/>
        <p:txBody>
          <a:bodyPr/>
          <a:lstStyle/>
          <a:p>
            <a:r>
              <a:rPr lang="en-US" altLang="zh-CN" dirty="0"/>
              <a:t>Experiments</a:t>
            </a:r>
            <a:endParaRPr lang="zh-CN" altLang="en-US" dirty="0"/>
          </a:p>
        </p:txBody>
      </p:sp>
      <p:sp>
        <p:nvSpPr>
          <p:cNvPr id="3" name="内容占位符 2">
            <a:extLst>
              <a:ext uri="{FF2B5EF4-FFF2-40B4-BE49-F238E27FC236}">
                <a16:creationId xmlns:a16="http://schemas.microsoft.com/office/drawing/2014/main" id="{94E1B017-B962-841A-5124-32B3F5BA121D}"/>
              </a:ext>
            </a:extLst>
          </p:cNvPr>
          <p:cNvSpPr>
            <a:spLocks noGrp="1"/>
          </p:cNvSpPr>
          <p:nvPr>
            <p:ph idx="1"/>
          </p:nvPr>
        </p:nvSpPr>
        <p:spPr>
          <a:xfrm>
            <a:off x="347695" y="1522843"/>
            <a:ext cx="10515600" cy="4351338"/>
          </a:xfrm>
        </p:spPr>
        <p:txBody>
          <a:bodyPr>
            <a:normAutofit/>
          </a:bodyPr>
          <a:lstStyle/>
          <a:p>
            <a:r>
              <a:rPr lang="en-US" altLang="zh-CN" sz="2400" b="1" i="0" dirty="0">
                <a:solidFill>
                  <a:srgbClr val="333333"/>
                </a:solidFill>
                <a:effectLst/>
                <a:highlight>
                  <a:srgbClr val="FFFFFF"/>
                </a:highlight>
                <a:latin typeface="Helvetica Neue"/>
              </a:rPr>
              <a:t>Adversarial suffix: </a:t>
            </a:r>
          </a:p>
          <a:p>
            <a:pPr marL="0" indent="0">
              <a:buNone/>
            </a:pPr>
            <a:r>
              <a:rPr lang="en-US" altLang="zh-CN" sz="2400" b="0" i="1" dirty="0">
                <a:solidFill>
                  <a:srgbClr val="333333"/>
                </a:solidFill>
                <a:effectLst/>
                <a:highlight>
                  <a:srgbClr val="FFFFFF"/>
                </a:highlight>
                <a:latin typeface="Helvetica Neue"/>
              </a:rPr>
              <a:t>“</a:t>
            </a:r>
            <a:r>
              <a:rPr kumimoji="0" lang="zh-CN" altLang="zh-CN" sz="2400" b="0" i="1" u="none" strike="noStrike" cap="none" normalizeH="0" baseline="0" dirty="0">
                <a:ln>
                  <a:noFill/>
                </a:ln>
                <a:solidFill>
                  <a:srgbClr val="333333"/>
                </a:solidFill>
                <a:effectLst/>
                <a:latin typeface="Arial Unicode MS"/>
                <a:ea typeface="Menlo"/>
              </a:rPr>
              <a:t>, jeans, flamingo, xylophone, chinchilla and mandrill</a:t>
            </a:r>
            <a:r>
              <a:rPr lang="en-US" altLang="zh-CN" sz="2400" b="0" i="1" dirty="0">
                <a:solidFill>
                  <a:srgbClr val="333333"/>
                </a:solidFill>
                <a:effectLst/>
                <a:highlight>
                  <a:srgbClr val="FFFFFF"/>
                </a:highlight>
                <a:latin typeface="Helvetica Neue"/>
              </a:rPr>
              <a:t>”</a:t>
            </a:r>
            <a:endParaRPr lang="en-US" altLang="zh-CN" sz="2400" dirty="0">
              <a:solidFill>
                <a:srgbClr val="333333"/>
              </a:solidFill>
              <a:highlight>
                <a:srgbClr val="FFFFFF"/>
              </a:highlight>
              <a:latin typeface="Helvetica Neue"/>
            </a:endParaRPr>
          </a:p>
          <a:p>
            <a:r>
              <a:rPr lang="en-US" altLang="zh-CN" sz="2400" b="1" dirty="0">
                <a:solidFill>
                  <a:srgbClr val="333333"/>
                </a:solidFill>
                <a:highlight>
                  <a:srgbClr val="FFFFFF"/>
                </a:highlight>
                <a:latin typeface="Helvetica Neue"/>
              </a:rPr>
              <a:t>Task: </a:t>
            </a:r>
            <a:r>
              <a:rPr lang="en-US" altLang="zh-CN" sz="2400" dirty="0">
                <a:solidFill>
                  <a:srgbClr val="333333"/>
                </a:solidFill>
                <a:highlight>
                  <a:srgbClr val="FFFFFF"/>
                </a:highlight>
                <a:latin typeface="Helvetica Neue"/>
              </a:rPr>
              <a:t>sentimental classification. </a:t>
            </a:r>
          </a:p>
          <a:p>
            <a:r>
              <a:rPr lang="en-US" altLang="zh-CN" sz="2400" dirty="0">
                <a:solidFill>
                  <a:srgbClr val="333333"/>
                </a:solidFill>
                <a:highlight>
                  <a:srgbClr val="FFFFFF"/>
                </a:highlight>
                <a:latin typeface="Helvetica Neue"/>
              </a:rPr>
              <a:t>positive -&gt; apple; negative -&gt; banana</a:t>
            </a:r>
            <a:endParaRPr lang="zh-CN" altLang="en-US" sz="2400" dirty="0"/>
          </a:p>
        </p:txBody>
      </p:sp>
      <p:sp>
        <p:nvSpPr>
          <p:cNvPr id="5" name="Rectangle 2">
            <a:extLst>
              <a:ext uri="{FF2B5EF4-FFF2-40B4-BE49-F238E27FC236}">
                <a16:creationId xmlns:a16="http://schemas.microsoft.com/office/drawing/2014/main" id="{75A994A3-0BAE-9F3E-D3C0-5BD1125580B3}"/>
              </a:ext>
            </a:extLst>
          </p:cNvPr>
          <p:cNvSpPr>
            <a:spLocks noChangeArrowheads="1"/>
          </p:cNvSpPr>
          <p:nvPr/>
        </p:nvSpPr>
        <p:spPr bwMode="auto">
          <a:xfrm>
            <a:off x="0" y="68467"/>
            <a:ext cx="65" cy="32026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284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3B5A0B1B-63DE-B543-BEDD-2D7A81CDBE61}"/>
              </a:ext>
            </a:extLst>
          </p:cNvPr>
          <p:cNvPicPr>
            <a:picLocks noChangeAspect="1"/>
          </p:cNvPicPr>
          <p:nvPr/>
        </p:nvPicPr>
        <p:blipFill>
          <a:blip r:embed="rId2"/>
          <a:stretch>
            <a:fillRect/>
          </a:stretch>
        </p:blipFill>
        <p:spPr>
          <a:xfrm>
            <a:off x="428324" y="3620027"/>
            <a:ext cx="11465202" cy="3068003"/>
          </a:xfrm>
          <a:prstGeom prst="rect">
            <a:avLst/>
          </a:prstGeom>
        </p:spPr>
      </p:pic>
      <p:sp>
        <p:nvSpPr>
          <p:cNvPr id="10" name="文本框 9">
            <a:extLst>
              <a:ext uri="{FF2B5EF4-FFF2-40B4-BE49-F238E27FC236}">
                <a16:creationId xmlns:a16="http://schemas.microsoft.com/office/drawing/2014/main" id="{020BCFF4-DFB8-001E-9A22-B003C1E29D21}"/>
              </a:ext>
            </a:extLst>
          </p:cNvPr>
          <p:cNvSpPr txBox="1"/>
          <p:nvPr/>
        </p:nvSpPr>
        <p:spPr>
          <a:xfrm>
            <a:off x="2064967" y="3557039"/>
            <a:ext cx="1235349" cy="461665"/>
          </a:xfrm>
          <a:prstGeom prst="rect">
            <a:avLst/>
          </a:prstGeom>
          <a:noFill/>
        </p:spPr>
        <p:txBody>
          <a:bodyPr wrap="square" rtlCol="0">
            <a:spAutoFit/>
          </a:bodyPr>
          <a:lstStyle/>
          <a:p>
            <a:r>
              <a:rPr lang="en-US" altLang="zh-CN" sz="2400" dirty="0">
                <a:solidFill>
                  <a:srgbClr val="00B050"/>
                </a:solidFill>
              </a:rPr>
              <a:t>correct</a:t>
            </a:r>
            <a:endParaRPr lang="zh-CN" altLang="en-US" sz="2400" dirty="0">
              <a:solidFill>
                <a:srgbClr val="00B050"/>
              </a:solidFill>
            </a:endParaRPr>
          </a:p>
        </p:txBody>
      </p:sp>
    </p:spTree>
    <p:extLst>
      <p:ext uri="{BB962C8B-B14F-4D97-AF65-F5344CB8AC3E}">
        <p14:creationId xmlns:p14="http://schemas.microsoft.com/office/powerpoint/2010/main" val="1988630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5A994A3-0BAE-9F3E-D3C0-5BD1125580B3}"/>
              </a:ext>
            </a:extLst>
          </p:cNvPr>
          <p:cNvSpPr>
            <a:spLocks noChangeArrowheads="1"/>
          </p:cNvSpPr>
          <p:nvPr/>
        </p:nvSpPr>
        <p:spPr bwMode="auto">
          <a:xfrm>
            <a:off x="0" y="68467"/>
            <a:ext cx="65" cy="32026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284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AE098EEE-2D7D-AF9F-4412-2BCBD4693D9B}"/>
              </a:ext>
            </a:extLst>
          </p:cNvPr>
          <p:cNvPicPr>
            <a:picLocks noChangeAspect="1"/>
          </p:cNvPicPr>
          <p:nvPr/>
        </p:nvPicPr>
        <p:blipFill>
          <a:blip r:embed="rId2"/>
          <a:stretch>
            <a:fillRect/>
          </a:stretch>
        </p:blipFill>
        <p:spPr>
          <a:xfrm>
            <a:off x="577900" y="235786"/>
            <a:ext cx="10014509" cy="2101530"/>
          </a:xfrm>
          <a:prstGeom prst="rect">
            <a:avLst/>
          </a:prstGeom>
        </p:spPr>
      </p:pic>
      <p:pic>
        <p:nvPicPr>
          <p:cNvPr id="13" name="图片 12">
            <a:extLst>
              <a:ext uri="{FF2B5EF4-FFF2-40B4-BE49-F238E27FC236}">
                <a16:creationId xmlns:a16="http://schemas.microsoft.com/office/drawing/2014/main" id="{BCCABBE9-B81E-E4A8-200A-DD84B31C2A33}"/>
              </a:ext>
            </a:extLst>
          </p:cNvPr>
          <p:cNvPicPr>
            <a:picLocks noChangeAspect="1"/>
          </p:cNvPicPr>
          <p:nvPr/>
        </p:nvPicPr>
        <p:blipFill>
          <a:blip r:embed="rId3"/>
          <a:stretch>
            <a:fillRect/>
          </a:stretch>
        </p:blipFill>
        <p:spPr>
          <a:xfrm>
            <a:off x="577900" y="2447839"/>
            <a:ext cx="8495501" cy="2180538"/>
          </a:xfrm>
          <a:prstGeom prst="rect">
            <a:avLst/>
          </a:prstGeom>
        </p:spPr>
      </p:pic>
      <p:pic>
        <p:nvPicPr>
          <p:cNvPr id="15" name="图片 14">
            <a:extLst>
              <a:ext uri="{FF2B5EF4-FFF2-40B4-BE49-F238E27FC236}">
                <a16:creationId xmlns:a16="http://schemas.microsoft.com/office/drawing/2014/main" id="{BF17C827-ECAE-1E21-E90B-58614921CFAC}"/>
              </a:ext>
            </a:extLst>
          </p:cNvPr>
          <p:cNvPicPr>
            <a:picLocks noChangeAspect="1"/>
          </p:cNvPicPr>
          <p:nvPr/>
        </p:nvPicPr>
        <p:blipFill>
          <a:blip r:embed="rId4"/>
          <a:stretch>
            <a:fillRect/>
          </a:stretch>
        </p:blipFill>
        <p:spPr>
          <a:xfrm>
            <a:off x="519378" y="4635313"/>
            <a:ext cx="9512770" cy="2222687"/>
          </a:xfrm>
          <a:prstGeom prst="rect">
            <a:avLst/>
          </a:prstGeom>
        </p:spPr>
      </p:pic>
      <p:sp>
        <p:nvSpPr>
          <p:cNvPr id="16" name="矩形 15">
            <a:extLst>
              <a:ext uri="{FF2B5EF4-FFF2-40B4-BE49-F238E27FC236}">
                <a16:creationId xmlns:a16="http://schemas.microsoft.com/office/drawing/2014/main" id="{2D5806E0-B3DE-93DC-D9FB-A171593CEFE4}"/>
              </a:ext>
            </a:extLst>
          </p:cNvPr>
          <p:cNvSpPr/>
          <p:nvPr/>
        </p:nvSpPr>
        <p:spPr>
          <a:xfrm>
            <a:off x="7900416" y="629107"/>
            <a:ext cx="2626157" cy="212141"/>
          </a:xfrm>
          <a:prstGeom prst="rect">
            <a:avLst/>
          </a:prstGeom>
          <a:noFill/>
          <a:ln>
            <a:solidFill>
              <a:srgbClr val="FF000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BC2CC9CF-E818-CC08-6123-AD8AF7D55955}"/>
              </a:ext>
            </a:extLst>
          </p:cNvPr>
          <p:cNvSpPr/>
          <p:nvPr/>
        </p:nvSpPr>
        <p:spPr>
          <a:xfrm>
            <a:off x="5327784" y="4353997"/>
            <a:ext cx="1975306" cy="171778"/>
          </a:xfrm>
          <a:prstGeom prst="rect">
            <a:avLst/>
          </a:prstGeom>
          <a:noFill/>
          <a:ln>
            <a:solidFill>
              <a:srgbClr val="FF000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029499DD-E1AE-B2C1-487C-8A9A035AF10E}"/>
              </a:ext>
            </a:extLst>
          </p:cNvPr>
          <p:cNvSpPr/>
          <p:nvPr/>
        </p:nvSpPr>
        <p:spPr>
          <a:xfrm>
            <a:off x="5813243" y="6536324"/>
            <a:ext cx="1975306" cy="221757"/>
          </a:xfrm>
          <a:prstGeom prst="rect">
            <a:avLst/>
          </a:prstGeom>
          <a:noFill/>
          <a:ln>
            <a:solidFill>
              <a:srgbClr val="FF000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6C8E7792-F315-DAC1-E4FA-FB72F38CD00D}"/>
              </a:ext>
            </a:extLst>
          </p:cNvPr>
          <p:cNvSpPr txBox="1"/>
          <p:nvPr/>
        </p:nvSpPr>
        <p:spPr>
          <a:xfrm>
            <a:off x="2186080" y="68467"/>
            <a:ext cx="1235349" cy="461665"/>
          </a:xfrm>
          <a:prstGeom prst="rect">
            <a:avLst/>
          </a:prstGeom>
          <a:noFill/>
        </p:spPr>
        <p:txBody>
          <a:bodyPr wrap="square" rtlCol="0">
            <a:spAutoFit/>
          </a:bodyPr>
          <a:lstStyle/>
          <a:p>
            <a:r>
              <a:rPr lang="en-US" altLang="zh-CN" sz="2400" dirty="0">
                <a:solidFill>
                  <a:srgbClr val="00B050"/>
                </a:solidFill>
              </a:rPr>
              <a:t>correct</a:t>
            </a:r>
            <a:endParaRPr lang="zh-CN" altLang="en-US" sz="2400" dirty="0">
              <a:solidFill>
                <a:srgbClr val="00B050"/>
              </a:solidFill>
            </a:endParaRPr>
          </a:p>
        </p:txBody>
      </p:sp>
      <p:sp>
        <p:nvSpPr>
          <p:cNvPr id="20" name="文本框 19">
            <a:extLst>
              <a:ext uri="{FF2B5EF4-FFF2-40B4-BE49-F238E27FC236}">
                <a16:creationId xmlns:a16="http://schemas.microsoft.com/office/drawing/2014/main" id="{FEC70A69-015C-99DC-475C-783CE14B3FC7}"/>
              </a:ext>
            </a:extLst>
          </p:cNvPr>
          <p:cNvSpPr txBox="1"/>
          <p:nvPr/>
        </p:nvSpPr>
        <p:spPr>
          <a:xfrm>
            <a:off x="2046800" y="2349918"/>
            <a:ext cx="1235349" cy="461665"/>
          </a:xfrm>
          <a:prstGeom prst="rect">
            <a:avLst/>
          </a:prstGeom>
          <a:noFill/>
        </p:spPr>
        <p:txBody>
          <a:bodyPr wrap="square" rtlCol="0">
            <a:spAutoFit/>
          </a:bodyPr>
          <a:lstStyle/>
          <a:p>
            <a:r>
              <a:rPr lang="en-US" altLang="zh-CN" sz="2400" dirty="0">
                <a:solidFill>
                  <a:srgbClr val="00B050"/>
                </a:solidFill>
              </a:rPr>
              <a:t>correct</a:t>
            </a:r>
            <a:endParaRPr lang="zh-CN" altLang="en-US" sz="2400" dirty="0">
              <a:solidFill>
                <a:srgbClr val="00B050"/>
              </a:solidFill>
            </a:endParaRPr>
          </a:p>
        </p:txBody>
      </p:sp>
      <p:sp>
        <p:nvSpPr>
          <p:cNvPr id="21" name="文本框 20">
            <a:extLst>
              <a:ext uri="{FF2B5EF4-FFF2-40B4-BE49-F238E27FC236}">
                <a16:creationId xmlns:a16="http://schemas.microsoft.com/office/drawing/2014/main" id="{CA94CDA2-7780-0F39-9762-6318F12550CF}"/>
              </a:ext>
            </a:extLst>
          </p:cNvPr>
          <p:cNvSpPr txBox="1"/>
          <p:nvPr/>
        </p:nvSpPr>
        <p:spPr>
          <a:xfrm>
            <a:off x="2864310" y="4495465"/>
            <a:ext cx="1235349" cy="461665"/>
          </a:xfrm>
          <a:prstGeom prst="rect">
            <a:avLst/>
          </a:prstGeom>
          <a:noFill/>
        </p:spPr>
        <p:txBody>
          <a:bodyPr wrap="square" rtlCol="0">
            <a:spAutoFit/>
          </a:bodyPr>
          <a:lstStyle/>
          <a:p>
            <a:r>
              <a:rPr lang="en-US" altLang="zh-CN" sz="2400" dirty="0">
                <a:solidFill>
                  <a:srgbClr val="FF0000"/>
                </a:solidFill>
              </a:rPr>
              <a:t>wrong</a:t>
            </a:r>
            <a:endParaRPr lang="zh-CN" altLang="en-US" sz="2400" dirty="0">
              <a:solidFill>
                <a:srgbClr val="FF0000"/>
              </a:solidFill>
            </a:endParaRPr>
          </a:p>
        </p:txBody>
      </p:sp>
    </p:spTree>
    <p:extLst>
      <p:ext uri="{BB962C8B-B14F-4D97-AF65-F5344CB8AC3E}">
        <p14:creationId xmlns:p14="http://schemas.microsoft.com/office/powerpoint/2010/main" val="3053607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88A9E-00EB-4961-8A3C-90FB41A86D4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52588B3-CCE0-C6CB-ABE8-90E94136EA1E}"/>
              </a:ext>
            </a:extLst>
          </p:cNvPr>
          <p:cNvSpPr>
            <a:spLocks noGrp="1"/>
          </p:cNvSpPr>
          <p:nvPr>
            <p:ph idx="1"/>
          </p:nvPr>
        </p:nvSpPr>
        <p:spPr/>
        <p:txBody>
          <a:bodyPr>
            <a:normAutofit/>
          </a:bodyPr>
          <a:lstStyle/>
          <a:p>
            <a:r>
              <a:rPr lang="en-US" altLang="zh-CN" sz="3200" dirty="0"/>
              <a:t>Now we confirm the mechanism of task learning (TL). Then the next goal is to figure out when task recognition (TR) happens, and when TL happens.</a:t>
            </a:r>
            <a:endParaRPr lang="zh-CN" altLang="en-US" sz="3200" dirty="0"/>
          </a:p>
        </p:txBody>
      </p:sp>
    </p:spTree>
    <p:extLst>
      <p:ext uri="{BB962C8B-B14F-4D97-AF65-F5344CB8AC3E}">
        <p14:creationId xmlns:p14="http://schemas.microsoft.com/office/powerpoint/2010/main" val="1020001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E88A4ECB-B44D-AC63-D266-83E2EE8D2D4A}"/>
              </a:ext>
            </a:extLst>
          </p:cNvPr>
          <p:cNvGraphicFramePr>
            <a:graphicFrameLocks noGrp="1"/>
          </p:cNvGraphicFramePr>
          <p:nvPr>
            <p:extLst>
              <p:ext uri="{D42A27DB-BD31-4B8C-83A1-F6EECF244321}">
                <p14:modId xmlns:p14="http://schemas.microsoft.com/office/powerpoint/2010/main" val="3507276607"/>
              </p:ext>
            </p:extLst>
          </p:nvPr>
        </p:nvGraphicFramePr>
        <p:xfrm>
          <a:off x="309514" y="1881564"/>
          <a:ext cx="5571908" cy="1761405"/>
        </p:xfrm>
        <a:graphic>
          <a:graphicData uri="http://schemas.openxmlformats.org/drawingml/2006/table">
            <a:tbl>
              <a:tblPr/>
              <a:tblGrid>
                <a:gridCol w="2785954">
                  <a:extLst>
                    <a:ext uri="{9D8B030D-6E8A-4147-A177-3AD203B41FA5}">
                      <a16:colId xmlns:a16="http://schemas.microsoft.com/office/drawing/2014/main" val="78265075"/>
                    </a:ext>
                  </a:extLst>
                </a:gridCol>
                <a:gridCol w="2785954">
                  <a:extLst>
                    <a:ext uri="{9D8B030D-6E8A-4147-A177-3AD203B41FA5}">
                      <a16:colId xmlns:a16="http://schemas.microsoft.com/office/drawing/2014/main" val="759821121"/>
                    </a:ext>
                  </a:extLst>
                </a:gridCol>
              </a:tblGrid>
              <a:tr h="352281">
                <a:tc>
                  <a:txBody>
                    <a:bodyPr/>
                    <a:lstStyle/>
                    <a:p>
                      <a:r>
                        <a:rPr lang="en-US" b="1">
                          <a:effectLst/>
                        </a:rPr>
                        <a:t>1 token</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b="1" dirty="0">
                          <a:effectLst/>
                        </a:rPr>
                        <a:t>manipulating result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3826493"/>
                  </a:ext>
                </a:extLst>
              </a:tr>
              <a:tr h="352281">
                <a:tc>
                  <a:txBody>
                    <a:bodyPr/>
                    <a:lstStyle/>
                    <a:p>
                      <a:r>
                        <a:rPr lang="en-US">
                          <a:effectLst/>
                        </a:rPr>
                        <a:t>"negative"/"positive"</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solidFill>
                            <a:srgbClr val="FF0000"/>
                          </a:solidFill>
                          <a:effectLst/>
                        </a:rPr>
                        <a:t>failed</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19966288"/>
                  </a:ext>
                </a:extLst>
              </a:tr>
              <a:tr h="352281">
                <a:tc>
                  <a:txBody>
                    <a:bodyPr/>
                    <a:lstStyle/>
                    <a:p>
                      <a:r>
                        <a:rPr lang="en-US">
                          <a:effectLst/>
                        </a:rPr>
                        <a:t>"apple"/"banana"</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r>
                        <a:rPr lang="en-US" dirty="0">
                          <a:solidFill>
                            <a:srgbClr val="00B050"/>
                          </a:solidFill>
                          <a:effectLst/>
                        </a:rPr>
                        <a:t>succeed</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614130505"/>
                  </a:ext>
                </a:extLst>
              </a:tr>
              <a:tr h="352281">
                <a:tc>
                  <a:txBody>
                    <a:bodyPr/>
                    <a:lstStyle/>
                    <a:p>
                      <a:r>
                        <a:rPr lang="en-US">
                          <a:effectLst/>
                        </a:rPr>
                        <a:t>"t"/"z"</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solidFill>
                            <a:srgbClr val="00B050"/>
                          </a:solidFill>
                          <a:effectLst/>
                        </a:rPr>
                        <a:t>succeed</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202497032"/>
                  </a:ext>
                </a:extLst>
              </a:tr>
              <a:tr h="352281">
                <a:tc>
                  <a:txBody>
                    <a:bodyPr/>
                    <a:lstStyle/>
                    <a:p>
                      <a:r>
                        <a:rPr lang="en-US" dirty="0">
                          <a:effectLst/>
                        </a:rPr>
                        <a:t>"foo"/"bar"</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r>
                        <a:rPr lang="en-US" dirty="0">
                          <a:solidFill>
                            <a:srgbClr val="FF0000"/>
                          </a:solidFill>
                          <a:effectLst/>
                        </a:rPr>
                        <a:t>failed</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521994746"/>
                  </a:ext>
                </a:extLst>
              </a:tr>
            </a:tbl>
          </a:graphicData>
        </a:graphic>
      </p:graphicFrame>
      <p:graphicFrame>
        <p:nvGraphicFramePr>
          <p:cNvPr id="3" name="表格 2">
            <a:extLst>
              <a:ext uri="{FF2B5EF4-FFF2-40B4-BE49-F238E27FC236}">
                <a16:creationId xmlns:a16="http://schemas.microsoft.com/office/drawing/2014/main" id="{D40FFBE9-9158-8C47-EB71-1D30C25632A9}"/>
              </a:ext>
            </a:extLst>
          </p:cNvPr>
          <p:cNvGraphicFramePr>
            <a:graphicFrameLocks noGrp="1"/>
          </p:cNvGraphicFramePr>
          <p:nvPr>
            <p:extLst>
              <p:ext uri="{D42A27DB-BD31-4B8C-83A1-F6EECF244321}">
                <p14:modId xmlns:p14="http://schemas.microsoft.com/office/powerpoint/2010/main" val="1551792314"/>
              </p:ext>
            </p:extLst>
          </p:nvPr>
        </p:nvGraphicFramePr>
        <p:xfrm>
          <a:off x="6096000" y="2026920"/>
          <a:ext cx="5571908" cy="1402080"/>
        </p:xfrm>
        <a:graphic>
          <a:graphicData uri="http://schemas.openxmlformats.org/drawingml/2006/table">
            <a:tbl>
              <a:tblPr/>
              <a:tblGrid>
                <a:gridCol w="2785954">
                  <a:extLst>
                    <a:ext uri="{9D8B030D-6E8A-4147-A177-3AD203B41FA5}">
                      <a16:colId xmlns:a16="http://schemas.microsoft.com/office/drawing/2014/main" val="3802465668"/>
                    </a:ext>
                  </a:extLst>
                </a:gridCol>
                <a:gridCol w="2785954">
                  <a:extLst>
                    <a:ext uri="{9D8B030D-6E8A-4147-A177-3AD203B41FA5}">
                      <a16:colId xmlns:a16="http://schemas.microsoft.com/office/drawing/2014/main" val="505852578"/>
                    </a:ext>
                  </a:extLst>
                </a:gridCol>
              </a:tblGrid>
              <a:tr h="0">
                <a:tc>
                  <a:txBody>
                    <a:bodyPr/>
                    <a:lstStyle/>
                    <a:p>
                      <a:r>
                        <a:rPr lang="en-US" b="1" dirty="0">
                          <a:effectLst/>
                        </a:rPr>
                        <a:t>2 tokens</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b="1" dirty="0">
                          <a:effectLst/>
                        </a:rPr>
                        <a:t>manipulating result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36135641"/>
                  </a:ext>
                </a:extLst>
              </a:tr>
              <a:tr h="146914">
                <a:tc>
                  <a:txBody>
                    <a:bodyPr/>
                    <a:lstStyle/>
                    <a:p>
                      <a:r>
                        <a:rPr lang="en-US" dirty="0">
                          <a:effectLst/>
                        </a:rPr>
                        <a:t>"apple cat"/"wooden dog"</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solidFill>
                            <a:srgbClr val="00B050"/>
                          </a:solidFill>
                          <a:effectLst/>
                        </a:rPr>
                        <a:t>succeed</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64457325"/>
                  </a:ext>
                </a:extLst>
              </a:tr>
              <a:tr h="0">
                <a:tc>
                  <a:txBody>
                    <a:bodyPr/>
                    <a:lstStyle/>
                    <a:p>
                      <a:r>
                        <a:rPr lang="en-US" dirty="0">
                          <a:effectLst/>
                        </a:rPr>
                        <a:t>"qt"/"</a:t>
                      </a:r>
                      <a:r>
                        <a:rPr lang="en-US" dirty="0" err="1">
                          <a:effectLst/>
                        </a:rPr>
                        <a:t>ij</a:t>
                      </a:r>
                      <a:r>
                        <a:rPr lang="en-US" dirty="0">
                          <a:effectLst/>
                        </a:rPr>
                        <a:t>", "</a:t>
                      </a:r>
                      <a:r>
                        <a:rPr lang="en-US" dirty="0" err="1">
                          <a:effectLst/>
                        </a:rPr>
                        <a:t>qz</a:t>
                      </a:r>
                      <a:r>
                        <a:rPr lang="en-US" dirty="0">
                          <a:effectLst/>
                        </a:rPr>
                        <a:t>"/"</a:t>
                      </a:r>
                      <a:r>
                        <a:rPr lang="en-US" dirty="0" err="1">
                          <a:effectLst/>
                        </a:rPr>
                        <a:t>ij</a:t>
                      </a:r>
                      <a:r>
                        <a:rPr lang="en-US" dirty="0">
                          <a:effectLst/>
                        </a:rPr>
                        <a: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r>
                        <a:rPr lang="en-US" dirty="0">
                          <a:solidFill>
                            <a:srgbClr val="00B050"/>
                          </a:solidFill>
                          <a:effectLst/>
                        </a:rPr>
                        <a:t>succeed</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167787477"/>
                  </a:ext>
                </a:extLst>
              </a:tr>
              <a:tr h="0">
                <a:tc>
                  <a:txBody>
                    <a:bodyPr/>
                    <a:lstStyle/>
                    <a:p>
                      <a:r>
                        <a:rPr lang="en-US" dirty="0">
                          <a:effectLst/>
                        </a:rPr>
                        <a:t>"</a:t>
                      </a:r>
                      <a:r>
                        <a:rPr lang="en-US" dirty="0" err="1">
                          <a:effectLst/>
                        </a:rPr>
                        <a:t>foop</a:t>
                      </a:r>
                      <a:r>
                        <a:rPr lang="en-US" dirty="0">
                          <a:effectLst/>
                        </a:rPr>
                        <a:t>"/"</a:t>
                      </a:r>
                      <a:r>
                        <a:rPr lang="en-US" dirty="0" err="1">
                          <a:effectLst/>
                        </a:rPr>
                        <a:t>bari</a:t>
                      </a:r>
                      <a:r>
                        <a:rPr lang="en-US" dirty="0">
                          <a:effectLst/>
                        </a:rPr>
                        <a: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solidFill>
                            <a:srgbClr val="FF0000"/>
                          </a:solidFill>
                          <a:effectLst/>
                        </a:rPr>
                        <a:t>failed</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994486604"/>
                  </a:ext>
                </a:extLst>
              </a:tr>
            </a:tbl>
          </a:graphicData>
        </a:graphic>
      </p:graphicFrame>
      <p:sp>
        <p:nvSpPr>
          <p:cNvPr id="6" name="文本框 5">
            <a:extLst>
              <a:ext uri="{FF2B5EF4-FFF2-40B4-BE49-F238E27FC236}">
                <a16:creationId xmlns:a16="http://schemas.microsoft.com/office/drawing/2014/main" id="{7D7E2AF5-B42D-AFE2-E5A1-0166521424A2}"/>
              </a:ext>
            </a:extLst>
          </p:cNvPr>
          <p:cNvSpPr txBox="1"/>
          <p:nvPr/>
        </p:nvSpPr>
        <p:spPr>
          <a:xfrm>
            <a:off x="624067" y="377927"/>
            <a:ext cx="10041493" cy="1077218"/>
          </a:xfrm>
          <a:prstGeom prst="rect">
            <a:avLst/>
          </a:prstGeom>
          <a:noFill/>
        </p:spPr>
        <p:txBody>
          <a:bodyPr wrap="square" rtlCol="0">
            <a:spAutoFit/>
          </a:bodyPr>
          <a:lstStyle/>
          <a:p>
            <a:r>
              <a:rPr lang="en-US" altLang="zh-CN" sz="3200" b="1" dirty="0"/>
              <a:t>Finding: longer generation task tends to perform TL rather than TR</a:t>
            </a:r>
            <a:endParaRPr lang="zh-CN" altLang="en-US" sz="3200" b="1" dirty="0"/>
          </a:p>
        </p:txBody>
      </p:sp>
      <p:graphicFrame>
        <p:nvGraphicFramePr>
          <p:cNvPr id="9" name="表格 8">
            <a:extLst>
              <a:ext uri="{FF2B5EF4-FFF2-40B4-BE49-F238E27FC236}">
                <a16:creationId xmlns:a16="http://schemas.microsoft.com/office/drawing/2014/main" id="{108B16C9-5A8A-B076-6023-F0EE1DA9BFA6}"/>
              </a:ext>
            </a:extLst>
          </p:cNvPr>
          <p:cNvGraphicFramePr>
            <a:graphicFrameLocks noGrp="1"/>
          </p:cNvGraphicFramePr>
          <p:nvPr>
            <p:extLst>
              <p:ext uri="{D42A27DB-BD31-4B8C-83A1-F6EECF244321}">
                <p14:modId xmlns:p14="http://schemas.microsoft.com/office/powerpoint/2010/main" val="2450481926"/>
              </p:ext>
            </p:extLst>
          </p:nvPr>
        </p:nvGraphicFramePr>
        <p:xfrm>
          <a:off x="267895" y="3897052"/>
          <a:ext cx="5655146" cy="1676400"/>
        </p:xfrm>
        <a:graphic>
          <a:graphicData uri="http://schemas.openxmlformats.org/drawingml/2006/table">
            <a:tbl>
              <a:tblPr/>
              <a:tblGrid>
                <a:gridCol w="2827573">
                  <a:extLst>
                    <a:ext uri="{9D8B030D-6E8A-4147-A177-3AD203B41FA5}">
                      <a16:colId xmlns:a16="http://schemas.microsoft.com/office/drawing/2014/main" val="2318518787"/>
                    </a:ext>
                  </a:extLst>
                </a:gridCol>
                <a:gridCol w="2827573">
                  <a:extLst>
                    <a:ext uri="{9D8B030D-6E8A-4147-A177-3AD203B41FA5}">
                      <a16:colId xmlns:a16="http://schemas.microsoft.com/office/drawing/2014/main" val="3691300174"/>
                    </a:ext>
                  </a:extLst>
                </a:gridCol>
              </a:tblGrid>
              <a:tr h="0">
                <a:tc>
                  <a:txBody>
                    <a:bodyPr/>
                    <a:lstStyle/>
                    <a:p>
                      <a:r>
                        <a:rPr lang="en-US" b="1">
                          <a:effectLst/>
                        </a:rPr>
                        <a:t>3 tokens</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b="1">
                          <a:effectLst/>
                        </a:rPr>
                        <a:t>manipulating result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67522458"/>
                  </a:ext>
                </a:extLst>
              </a:tr>
              <a:tr h="0">
                <a:tc>
                  <a:txBody>
                    <a:bodyPr/>
                    <a:lstStyle/>
                    <a:p>
                      <a:r>
                        <a:rPr lang="en-US">
                          <a:effectLst/>
                        </a:rPr>
                        <a:t>"door paper water"/"banana"</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a:effectLst/>
                        </a:rPr>
                        <a:t>- (failed to perform ICL w/o adv suffix)</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38657337"/>
                  </a:ext>
                </a:extLst>
              </a:tr>
              <a:tr h="0">
                <a:tc>
                  <a:txBody>
                    <a:bodyPr/>
                    <a:lstStyle/>
                    <a:p>
                      <a:r>
                        <a:rPr lang="en-US">
                          <a:effectLst/>
                        </a:rPr>
                        <a:t>"qty"/"ijn"</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r>
                        <a:rPr lang="en-US">
                          <a:solidFill>
                            <a:srgbClr val="00B050"/>
                          </a:solidFill>
                          <a:effectLst/>
                        </a:rPr>
                        <a:t>succeed</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309951530"/>
                  </a:ext>
                </a:extLst>
              </a:tr>
              <a:tr h="0">
                <a:tc>
                  <a:txBody>
                    <a:bodyPr/>
                    <a:lstStyle/>
                    <a:p>
                      <a:r>
                        <a:rPr lang="en-US">
                          <a:effectLst/>
                        </a:rPr>
                        <a:t>"foopl"/"bariq"</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solidFill>
                            <a:srgbClr val="00B050"/>
                          </a:solidFill>
                          <a:effectLst/>
                        </a:rPr>
                        <a:t>succeed</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01798993"/>
                  </a:ext>
                </a:extLst>
              </a:tr>
            </a:tbl>
          </a:graphicData>
        </a:graphic>
      </p:graphicFrame>
      <p:graphicFrame>
        <p:nvGraphicFramePr>
          <p:cNvPr id="23" name="表格 22">
            <a:extLst>
              <a:ext uri="{FF2B5EF4-FFF2-40B4-BE49-F238E27FC236}">
                <a16:creationId xmlns:a16="http://schemas.microsoft.com/office/drawing/2014/main" id="{968717DE-2772-98EB-8534-7AE38D455747}"/>
              </a:ext>
            </a:extLst>
          </p:cNvPr>
          <p:cNvGraphicFramePr>
            <a:graphicFrameLocks noGrp="1"/>
          </p:cNvGraphicFramePr>
          <p:nvPr>
            <p:extLst>
              <p:ext uri="{D42A27DB-BD31-4B8C-83A1-F6EECF244321}">
                <p14:modId xmlns:p14="http://schemas.microsoft.com/office/powerpoint/2010/main" val="567358638"/>
              </p:ext>
            </p:extLst>
          </p:nvPr>
        </p:nvGraphicFramePr>
        <p:xfrm>
          <a:off x="6096000" y="4265250"/>
          <a:ext cx="5948248" cy="701040"/>
        </p:xfrm>
        <a:graphic>
          <a:graphicData uri="http://schemas.openxmlformats.org/drawingml/2006/table">
            <a:tbl>
              <a:tblPr/>
              <a:tblGrid>
                <a:gridCol w="2974124">
                  <a:extLst>
                    <a:ext uri="{9D8B030D-6E8A-4147-A177-3AD203B41FA5}">
                      <a16:colId xmlns:a16="http://schemas.microsoft.com/office/drawing/2014/main" val="156601129"/>
                    </a:ext>
                  </a:extLst>
                </a:gridCol>
                <a:gridCol w="2974124">
                  <a:extLst>
                    <a:ext uri="{9D8B030D-6E8A-4147-A177-3AD203B41FA5}">
                      <a16:colId xmlns:a16="http://schemas.microsoft.com/office/drawing/2014/main" val="3722154049"/>
                    </a:ext>
                  </a:extLst>
                </a:gridCol>
              </a:tblGrid>
              <a:tr h="0">
                <a:tc>
                  <a:txBody>
                    <a:bodyPr/>
                    <a:lstStyle/>
                    <a:p>
                      <a:r>
                        <a:rPr lang="en-US" b="1" dirty="0">
                          <a:effectLst/>
                        </a:rPr>
                        <a:t>4 tokens</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b="1">
                          <a:effectLst/>
                        </a:rPr>
                        <a:t>manipulating result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78490267"/>
                  </a:ext>
                </a:extLst>
              </a:tr>
              <a:tr h="0">
                <a:tc>
                  <a:txBody>
                    <a:bodyPr/>
                    <a:lstStyle/>
                    <a:p>
                      <a:r>
                        <a:rPr lang="en-US">
                          <a:effectLst/>
                        </a:rPr>
                        <a:t>"qtyz"/"ijnb"</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solidFill>
                            <a:srgbClr val="00B050"/>
                          </a:solidFill>
                          <a:effectLst/>
                        </a:rPr>
                        <a:t>succeed</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619684474"/>
                  </a:ext>
                </a:extLst>
              </a:tr>
            </a:tbl>
          </a:graphicData>
        </a:graphic>
      </p:graphicFrame>
      <p:sp>
        <p:nvSpPr>
          <p:cNvPr id="25" name="文本框 24">
            <a:extLst>
              <a:ext uri="{FF2B5EF4-FFF2-40B4-BE49-F238E27FC236}">
                <a16:creationId xmlns:a16="http://schemas.microsoft.com/office/drawing/2014/main" id="{DD72D5AE-4AB1-B4B0-9674-036D4D8DF8D5}"/>
              </a:ext>
            </a:extLst>
          </p:cNvPr>
          <p:cNvSpPr txBox="1"/>
          <p:nvPr/>
        </p:nvSpPr>
        <p:spPr>
          <a:xfrm>
            <a:off x="474268" y="5623211"/>
            <a:ext cx="11243463" cy="923330"/>
          </a:xfrm>
          <a:prstGeom prst="rect">
            <a:avLst/>
          </a:prstGeom>
          <a:noFill/>
        </p:spPr>
        <p:txBody>
          <a:bodyPr wrap="square" rtlCol="0">
            <a:spAutoFit/>
          </a:bodyPr>
          <a:lstStyle/>
          <a:p>
            <a:r>
              <a:rPr lang="en-US" altLang="zh-CN" dirty="0"/>
              <a:t>Primary hypothesis: harder task will rely more on the context to predict. Also, when there doesn’t exist a example that resemble the test example very much, TR will dominate.</a:t>
            </a:r>
          </a:p>
          <a:p>
            <a:r>
              <a:rPr lang="en-US" altLang="zh-CN" dirty="0"/>
              <a:t>To-do: analyze the mechanism of </a:t>
            </a:r>
            <a:r>
              <a:rPr lang="en-US" altLang="zh-CN"/>
              <a:t>task recognition.</a:t>
            </a:r>
            <a:endParaRPr lang="zh-CN" altLang="en-US" dirty="0"/>
          </a:p>
        </p:txBody>
      </p:sp>
    </p:spTree>
    <p:extLst>
      <p:ext uri="{BB962C8B-B14F-4D97-AF65-F5344CB8AC3E}">
        <p14:creationId xmlns:p14="http://schemas.microsoft.com/office/powerpoint/2010/main" val="410291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could ICL perform?</a:t>
            </a:r>
          </a:p>
        </p:txBody>
      </p:sp>
      <p:pic>
        <p:nvPicPr>
          <p:cNvPr id="4" name="内容占位符 3"/>
          <p:cNvPicPr>
            <a:picLocks noGrp="1" noChangeAspect="1"/>
          </p:cNvPicPr>
          <p:nvPr>
            <p:ph idx="1"/>
          </p:nvPr>
        </p:nvPicPr>
        <p:blipFill>
          <a:blip r:embed="rId2"/>
          <a:stretch>
            <a:fillRect/>
          </a:stretch>
        </p:blipFill>
        <p:spPr>
          <a:xfrm>
            <a:off x="2013732" y="1986247"/>
            <a:ext cx="7526011" cy="2606948"/>
          </a:xfrm>
          <a:prstGeom prst="rect">
            <a:avLst/>
          </a:prstGeom>
        </p:spPr>
      </p:pic>
      <p:sp>
        <p:nvSpPr>
          <p:cNvPr id="3" name="文本框 2">
            <a:extLst>
              <a:ext uri="{FF2B5EF4-FFF2-40B4-BE49-F238E27FC236}">
                <a16:creationId xmlns:a16="http://schemas.microsoft.com/office/drawing/2014/main" id="{A35AFEBE-7E4A-13E9-5B61-51441A39C055}"/>
              </a:ext>
            </a:extLst>
          </p:cNvPr>
          <p:cNvSpPr txBox="1"/>
          <p:nvPr/>
        </p:nvSpPr>
        <p:spPr>
          <a:xfrm>
            <a:off x="1096067" y="5425844"/>
            <a:ext cx="7109309" cy="369332"/>
          </a:xfrm>
          <a:prstGeom prst="rect">
            <a:avLst/>
          </a:prstGeom>
          <a:noFill/>
        </p:spPr>
        <p:txBody>
          <a:bodyPr wrap="square" rtlCol="0">
            <a:spAutoFit/>
          </a:bodyPr>
          <a:lstStyle/>
          <a:p>
            <a:r>
              <a:rPr lang="en-US" altLang="zh-CN" dirty="0"/>
              <a:t>Findings of ACL 2023</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A4BEF-B05B-4EDE-C8BE-9B018D8C78E2}"/>
              </a:ext>
            </a:extLst>
          </p:cNvPr>
          <p:cNvSpPr>
            <a:spLocks noGrp="1"/>
          </p:cNvSpPr>
          <p:nvPr>
            <p:ph type="title"/>
          </p:nvPr>
        </p:nvSpPr>
        <p:spPr>
          <a:xfrm>
            <a:off x="838200" y="160299"/>
            <a:ext cx="10515600" cy="1325563"/>
          </a:xfrm>
        </p:spPr>
        <p:txBody>
          <a:bodyPr/>
          <a:lstStyle/>
          <a:p>
            <a:r>
              <a:rPr lang="en-US" altLang="zh-CN" dirty="0"/>
              <a:t>Previous findings about ICL</a:t>
            </a:r>
            <a:endParaRPr lang="zh-CN" altLang="en-US" dirty="0"/>
          </a:p>
        </p:txBody>
      </p:sp>
      <p:sp>
        <p:nvSpPr>
          <p:cNvPr id="3" name="内容占位符 2">
            <a:extLst>
              <a:ext uri="{FF2B5EF4-FFF2-40B4-BE49-F238E27FC236}">
                <a16:creationId xmlns:a16="http://schemas.microsoft.com/office/drawing/2014/main" id="{60D04AB1-9FF6-3315-8D78-3A2D345D9F53}"/>
              </a:ext>
            </a:extLst>
          </p:cNvPr>
          <p:cNvSpPr>
            <a:spLocks noGrp="1"/>
          </p:cNvSpPr>
          <p:nvPr>
            <p:ph idx="1"/>
          </p:nvPr>
        </p:nvSpPr>
        <p:spPr>
          <a:xfrm>
            <a:off x="838200" y="1228954"/>
            <a:ext cx="11129467" cy="5925312"/>
          </a:xfrm>
        </p:spPr>
        <p:txBody>
          <a:bodyPr>
            <a:normAutofit/>
          </a:bodyPr>
          <a:lstStyle/>
          <a:p>
            <a:r>
              <a:rPr lang="en-US" altLang="zh-CN" i="1" dirty="0"/>
              <a:t>Rethinking the Role of Demonstrations: What Makes In-Context Learning Work? EMNLP 2022</a:t>
            </a:r>
          </a:p>
          <a:p>
            <a:pPr>
              <a:buFont typeface="Wingdings" panose="05000000000000000000" pitchFamily="2" charset="2"/>
              <a:buChar char="ü"/>
            </a:pPr>
            <a:r>
              <a:rPr lang="en-US" altLang="zh-CN" i="1" dirty="0"/>
              <a:t> Label is correct or not doesn’t matter for a relative good ICL performance.</a:t>
            </a:r>
          </a:p>
          <a:p>
            <a:pPr>
              <a:buFont typeface="Wingdings" panose="05000000000000000000" pitchFamily="2" charset="2"/>
              <a:buChar char="ü"/>
            </a:pPr>
            <a:r>
              <a:rPr lang="en-US" altLang="zh-CN" i="1" dirty="0"/>
              <a:t>Using incorrect labels is significantly better than no demonstrations.</a:t>
            </a:r>
          </a:p>
          <a:p>
            <a:pPr>
              <a:buFont typeface="Wingdings" panose="05000000000000000000" pitchFamily="2" charset="2"/>
              <a:buChar char="ü"/>
            </a:pPr>
            <a:endParaRPr lang="en-US" altLang="zh-CN" i="1" dirty="0"/>
          </a:p>
          <a:p>
            <a:pPr>
              <a:buFont typeface="Wingdings" panose="05000000000000000000" pitchFamily="2" charset="2"/>
              <a:buChar char="ü"/>
            </a:pPr>
            <a:endParaRPr lang="en-US" altLang="zh-CN" i="1" dirty="0"/>
          </a:p>
          <a:p>
            <a:pPr>
              <a:buFont typeface="Wingdings" panose="05000000000000000000" pitchFamily="2" charset="2"/>
              <a:buChar char="ü"/>
            </a:pPr>
            <a:endParaRPr lang="en-US" altLang="zh-CN" i="1" dirty="0"/>
          </a:p>
          <a:p>
            <a:pPr>
              <a:buFont typeface="Wingdings" panose="05000000000000000000" pitchFamily="2" charset="2"/>
              <a:buChar char="ü"/>
            </a:pPr>
            <a:endParaRPr lang="en-US" altLang="zh-CN" i="1" dirty="0"/>
          </a:p>
          <a:p>
            <a:pPr>
              <a:buFont typeface="Wingdings" panose="05000000000000000000" pitchFamily="2" charset="2"/>
              <a:buChar char="ü"/>
            </a:pPr>
            <a:r>
              <a:rPr lang="en-US" altLang="zh-CN" b="1" i="1" dirty="0"/>
              <a:t>Explanation: </a:t>
            </a:r>
            <a:r>
              <a:rPr lang="en-US" altLang="zh-CN" i="1" dirty="0"/>
              <a:t>LLMs can recognize the task by observing some task-related words. For example, “The sentiment is positive/negative” can be easily recognized as a sentiment classification task due to their prevalence during pre-training</a:t>
            </a:r>
          </a:p>
        </p:txBody>
      </p:sp>
      <p:pic>
        <p:nvPicPr>
          <p:cNvPr id="5" name="图片 4">
            <a:extLst>
              <a:ext uri="{FF2B5EF4-FFF2-40B4-BE49-F238E27FC236}">
                <a16:creationId xmlns:a16="http://schemas.microsoft.com/office/drawing/2014/main" id="{70372ECC-7C82-3B20-C7E5-CEA1BDCF9B7D}"/>
              </a:ext>
            </a:extLst>
          </p:cNvPr>
          <p:cNvPicPr>
            <a:picLocks noChangeAspect="1"/>
          </p:cNvPicPr>
          <p:nvPr/>
        </p:nvPicPr>
        <p:blipFill>
          <a:blip r:embed="rId2"/>
          <a:stretch>
            <a:fillRect/>
          </a:stretch>
        </p:blipFill>
        <p:spPr>
          <a:xfrm>
            <a:off x="2181940" y="3239462"/>
            <a:ext cx="7828120" cy="1904295"/>
          </a:xfrm>
          <a:prstGeom prst="rect">
            <a:avLst/>
          </a:prstGeom>
        </p:spPr>
      </p:pic>
    </p:spTree>
    <p:extLst>
      <p:ext uri="{BB962C8B-B14F-4D97-AF65-F5344CB8AC3E}">
        <p14:creationId xmlns:p14="http://schemas.microsoft.com/office/powerpoint/2010/main" val="1795354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A4BEF-B05B-4EDE-C8BE-9B018D8C78E2}"/>
              </a:ext>
            </a:extLst>
          </p:cNvPr>
          <p:cNvSpPr>
            <a:spLocks noGrp="1"/>
          </p:cNvSpPr>
          <p:nvPr>
            <p:ph type="title"/>
          </p:nvPr>
        </p:nvSpPr>
        <p:spPr/>
        <p:txBody>
          <a:bodyPr/>
          <a:lstStyle/>
          <a:p>
            <a:r>
              <a:rPr lang="en-US" altLang="zh-CN" dirty="0"/>
              <a:t>Two aspects of ICL</a:t>
            </a:r>
            <a:endParaRPr lang="zh-CN" altLang="en-US" dirty="0"/>
          </a:p>
        </p:txBody>
      </p:sp>
      <p:sp>
        <p:nvSpPr>
          <p:cNvPr id="3" name="内容占位符 2">
            <a:extLst>
              <a:ext uri="{FF2B5EF4-FFF2-40B4-BE49-F238E27FC236}">
                <a16:creationId xmlns:a16="http://schemas.microsoft.com/office/drawing/2014/main" id="{60D04AB1-9FF6-3315-8D78-3A2D345D9F53}"/>
              </a:ext>
            </a:extLst>
          </p:cNvPr>
          <p:cNvSpPr>
            <a:spLocks noGrp="1"/>
          </p:cNvSpPr>
          <p:nvPr>
            <p:ph idx="1"/>
          </p:nvPr>
        </p:nvSpPr>
        <p:spPr>
          <a:xfrm>
            <a:off x="708353" y="1746275"/>
            <a:ext cx="5560774" cy="4787316"/>
          </a:xfrm>
        </p:spPr>
        <p:txBody>
          <a:bodyPr/>
          <a:lstStyle/>
          <a:p>
            <a:r>
              <a:rPr lang="en-US" altLang="zh-CN" b="1" i="1" dirty="0"/>
              <a:t>Task recognition (TR)</a:t>
            </a:r>
          </a:p>
          <a:p>
            <a:pPr marL="0" indent="0">
              <a:buNone/>
            </a:pPr>
            <a:r>
              <a:rPr lang="en-US" altLang="zh-CN" sz="2400" i="1" dirty="0"/>
              <a:t>Q: The movie is good. </a:t>
            </a:r>
          </a:p>
          <a:p>
            <a:pPr marL="0" indent="0">
              <a:buNone/>
            </a:pPr>
            <a:r>
              <a:rPr lang="en-US" altLang="zh-CN" sz="2400" i="1" dirty="0"/>
              <a:t>A: Positive(50%)/Negative(50%)</a:t>
            </a:r>
          </a:p>
          <a:p>
            <a:pPr marL="0" indent="0">
              <a:buNone/>
            </a:pPr>
            <a:r>
              <a:rPr lang="en-US" altLang="zh-CN" sz="2400" i="1" dirty="0"/>
              <a:t>Q: The book is excellent. </a:t>
            </a:r>
          </a:p>
          <a:p>
            <a:pPr marL="0" indent="0">
              <a:buNone/>
            </a:pPr>
            <a:r>
              <a:rPr lang="en-US" altLang="zh-CN" sz="2400" i="1" dirty="0"/>
              <a:t>A: Positive(50%)/Negative(50%)</a:t>
            </a:r>
          </a:p>
          <a:p>
            <a:pPr marL="0" indent="0">
              <a:buNone/>
            </a:pPr>
            <a:r>
              <a:rPr lang="en-US" altLang="zh-CN" sz="2400" i="1" dirty="0"/>
              <a:t>Q: The food is bad. </a:t>
            </a:r>
          </a:p>
          <a:p>
            <a:pPr marL="0" indent="0">
              <a:buNone/>
            </a:pPr>
            <a:r>
              <a:rPr lang="en-US" altLang="zh-CN" sz="2400" i="1" dirty="0"/>
              <a:t>A: Positive(50%)/Negative(50%)</a:t>
            </a:r>
          </a:p>
          <a:p>
            <a:pPr marL="0" indent="0">
              <a:buNone/>
            </a:pPr>
            <a:r>
              <a:rPr lang="en-US" altLang="zh-CN" sz="2400" i="1" dirty="0"/>
              <a:t>…</a:t>
            </a:r>
          </a:p>
          <a:p>
            <a:pPr marL="0" indent="0">
              <a:buNone/>
            </a:pPr>
            <a:r>
              <a:rPr lang="en-US" altLang="zh-CN" sz="2400" i="1" dirty="0"/>
              <a:t>Q: The scenery is beautiful: </a:t>
            </a:r>
          </a:p>
          <a:p>
            <a:pPr marL="0" indent="0">
              <a:buNone/>
            </a:pPr>
            <a:r>
              <a:rPr lang="en-US" altLang="zh-CN" sz="2400" i="1" dirty="0"/>
              <a:t>A:</a:t>
            </a:r>
          </a:p>
          <a:p>
            <a:pPr marL="0" indent="0">
              <a:buNone/>
            </a:pPr>
            <a:endParaRPr lang="en-US" altLang="zh-CN" i="1" dirty="0"/>
          </a:p>
        </p:txBody>
      </p:sp>
      <p:sp>
        <p:nvSpPr>
          <p:cNvPr id="7" name="内容占位符 2">
            <a:extLst>
              <a:ext uri="{FF2B5EF4-FFF2-40B4-BE49-F238E27FC236}">
                <a16:creationId xmlns:a16="http://schemas.microsoft.com/office/drawing/2014/main" id="{CE28156E-6D4C-1D7D-0CCC-B756510554FD}"/>
              </a:ext>
            </a:extLst>
          </p:cNvPr>
          <p:cNvSpPr txBox="1">
            <a:spLocks/>
          </p:cNvSpPr>
          <p:nvPr/>
        </p:nvSpPr>
        <p:spPr>
          <a:xfrm>
            <a:off x="6608674" y="1825625"/>
            <a:ext cx="5152950" cy="4787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i="1" dirty="0"/>
          </a:p>
        </p:txBody>
      </p:sp>
      <p:sp>
        <p:nvSpPr>
          <p:cNvPr id="10" name="内容占位符 2">
            <a:extLst>
              <a:ext uri="{FF2B5EF4-FFF2-40B4-BE49-F238E27FC236}">
                <a16:creationId xmlns:a16="http://schemas.microsoft.com/office/drawing/2014/main" id="{66E0019D-3618-4FC4-7E5F-A5ED84822B13}"/>
              </a:ext>
            </a:extLst>
          </p:cNvPr>
          <p:cNvSpPr txBox="1">
            <a:spLocks/>
          </p:cNvSpPr>
          <p:nvPr/>
        </p:nvSpPr>
        <p:spPr>
          <a:xfrm>
            <a:off x="6631226" y="1746275"/>
            <a:ext cx="5560774" cy="4787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i="1" dirty="0"/>
              <a:t>Task learning (TL)</a:t>
            </a:r>
          </a:p>
          <a:p>
            <a:pPr marL="0" indent="0">
              <a:buFont typeface="Arial" panose="020B0604020202020204" pitchFamily="34" charset="0"/>
              <a:buNone/>
            </a:pPr>
            <a:r>
              <a:rPr lang="en-US" altLang="zh-CN" sz="2400" i="1" dirty="0"/>
              <a:t>Q: The movie is good. </a:t>
            </a:r>
          </a:p>
          <a:p>
            <a:pPr marL="0" indent="0">
              <a:buFont typeface="Arial" panose="020B0604020202020204" pitchFamily="34" charset="0"/>
              <a:buNone/>
            </a:pPr>
            <a:r>
              <a:rPr lang="en-US" altLang="zh-CN" sz="2400" i="1" dirty="0"/>
              <a:t>A: @</a:t>
            </a:r>
          </a:p>
          <a:p>
            <a:pPr marL="0" indent="0">
              <a:buFont typeface="Arial" panose="020B0604020202020204" pitchFamily="34" charset="0"/>
              <a:buNone/>
            </a:pPr>
            <a:r>
              <a:rPr lang="en-US" altLang="zh-CN" sz="2400" i="1" dirty="0"/>
              <a:t>Q: The book is excellent. </a:t>
            </a:r>
          </a:p>
          <a:p>
            <a:pPr marL="0" indent="0">
              <a:buFont typeface="Arial" panose="020B0604020202020204" pitchFamily="34" charset="0"/>
              <a:buNone/>
            </a:pPr>
            <a:r>
              <a:rPr lang="en-US" altLang="zh-CN" sz="2400" i="1" dirty="0"/>
              <a:t>A: @</a:t>
            </a:r>
          </a:p>
          <a:p>
            <a:pPr marL="0" indent="0">
              <a:buFont typeface="Arial" panose="020B0604020202020204" pitchFamily="34" charset="0"/>
              <a:buNone/>
            </a:pPr>
            <a:r>
              <a:rPr lang="en-US" altLang="zh-CN" sz="2400" i="1" dirty="0"/>
              <a:t>Q: The food is bad. </a:t>
            </a:r>
          </a:p>
          <a:p>
            <a:pPr marL="0" indent="0">
              <a:buFont typeface="Arial" panose="020B0604020202020204" pitchFamily="34" charset="0"/>
              <a:buNone/>
            </a:pPr>
            <a:r>
              <a:rPr lang="en-US" altLang="zh-CN" sz="2400" i="1" dirty="0"/>
              <a:t>A: #</a:t>
            </a:r>
          </a:p>
          <a:p>
            <a:pPr marL="0" indent="0">
              <a:buFont typeface="Arial" panose="020B0604020202020204" pitchFamily="34" charset="0"/>
              <a:buNone/>
            </a:pPr>
            <a:r>
              <a:rPr lang="en-US" altLang="zh-CN" sz="2400" i="1" dirty="0"/>
              <a:t>…</a:t>
            </a:r>
          </a:p>
          <a:p>
            <a:pPr marL="0" indent="0">
              <a:buFont typeface="Arial" panose="020B0604020202020204" pitchFamily="34" charset="0"/>
              <a:buNone/>
            </a:pPr>
            <a:r>
              <a:rPr lang="en-US" altLang="zh-CN" sz="2400" i="1" dirty="0"/>
              <a:t>Q: The scenery is beautiful: </a:t>
            </a:r>
          </a:p>
          <a:p>
            <a:pPr marL="0" indent="0">
              <a:buFont typeface="Arial" panose="020B0604020202020204" pitchFamily="34" charset="0"/>
              <a:buNone/>
            </a:pPr>
            <a:r>
              <a:rPr lang="en-US" altLang="zh-CN" sz="2400" i="1" dirty="0"/>
              <a:t>A: </a:t>
            </a:r>
          </a:p>
          <a:p>
            <a:pPr marL="0" indent="0">
              <a:buFont typeface="Arial" panose="020B0604020202020204" pitchFamily="34" charset="0"/>
              <a:buNone/>
            </a:pPr>
            <a:endParaRPr lang="en-US" altLang="zh-CN" i="1" dirty="0"/>
          </a:p>
        </p:txBody>
      </p:sp>
    </p:spTree>
    <p:extLst>
      <p:ext uri="{BB962C8B-B14F-4D97-AF65-F5344CB8AC3E}">
        <p14:creationId xmlns:p14="http://schemas.microsoft.com/office/powerpoint/2010/main" val="242091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8287B-49A7-C962-362F-62D8842E189F}"/>
              </a:ext>
            </a:extLst>
          </p:cNvPr>
          <p:cNvSpPr>
            <a:spLocks noGrp="1"/>
          </p:cNvSpPr>
          <p:nvPr>
            <p:ph type="title"/>
          </p:nvPr>
        </p:nvSpPr>
        <p:spPr/>
        <p:txBody>
          <a:bodyPr/>
          <a:lstStyle/>
          <a:p>
            <a:r>
              <a:rPr lang="en-US" altLang="zh-CN" dirty="0"/>
              <a:t>Main result</a:t>
            </a:r>
            <a:endParaRPr lang="zh-CN" altLang="en-US" dirty="0"/>
          </a:p>
        </p:txBody>
      </p:sp>
      <p:graphicFrame>
        <p:nvGraphicFramePr>
          <p:cNvPr id="6" name="内容占位符 5">
            <a:extLst>
              <a:ext uri="{FF2B5EF4-FFF2-40B4-BE49-F238E27FC236}">
                <a16:creationId xmlns:a16="http://schemas.microsoft.com/office/drawing/2014/main" id="{4A2884A8-74E3-C86B-8C33-0E586BBAAD26}"/>
              </a:ext>
            </a:extLst>
          </p:cNvPr>
          <p:cNvGraphicFramePr>
            <a:graphicFrameLocks noGrp="1"/>
          </p:cNvGraphicFramePr>
          <p:nvPr>
            <p:ph idx="1"/>
            <p:extLst>
              <p:ext uri="{D42A27DB-BD31-4B8C-83A1-F6EECF244321}">
                <p14:modId xmlns:p14="http://schemas.microsoft.com/office/powerpoint/2010/main" val="30053111"/>
              </p:ext>
            </p:extLst>
          </p:nvPr>
        </p:nvGraphicFramePr>
        <p:xfrm>
          <a:off x="83173" y="1944455"/>
          <a:ext cx="4209288" cy="1752600"/>
        </p:xfrm>
        <a:graphic>
          <a:graphicData uri="http://schemas.openxmlformats.org/drawingml/2006/table">
            <a:tbl>
              <a:tblPr firstRow="1" bandRow="1">
                <a:tableStyleId>{5C22544A-7EE6-4342-B048-85BDC9FD1C3A}</a:tableStyleId>
              </a:tblPr>
              <a:tblGrid>
                <a:gridCol w="1403096">
                  <a:extLst>
                    <a:ext uri="{9D8B030D-6E8A-4147-A177-3AD203B41FA5}">
                      <a16:colId xmlns:a16="http://schemas.microsoft.com/office/drawing/2014/main" val="4052644627"/>
                    </a:ext>
                  </a:extLst>
                </a:gridCol>
                <a:gridCol w="1403096">
                  <a:extLst>
                    <a:ext uri="{9D8B030D-6E8A-4147-A177-3AD203B41FA5}">
                      <a16:colId xmlns:a16="http://schemas.microsoft.com/office/drawing/2014/main" val="95453139"/>
                    </a:ext>
                  </a:extLst>
                </a:gridCol>
                <a:gridCol w="1403096">
                  <a:extLst>
                    <a:ext uri="{9D8B030D-6E8A-4147-A177-3AD203B41FA5}">
                      <a16:colId xmlns:a16="http://schemas.microsoft.com/office/drawing/2014/main" val="4289573332"/>
                    </a:ext>
                  </a:extLst>
                </a:gridCol>
              </a:tblGrid>
              <a:tr h="370840">
                <a:tc>
                  <a:txBody>
                    <a:bodyPr/>
                    <a:lstStyle/>
                    <a:p>
                      <a:endParaRPr lang="zh-CN" altLang="en-US" dirty="0"/>
                    </a:p>
                  </a:txBody>
                  <a:tcPr/>
                </a:tc>
                <a:tc>
                  <a:txBody>
                    <a:bodyPr/>
                    <a:lstStyle/>
                    <a:p>
                      <a:r>
                        <a:rPr lang="en-US" altLang="zh-CN" dirty="0"/>
                        <a:t>Natural label space</a:t>
                      </a:r>
                      <a:endParaRPr lang="zh-CN" altLang="en-US" dirty="0"/>
                    </a:p>
                  </a:txBody>
                  <a:tcPr/>
                </a:tc>
                <a:tc>
                  <a:txBody>
                    <a:bodyPr/>
                    <a:lstStyle/>
                    <a:p>
                      <a:r>
                        <a:rPr lang="en-US" altLang="zh-CN" dirty="0"/>
                        <a:t>Correct x-y mapping</a:t>
                      </a:r>
                      <a:endParaRPr lang="zh-CN" altLang="en-US" dirty="0"/>
                    </a:p>
                  </a:txBody>
                  <a:tcPr/>
                </a:tc>
                <a:extLst>
                  <a:ext uri="{0D108BD9-81ED-4DB2-BD59-A6C34878D82A}">
                    <a16:rowId xmlns:a16="http://schemas.microsoft.com/office/drawing/2014/main" val="3762252762"/>
                  </a:ext>
                </a:extLst>
              </a:tr>
              <a:tr h="370840">
                <a:tc>
                  <a:txBody>
                    <a:bodyPr/>
                    <a:lstStyle/>
                    <a:p>
                      <a:r>
                        <a:rPr lang="en-US" altLang="zh-CN" dirty="0"/>
                        <a:t>Gold</a:t>
                      </a:r>
                      <a:endParaRPr lang="zh-CN" altLang="en-US" dirty="0"/>
                    </a:p>
                  </a:txBody>
                  <a:tcPr/>
                </a:tc>
                <a:tc>
                  <a:txBody>
                    <a:bodyPr/>
                    <a:lstStyle/>
                    <a:p>
                      <a:r>
                        <a:rPr lang="zh-CN" alt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tc>
                <a:extLst>
                  <a:ext uri="{0D108BD9-81ED-4DB2-BD59-A6C34878D82A}">
                    <a16:rowId xmlns:a16="http://schemas.microsoft.com/office/drawing/2014/main" val="1261430513"/>
                  </a:ext>
                </a:extLst>
              </a:tr>
              <a:tr h="370840">
                <a:tc>
                  <a:txBody>
                    <a:bodyPr/>
                    <a:lstStyle/>
                    <a:p>
                      <a:r>
                        <a:rPr lang="en-US" altLang="zh-CN" dirty="0"/>
                        <a:t>Random</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tc>
                <a:tc>
                  <a:txBody>
                    <a:bodyPr/>
                    <a:lstStyle/>
                    <a:p>
                      <a:r>
                        <a:rPr lang="en-US" altLang="zh-CN" dirty="0"/>
                        <a:t>×</a:t>
                      </a:r>
                      <a:endParaRPr lang="zh-CN" altLang="en-US" dirty="0"/>
                    </a:p>
                  </a:txBody>
                  <a:tcPr/>
                </a:tc>
                <a:extLst>
                  <a:ext uri="{0D108BD9-81ED-4DB2-BD59-A6C34878D82A}">
                    <a16:rowId xmlns:a16="http://schemas.microsoft.com/office/drawing/2014/main" val="3286394868"/>
                  </a:ext>
                </a:extLst>
              </a:tr>
              <a:tr h="370840">
                <a:tc>
                  <a:txBody>
                    <a:bodyPr/>
                    <a:lstStyle/>
                    <a:p>
                      <a:r>
                        <a:rPr lang="en-US" altLang="zh-CN" dirty="0"/>
                        <a:t>Abstract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txBody>
                  <a:tcPr/>
                </a:tc>
                <a:extLst>
                  <a:ext uri="{0D108BD9-81ED-4DB2-BD59-A6C34878D82A}">
                    <a16:rowId xmlns:a16="http://schemas.microsoft.com/office/drawing/2014/main" val="4273150633"/>
                  </a:ext>
                </a:extLst>
              </a:tr>
            </a:tbl>
          </a:graphicData>
        </a:graphic>
      </p:graphicFrame>
      <p:pic>
        <p:nvPicPr>
          <p:cNvPr id="5" name="图片 4">
            <a:extLst>
              <a:ext uri="{FF2B5EF4-FFF2-40B4-BE49-F238E27FC236}">
                <a16:creationId xmlns:a16="http://schemas.microsoft.com/office/drawing/2014/main" id="{99FB10C1-5CB1-8F81-6EA7-82B0B1220D50}"/>
              </a:ext>
            </a:extLst>
          </p:cNvPr>
          <p:cNvPicPr>
            <a:picLocks noChangeAspect="1"/>
          </p:cNvPicPr>
          <p:nvPr/>
        </p:nvPicPr>
        <p:blipFill>
          <a:blip r:embed="rId2"/>
          <a:stretch>
            <a:fillRect/>
          </a:stretch>
        </p:blipFill>
        <p:spPr>
          <a:xfrm>
            <a:off x="4607016" y="61825"/>
            <a:ext cx="7207033" cy="4754490"/>
          </a:xfrm>
          <a:prstGeom prst="rect">
            <a:avLst/>
          </a:prstGeom>
        </p:spPr>
      </p:pic>
      <p:sp>
        <p:nvSpPr>
          <p:cNvPr id="7" name="文本框 6">
            <a:extLst>
              <a:ext uri="{FF2B5EF4-FFF2-40B4-BE49-F238E27FC236}">
                <a16:creationId xmlns:a16="http://schemas.microsoft.com/office/drawing/2014/main" id="{6340A69C-36D8-DC50-BA1F-C977AB7FA714}"/>
              </a:ext>
            </a:extLst>
          </p:cNvPr>
          <p:cNvSpPr txBox="1"/>
          <p:nvPr/>
        </p:nvSpPr>
        <p:spPr>
          <a:xfrm>
            <a:off x="377951" y="4705954"/>
            <a:ext cx="11155070" cy="1631216"/>
          </a:xfrm>
          <a:prstGeom prst="rect">
            <a:avLst/>
          </a:prstGeom>
          <a:noFill/>
        </p:spPr>
        <p:txBody>
          <a:bodyPr wrap="square" rtlCol="0">
            <a:spAutoFit/>
          </a:bodyPr>
          <a:lstStyle/>
          <a:p>
            <a:r>
              <a:rPr lang="en-US" altLang="zh-CN" sz="2800" b="1" dirty="0"/>
              <a:t>Observations:</a:t>
            </a:r>
          </a:p>
          <a:p>
            <a:pPr marL="457200" indent="-457200">
              <a:buFont typeface="Wingdings" panose="05000000000000000000" pitchFamily="2" charset="2"/>
              <a:buChar char="Ø"/>
            </a:pPr>
            <a:r>
              <a:rPr lang="en-US" altLang="zh-CN" sz="2400" dirty="0"/>
              <a:t>RANDOM do not increase with either model sizes or number of demonstrations</a:t>
            </a:r>
          </a:p>
          <a:p>
            <a:pPr marL="457200" indent="-457200">
              <a:buFont typeface="Wingdings" panose="05000000000000000000" pitchFamily="2" charset="2"/>
              <a:buChar char="Ø"/>
            </a:pPr>
            <a:r>
              <a:rPr lang="en-US" altLang="zh-CN" sz="2400" dirty="0"/>
              <a:t>ABSTRACT demonstrate an increasingly steep slope as the model sizes and the number of demonstrations grow</a:t>
            </a:r>
            <a:endParaRPr lang="zh-CN" altLang="en-US" sz="2400" dirty="0"/>
          </a:p>
        </p:txBody>
      </p:sp>
    </p:spTree>
    <p:extLst>
      <p:ext uri="{BB962C8B-B14F-4D97-AF65-F5344CB8AC3E}">
        <p14:creationId xmlns:p14="http://schemas.microsoft.com/office/powerpoint/2010/main" val="109549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0A787-3379-8B1C-96F4-83AFEEB4E750}"/>
              </a:ext>
            </a:extLst>
          </p:cNvPr>
          <p:cNvSpPr>
            <a:spLocks noGrp="1"/>
          </p:cNvSpPr>
          <p:nvPr>
            <p:ph type="title"/>
          </p:nvPr>
        </p:nvSpPr>
        <p:spPr/>
        <p:txBody>
          <a:bodyPr/>
          <a:lstStyle/>
          <a:p>
            <a:r>
              <a:rPr lang="en-US" altLang="zh-CN" dirty="0"/>
              <a:t>Deeper analysis of the ICL mechanism</a:t>
            </a:r>
            <a:endParaRPr lang="zh-CN" altLang="en-US" dirty="0"/>
          </a:p>
        </p:txBody>
      </p:sp>
      <p:sp>
        <p:nvSpPr>
          <p:cNvPr id="3" name="内容占位符 2">
            <a:extLst>
              <a:ext uri="{FF2B5EF4-FFF2-40B4-BE49-F238E27FC236}">
                <a16:creationId xmlns:a16="http://schemas.microsoft.com/office/drawing/2014/main" id="{7BF9C907-ED47-B443-9FB6-98FA05F2280B}"/>
              </a:ext>
            </a:extLst>
          </p:cNvPr>
          <p:cNvSpPr>
            <a:spLocks noGrp="1"/>
          </p:cNvSpPr>
          <p:nvPr>
            <p:ph idx="1"/>
          </p:nvPr>
        </p:nvSpPr>
        <p:spPr>
          <a:xfrm>
            <a:off x="838200" y="4640615"/>
            <a:ext cx="10515600" cy="1536348"/>
          </a:xfrm>
        </p:spPr>
        <p:txBody>
          <a:bodyPr/>
          <a:lstStyle/>
          <a:p>
            <a:r>
              <a:rPr lang="en-US" altLang="zh-CN" dirty="0" err="1"/>
              <a:t>Arxiv</a:t>
            </a:r>
            <a:r>
              <a:rPr lang="en-US" altLang="zh-CN" dirty="0"/>
              <a:t> Feb 2024</a:t>
            </a:r>
            <a:endParaRPr lang="zh-CN" altLang="en-US" dirty="0"/>
          </a:p>
        </p:txBody>
      </p:sp>
      <p:pic>
        <p:nvPicPr>
          <p:cNvPr id="5" name="图片 4">
            <a:extLst>
              <a:ext uri="{FF2B5EF4-FFF2-40B4-BE49-F238E27FC236}">
                <a16:creationId xmlns:a16="http://schemas.microsoft.com/office/drawing/2014/main" id="{4497FDD5-A5C7-A567-F35A-0F66AE3F7CC0}"/>
              </a:ext>
            </a:extLst>
          </p:cNvPr>
          <p:cNvPicPr>
            <a:picLocks noChangeAspect="1"/>
          </p:cNvPicPr>
          <p:nvPr/>
        </p:nvPicPr>
        <p:blipFill>
          <a:blip r:embed="rId2"/>
          <a:stretch>
            <a:fillRect/>
          </a:stretch>
        </p:blipFill>
        <p:spPr>
          <a:xfrm>
            <a:off x="1290637" y="2036939"/>
            <a:ext cx="9610725" cy="2257425"/>
          </a:xfrm>
          <a:prstGeom prst="rect">
            <a:avLst/>
          </a:prstGeom>
        </p:spPr>
      </p:pic>
    </p:spTree>
    <p:extLst>
      <p:ext uri="{BB962C8B-B14F-4D97-AF65-F5344CB8AC3E}">
        <p14:creationId xmlns:p14="http://schemas.microsoft.com/office/powerpoint/2010/main" val="21050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E136B-6492-2278-14F9-36CA468FE09D}"/>
              </a:ext>
            </a:extLst>
          </p:cNvPr>
          <p:cNvSpPr>
            <a:spLocks noGrp="1"/>
          </p:cNvSpPr>
          <p:nvPr>
            <p:ph type="title"/>
          </p:nvPr>
        </p:nvSpPr>
        <p:spPr>
          <a:xfrm>
            <a:off x="838200" y="365125"/>
            <a:ext cx="10756392" cy="1325563"/>
          </a:xfrm>
        </p:spPr>
        <p:txBody>
          <a:bodyPr/>
          <a:lstStyle/>
          <a:p>
            <a:r>
              <a:rPr lang="en-US" altLang="zh-CN" dirty="0"/>
              <a:t>Locating the most important layers and heads</a:t>
            </a:r>
            <a:endParaRPr lang="zh-CN" altLang="en-US" dirty="0"/>
          </a:p>
        </p:txBody>
      </p:sp>
      <p:sp>
        <p:nvSpPr>
          <p:cNvPr id="3" name="内容占位符 2">
            <a:extLst>
              <a:ext uri="{FF2B5EF4-FFF2-40B4-BE49-F238E27FC236}">
                <a16:creationId xmlns:a16="http://schemas.microsoft.com/office/drawing/2014/main" id="{928DEE6B-B07C-6A65-3E2F-31D1B1DE4A53}"/>
              </a:ext>
            </a:extLst>
          </p:cNvPr>
          <p:cNvSpPr>
            <a:spLocks noGrp="1"/>
          </p:cNvSpPr>
          <p:nvPr>
            <p:ph idx="1"/>
          </p:nvPr>
        </p:nvSpPr>
        <p:spPr>
          <a:xfrm>
            <a:off x="204826" y="1565453"/>
            <a:ext cx="11148974" cy="5062118"/>
          </a:xfrm>
        </p:spPr>
        <p:txBody>
          <a:bodyPr/>
          <a:lstStyle/>
          <a:p>
            <a:r>
              <a:rPr lang="en-US" altLang="zh-CN" b="1" dirty="0"/>
              <a:t>Motivation: </a:t>
            </a:r>
            <a:r>
              <a:rPr lang="en-US" altLang="zh-CN" dirty="0"/>
              <a:t>there are too many layers and attention heads/FFNs in an LLM. We need to filter out the most important ones to analyze the working mechanism of ICL.</a:t>
            </a:r>
          </a:p>
          <a:p>
            <a:r>
              <a:rPr lang="en-US" altLang="zh-CN" b="1" dirty="0"/>
              <a:t>Intuition: </a:t>
            </a:r>
            <a:r>
              <a:rPr lang="en-US" altLang="zh-CN" dirty="0"/>
              <a:t>the most significant layers and heads for ICL in transformers are the ones that </a:t>
            </a:r>
            <a:r>
              <a:rPr lang="en-US" altLang="zh-CN" dirty="0">
                <a:solidFill>
                  <a:srgbClr val="FF0000"/>
                </a:solidFill>
              </a:rPr>
              <a:t>increase most probability in predicting the correct label.</a:t>
            </a:r>
            <a:endParaRPr lang="zh-CN" altLang="en-US" dirty="0">
              <a:solidFill>
                <a:srgbClr val="FF0000"/>
              </a:solidFill>
            </a:endParaRPr>
          </a:p>
        </p:txBody>
      </p:sp>
    </p:spTree>
    <p:extLst>
      <p:ext uri="{BB962C8B-B14F-4D97-AF65-F5344CB8AC3E}">
        <p14:creationId xmlns:p14="http://schemas.microsoft.com/office/powerpoint/2010/main" val="2441709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55547-D7F9-1C81-DF86-50A41B8614F1}"/>
              </a:ext>
            </a:extLst>
          </p:cNvPr>
          <p:cNvSpPr>
            <a:spLocks noGrp="1"/>
          </p:cNvSpPr>
          <p:nvPr>
            <p:ph type="title"/>
          </p:nvPr>
        </p:nvSpPr>
        <p:spPr>
          <a:xfrm>
            <a:off x="241402" y="365125"/>
            <a:ext cx="11879884" cy="1325563"/>
          </a:xfrm>
        </p:spPr>
        <p:txBody>
          <a:bodyPr/>
          <a:lstStyle/>
          <a:p>
            <a:r>
              <a:rPr lang="en-US" altLang="zh-CN" dirty="0"/>
              <a:t>How to locate the most significant layers and heads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4A6117A-37C1-054E-57F9-086406E42DD3}"/>
                  </a:ext>
                </a:extLst>
              </p:cNvPr>
              <p:cNvSpPr>
                <a:spLocks noGrp="1"/>
              </p:cNvSpPr>
              <p:nvPr>
                <p:ph idx="1"/>
              </p:nvPr>
            </p:nvSpPr>
            <p:spPr>
              <a:xfrm>
                <a:off x="838200" y="1825625"/>
                <a:ext cx="8973617" cy="4351338"/>
              </a:xfrm>
            </p:spPr>
            <p:txBody>
              <a:bodyPr>
                <a:normAutofit/>
              </a:bodyPr>
              <a:lstStyle/>
              <a:p>
                <a:pPr marL="514350" indent="-514350">
                  <a:buAutoNum type="arabicPeriod"/>
                </a:pPr>
                <a:r>
                  <a:rPr lang="en-US" altLang="zh-CN" sz="2000" dirty="0"/>
                  <a:t>Mapping the hidden representation </a:t>
                </a:r>
                <a14:m>
                  <m:oMath xmlns:m="http://schemas.openxmlformats.org/officeDocument/2006/math">
                    <m:r>
                      <a:rPr lang="en-US" altLang="zh-CN" sz="2000" b="0" i="1" smtClean="0">
                        <a:latin typeface="Cambria Math" panose="02040503050406030204" pitchFamily="18" charset="0"/>
                      </a:rPr>
                      <m:t>𝑥</m:t>
                    </m:r>
                  </m:oMath>
                </a14:m>
                <a:r>
                  <a:rPr lang="zh-CN" altLang="en-US" sz="2000" dirty="0"/>
                  <a:t> </a:t>
                </a:r>
                <a:r>
                  <a:rPr lang="en-US" altLang="zh-CN" sz="2000" dirty="0"/>
                  <a:t>(the output) of a attention/FFN’s output or their “</a:t>
                </a:r>
                <a:r>
                  <a:rPr lang="en-US" altLang="zh-CN" sz="2000" dirty="0" err="1"/>
                  <a:t>subvalue</a:t>
                </a:r>
                <a:r>
                  <a:rPr lang="en-US" altLang="zh-CN" sz="2000" dirty="0"/>
                  <a:t>”. Here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𝑒</m:t>
                        </m:r>
                      </m:e>
                      <m:sub>
                        <m:r>
                          <a:rPr lang="en-US" altLang="zh-CN" sz="2000" b="0" i="1" smtClean="0">
                            <a:latin typeface="Cambria Math" panose="02040503050406030204" pitchFamily="18" charset="0"/>
                          </a:rPr>
                          <m:t>𝑤</m:t>
                        </m:r>
                      </m:sub>
                    </m:sSub>
                  </m:oMath>
                </a14:m>
                <a:r>
                  <a:rPr lang="en-US" altLang="zh-CN" sz="2000" dirty="0"/>
                  <a:t> is word </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𝑤</m:t>
                        </m:r>
                      </m:e>
                      <m:sup>
                        <m:r>
                          <a:rPr lang="en-US" altLang="zh-CN" sz="2000" b="0" i="0" smtClean="0">
                            <a:latin typeface="Cambria Math" panose="02040503050406030204" pitchFamily="18" charset="0"/>
                          </a:rPr>
                          <m:t>′</m:t>
                        </m:r>
                      </m:sup>
                    </m:sSup>
                    <m:r>
                      <m:rPr>
                        <m:sty m:val="p"/>
                      </m:rPr>
                      <a:rPr lang="en-US" altLang="zh-CN" sz="2000" b="0" i="0" smtClean="0">
                        <a:latin typeface="Cambria Math" panose="02040503050406030204" pitchFamily="18" charset="0"/>
                      </a:rPr>
                      <m:t>s</m:t>
                    </m:r>
                    <m:r>
                      <a:rPr lang="en-US" altLang="zh-CN" sz="2000" b="0" i="0" smtClean="0">
                        <a:latin typeface="Cambria Math" panose="02040503050406030204" pitchFamily="18" charset="0"/>
                      </a:rPr>
                      <m:t> </m:t>
                    </m:r>
                  </m:oMath>
                </a14:m>
                <a:r>
                  <a:rPr lang="en-US" altLang="zh-CN" sz="2000" dirty="0"/>
                  <a:t>embedding.</a:t>
                </a:r>
              </a:p>
              <a:p>
                <a:pPr marL="514350" indent="-514350">
                  <a:buAutoNum type="arabicPeriod"/>
                </a:pPr>
                <a:endParaRPr lang="en-US" altLang="zh-CN" sz="2000" dirty="0"/>
              </a:p>
              <a:p>
                <a:pPr marL="514350" indent="-514350">
                  <a:buAutoNum type="arabicPeriod"/>
                </a:pPr>
                <a:endParaRPr lang="en-US" altLang="zh-CN" sz="2000" dirty="0"/>
              </a:p>
              <a:p>
                <a:pPr marL="514350" indent="-514350">
                  <a:buAutoNum type="arabicPeriod"/>
                </a:pPr>
                <a:r>
                  <a:rPr lang="en-US" altLang="zh-CN" sz="2000" dirty="0"/>
                  <a:t>Compute the log probability increase:</a:t>
                </a:r>
                <a:endParaRPr lang="zh-CN" altLang="en-US" sz="2000" dirty="0"/>
              </a:p>
            </p:txBody>
          </p:sp>
        </mc:Choice>
        <mc:Fallback xmlns="">
          <p:sp>
            <p:nvSpPr>
              <p:cNvPr id="3" name="内容占位符 2">
                <a:extLst>
                  <a:ext uri="{FF2B5EF4-FFF2-40B4-BE49-F238E27FC236}">
                    <a16:creationId xmlns:a16="http://schemas.microsoft.com/office/drawing/2014/main" id="{F4A6117A-37C1-054E-57F9-086406E42DD3}"/>
                  </a:ext>
                </a:extLst>
              </p:cNvPr>
              <p:cNvSpPr>
                <a:spLocks noGrp="1" noRot="1" noChangeAspect="1" noMove="1" noResize="1" noEditPoints="1" noAdjustHandles="1" noChangeArrowheads="1" noChangeShapeType="1" noTextEdit="1"/>
              </p:cNvSpPr>
              <p:nvPr>
                <p:ph idx="1"/>
              </p:nvPr>
            </p:nvSpPr>
            <p:spPr>
              <a:xfrm>
                <a:off x="838200" y="1825625"/>
                <a:ext cx="8973617" cy="4351338"/>
              </a:xfrm>
              <a:blipFill>
                <a:blip r:embed="rId2"/>
                <a:stretch>
                  <a:fillRect l="-747" t="-1541"/>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C55100B1-86BA-658F-1D9A-1A148E0C7BCA}"/>
              </a:ext>
            </a:extLst>
          </p:cNvPr>
          <p:cNvPicPr>
            <a:picLocks noChangeAspect="1"/>
          </p:cNvPicPr>
          <p:nvPr/>
        </p:nvPicPr>
        <p:blipFill>
          <a:blip r:embed="rId3"/>
          <a:stretch>
            <a:fillRect/>
          </a:stretch>
        </p:blipFill>
        <p:spPr>
          <a:xfrm>
            <a:off x="1397279" y="4169137"/>
            <a:ext cx="6181725" cy="1266825"/>
          </a:xfrm>
          <a:prstGeom prst="rect">
            <a:avLst/>
          </a:prstGeom>
        </p:spPr>
      </p:pic>
      <p:pic>
        <p:nvPicPr>
          <p:cNvPr id="11" name="图片 10">
            <a:extLst>
              <a:ext uri="{FF2B5EF4-FFF2-40B4-BE49-F238E27FC236}">
                <a16:creationId xmlns:a16="http://schemas.microsoft.com/office/drawing/2014/main" id="{B7B978BB-8960-C006-0CB3-A5AC4C4B486A}"/>
              </a:ext>
            </a:extLst>
          </p:cNvPr>
          <p:cNvPicPr>
            <a:picLocks noChangeAspect="1"/>
          </p:cNvPicPr>
          <p:nvPr/>
        </p:nvPicPr>
        <p:blipFill>
          <a:blip r:embed="rId4"/>
          <a:stretch>
            <a:fillRect/>
          </a:stretch>
        </p:blipFill>
        <p:spPr>
          <a:xfrm>
            <a:off x="1456426" y="5663686"/>
            <a:ext cx="5267325" cy="542925"/>
          </a:xfrm>
          <a:prstGeom prst="rect">
            <a:avLst/>
          </a:prstGeom>
        </p:spPr>
      </p:pic>
      <p:pic>
        <p:nvPicPr>
          <p:cNvPr id="10" name="图片 9">
            <a:extLst>
              <a:ext uri="{FF2B5EF4-FFF2-40B4-BE49-F238E27FC236}">
                <a16:creationId xmlns:a16="http://schemas.microsoft.com/office/drawing/2014/main" id="{AEDDBC2D-92EC-2822-AEC9-563A64336730}"/>
              </a:ext>
            </a:extLst>
          </p:cNvPr>
          <p:cNvPicPr>
            <a:picLocks noChangeAspect="1"/>
          </p:cNvPicPr>
          <p:nvPr/>
        </p:nvPicPr>
        <p:blipFill>
          <a:blip r:embed="rId5"/>
          <a:stretch>
            <a:fillRect/>
          </a:stretch>
        </p:blipFill>
        <p:spPr>
          <a:xfrm>
            <a:off x="3178105" y="2511039"/>
            <a:ext cx="4015983" cy="809135"/>
          </a:xfrm>
          <a:prstGeom prst="rect">
            <a:avLst/>
          </a:prstGeom>
        </p:spPr>
      </p:pic>
    </p:spTree>
    <p:extLst>
      <p:ext uri="{BB962C8B-B14F-4D97-AF65-F5344CB8AC3E}">
        <p14:creationId xmlns:p14="http://schemas.microsoft.com/office/powerpoint/2010/main" val="25193866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I1NmU0ZGViM2YyMGZhMjVhMTA3ZDUzNzI5MzUzYmI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1342</Words>
  <Application>Microsoft Office PowerPoint</Application>
  <PresentationFormat>宽屏</PresentationFormat>
  <Paragraphs>177</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Arial Unicode MS</vt:lpstr>
      <vt:lpstr>Helvetica Neue</vt:lpstr>
      <vt:lpstr>Arial</vt:lpstr>
      <vt:lpstr>Calibri</vt:lpstr>
      <vt:lpstr>Cambria Math</vt:lpstr>
      <vt:lpstr>Wingdings</vt:lpstr>
      <vt:lpstr>WPS</vt:lpstr>
      <vt:lpstr>Exploring the Mechanism of In-context Learning</vt:lpstr>
      <vt:lpstr>In-context Learning</vt:lpstr>
      <vt:lpstr>How could ICL perform?</vt:lpstr>
      <vt:lpstr>Previous findings about ICL</vt:lpstr>
      <vt:lpstr>Two aspects of ICL</vt:lpstr>
      <vt:lpstr>Main result</vt:lpstr>
      <vt:lpstr>Deeper analysis of the ICL mechanism</vt:lpstr>
      <vt:lpstr>Locating the most important layers and heads</vt:lpstr>
      <vt:lpstr>How to locate the most significant layers and heads</vt:lpstr>
      <vt:lpstr>What modules’ significance is to be analyzed?</vt:lpstr>
      <vt:lpstr>What are the subvalues?</vt:lpstr>
      <vt:lpstr>How to locate the most significant layers and heads</vt:lpstr>
      <vt:lpstr>How to locate the most significant layers and heads</vt:lpstr>
      <vt:lpstr>Existence of the ICL heads</vt:lpstr>
      <vt:lpstr>Projecting to the vocabulary space</vt:lpstr>
      <vt:lpstr>Attention Weights on True/False Labels</vt:lpstr>
      <vt:lpstr>Further evidence</vt:lpstr>
      <vt:lpstr>Further evidence</vt:lpstr>
      <vt:lpstr>Conclusion: the (task learning) mechanism of ICL</vt:lpstr>
      <vt:lpstr>My trials</vt:lpstr>
      <vt:lpstr>Experiments</vt:lpstr>
      <vt:lpstr>Experiments</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Mechanism of In-context Learning</dc:title>
  <dc:creator>王启迅</dc:creator>
  <cp:lastModifiedBy>启迅 王</cp:lastModifiedBy>
  <cp:revision>7</cp:revision>
  <dcterms:created xsi:type="dcterms:W3CDTF">2023-08-09T12:44:00Z</dcterms:created>
  <dcterms:modified xsi:type="dcterms:W3CDTF">2024-04-22T14:55:57Z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2052-12.1.0.16729</vt:lpwstr>
  </property>
</Properties>
</file>