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70" r:id="rId15"/>
    <p:sldId id="265" r:id="rId16"/>
    <p:sldId id="269" r:id="rId17"/>
    <p:sldId id="271" r:id="rId18"/>
    <p:sldId id="273" r:id="rId19"/>
    <p:sldId id="285" r:id="rId20"/>
    <p:sldId id="287" r:id="rId21"/>
    <p:sldId id="274" r:id="rId22"/>
    <p:sldId id="272" r:id="rId23"/>
    <p:sldId id="275" r:id="rId24"/>
    <p:sldId id="277" r:id="rId25"/>
    <p:sldId id="276" r:id="rId26"/>
    <p:sldId id="278" r:id="rId27"/>
    <p:sldId id="279" r:id="rId28"/>
    <p:sldId id="288" r:id="rId29"/>
    <p:sldId id="284" r:id="rId30"/>
    <p:sldId id="289" r:id="rId31"/>
    <p:sldId id="290" r:id="rId32"/>
    <p:sldId id="291" r:id="rId33"/>
    <p:sldId id="28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7.png"/><Relationship Id="rId6" Type="http://schemas.openxmlformats.org/officeDocument/2006/relationships/hyperlink" Target="http://arxiv.org/abs/2402.15607" TargetMode="External"/><Relationship Id="rId5" Type="http://schemas.openxmlformats.org/officeDocument/2006/relationships/hyperlink" Target="http://arxiv.org/abs/2402.05787" TargetMode="External"/><Relationship Id="rId4" Type="http://schemas.openxmlformats.org/officeDocument/2006/relationships/hyperlink" Target="http://arxiv.org/abs/2405.16845" TargetMode="External"/><Relationship Id="rId3" Type="http://schemas.openxmlformats.org/officeDocument/2006/relationships/hyperlink" Target="http://arxiv.org/abs/2310.05249" TargetMode="External"/><Relationship Id="rId2" Type="http://schemas.openxmlformats.org/officeDocument/2006/relationships/hyperlink" Target="http://arxiv.org/abs/2306.09927" TargetMode="External"/><Relationship Id="rId1" Type="http://schemas.openxmlformats.org/officeDocument/2006/relationships/hyperlink" Target="https://proceedings.neurips.cc/paper_files/paper/2023/file/8ed3d610ea4b68e7afb30ea7d01422c6-Paper-Conferenc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Theoretical advances in In-context learning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王启迅</a:t>
            </a:r>
            <a:endParaRPr lang="en-US" altLang="zh-CN" dirty="0"/>
          </a:p>
          <a:p>
            <a:r>
              <a:rPr lang="en-US" altLang="zh-CN" dirty="0"/>
              <a:t>2024.6.11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Guarantees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682" y="1554691"/>
            <a:ext cx="10515600" cy="2109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OOD generalization guarantee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12497" y="1775566"/>
                <a:ext cx="597450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Remark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Bridge needed for OOD generalization: the ODR patterns are linear combinations of IDR patterns with a summation of coefficients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and each ODI pattern is in the subspace spanned by IDI patterns.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97" y="1775566"/>
                <a:ext cx="5974505" cy="2031325"/>
              </a:xfrm>
              <a:prstGeom prst="rect">
                <a:avLst/>
              </a:prstGeom>
              <a:blipFill rotWithShape="1">
                <a:blip r:embed="rId1"/>
                <a:stretch>
                  <a:fillRect l="-5" t="-5" r="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09" y="2191912"/>
            <a:ext cx="4277511" cy="27552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75329" y="3120086"/>
            <a:ext cx="3476448" cy="668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3837" y="3925078"/>
            <a:ext cx="2108718" cy="240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ICL mechanism: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682" y="1554691"/>
            <a:ext cx="10515600" cy="2109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Self-Attention Selects Contexts With the Same IDR/ODR Pattern as the Query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164" y="1901559"/>
            <a:ext cx="4520144" cy="1152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3" y="3061911"/>
            <a:ext cx="4305875" cy="8133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52543" y="2684666"/>
            <a:ext cx="3076116" cy="3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59288" y="2744036"/>
            <a:ext cx="138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094456" y="2469992"/>
                <a:ext cx="4520144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Q/K maps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</m:sub>
                    </m:sSub>
                  </m:oMath>
                </a14:m>
                <a:r>
                  <a:rPr lang="en-US" altLang="zh-CN" dirty="0"/>
                  <a:t>/ICE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closer to their corresponding relevant features;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56" y="2469992"/>
                <a:ext cx="4520144" cy="668260"/>
              </a:xfrm>
              <a:prstGeom prst="rect">
                <a:avLst/>
              </a:prstGeom>
              <a:blipFill rotWithShape="1">
                <a:blip r:embed="rId3"/>
                <a:stretch>
                  <a:fillRect l="-8" t="-71" r="1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452543" y="3116765"/>
            <a:ext cx="3629732" cy="728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166252" y="3468713"/>
            <a:ext cx="138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12700" y="206482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ICL training,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788" y="4181105"/>
            <a:ext cx="3985241" cy="6728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631159" y="3228959"/>
                <a:ext cx="4520144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Q/K maps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</m:sub>
                    </m:sSub>
                  </m:oMath>
                </a14:m>
                <a:r>
                  <a:rPr lang="en-US" altLang="zh-CN" dirty="0"/>
                  <a:t>/ICE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farther from other relevant features or irrelevant features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59" y="3228959"/>
                <a:ext cx="4520144" cy="668260"/>
              </a:xfrm>
              <a:prstGeom prst="rect">
                <a:avLst/>
              </a:prstGeom>
              <a:blipFill rotWithShape="1">
                <a:blip r:embed="rId5"/>
                <a:stretch>
                  <a:fillRect l="-11" t="-93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781" y="4990226"/>
            <a:ext cx="3348673" cy="169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" y="-68368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986" y="1053465"/>
            <a:ext cx="4119881" cy="558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Validation of the theories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3" y="1932993"/>
            <a:ext cx="5172075" cy="3019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782" y="1827794"/>
            <a:ext cx="4381500" cy="2085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77146" y="5222241"/>
                <a:ext cx="50616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Fig. 3 (A)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lower OOD error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Fig. 3 (B) larger ratio of same-relevant-feature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 error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46" y="5222241"/>
                <a:ext cx="506169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4" r="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43" y="5222241"/>
            <a:ext cx="1990725" cy="3619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51995" y="4115036"/>
            <a:ext cx="517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(A) Similar norm between                            /               and                            /                        , indicating that the components of                             /                        in directions other than                 are small.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(B) Attention concentrates on the samples with the same ODR as the query after training.      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790" y="4218612"/>
            <a:ext cx="1382271" cy="1722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993" y="4484368"/>
            <a:ext cx="1390424" cy="1949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2610" y="4218612"/>
            <a:ext cx="1199390" cy="17221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532" y="4510557"/>
            <a:ext cx="1162814" cy="16306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803" y="4780206"/>
            <a:ext cx="1382271" cy="1722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7877" y="4786496"/>
            <a:ext cx="1199390" cy="17221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032" y="5012415"/>
            <a:ext cx="847461" cy="21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Extension: more evidence of the retrieval mechanism of ICL in classification tasks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068"/>
          </a:xfrm>
        </p:spPr>
        <p:txBody>
          <a:bodyPr/>
          <a:lstStyle/>
          <a:p>
            <a:r>
              <a:rPr lang="en-US" altLang="zh-CN" dirty="0"/>
              <a:t>In-Context Language Learning: Architectures and Algorithms (</a:t>
            </a:r>
            <a:r>
              <a:rPr lang="en-US" altLang="zh-CN" dirty="0" err="1"/>
              <a:t>Arxiv</a:t>
            </a:r>
            <a:r>
              <a:rPr lang="en-US" altLang="zh-CN" dirty="0"/>
              <a:t> Jan 2024)</a:t>
            </a:r>
            <a:endParaRPr lang="en-US" altLang="zh-CN" dirty="0"/>
          </a:p>
          <a:p>
            <a:r>
              <a:rPr lang="en-US" altLang="zh-CN" dirty="0"/>
              <a:t>The Evolution of Statistical Induction Heads: In-Context Learning Markov Chains(</a:t>
            </a:r>
            <a:r>
              <a:rPr lang="en-US" altLang="zh-CN" dirty="0" err="1"/>
              <a:t>Arxiv</a:t>
            </a:r>
            <a:r>
              <a:rPr lang="en-US" altLang="zh-CN" dirty="0"/>
              <a:t> Feb 2024)</a:t>
            </a:r>
            <a:endParaRPr lang="zh-CN" altLang="en-US" dirty="0"/>
          </a:p>
          <a:p>
            <a:r>
              <a:rPr lang="en-US" altLang="zh-CN" dirty="0"/>
              <a:t>Label Words are Anchors: An Information Flow Perspective for Understanding In-Context Learning (EMNLP 2023)</a:t>
            </a:r>
            <a:endParaRPr lang="en-US" altLang="zh-CN" dirty="0"/>
          </a:p>
          <a:p>
            <a:r>
              <a:rPr lang="en-US" altLang="zh-CN" dirty="0"/>
              <a:t>How do Large Language Models Learn In-Context? Query and Key Matrices of In-Context Heads are Two Towers for Metric Learning (</a:t>
            </a:r>
            <a:r>
              <a:rPr lang="en-US" altLang="zh-CN" dirty="0" err="1"/>
              <a:t>Arxiv</a:t>
            </a:r>
            <a:r>
              <a:rPr lang="en-US" altLang="zh-CN" dirty="0"/>
              <a:t> Feb 2024)</a:t>
            </a:r>
            <a:endParaRPr lang="zh-CN" altLang="en-US" dirty="0"/>
          </a:p>
          <a:p>
            <a:r>
              <a:rPr lang="en-US" altLang="zh-CN" dirty="0"/>
              <a:t>Understanding In-Context Learning in Transformers and LLMs by Learning to Learn Discrete Functions (ICLR 2024)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Extension: the evidence of the retrieval mechanism in ICL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4520" cy="72792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In-Context Language Learning: Architectures and Algorithms (</a:t>
            </a:r>
            <a:r>
              <a:rPr lang="en-US" altLang="zh-CN" dirty="0" err="1"/>
              <a:t>Arxiv</a:t>
            </a:r>
            <a:r>
              <a:rPr lang="en-US" altLang="zh-CN" dirty="0"/>
              <a:t> Jan 2024)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1914" y="3532003"/>
            <a:ext cx="5083373" cy="3217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0085"/>
            <a:ext cx="4162539" cy="13287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30" y="5479626"/>
            <a:ext cx="1850540" cy="4130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2291" y="2319152"/>
            <a:ext cx="4216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Task: </a:t>
            </a:r>
            <a:r>
              <a:rPr lang="en-US" altLang="zh-CN" dirty="0"/>
              <a:t>create some “language” (probabilistic finite </a:t>
            </a:r>
            <a:r>
              <a:rPr lang="en-US" altLang="zh-CN" dirty="0" err="1"/>
              <a:t>automatas</a:t>
            </a:r>
            <a:r>
              <a:rPr lang="en-US" altLang="zh-CN" dirty="0"/>
              <a:t>) , then sample sentences from the language. The goal is to predict the next token.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6713" y="5140961"/>
            <a:ext cx="37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Training objective: </a:t>
            </a:r>
            <a:r>
              <a:rPr lang="en-US" altLang="zh-CN" dirty="0"/>
              <a:t>autoregressive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64293" y="2272985"/>
            <a:ext cx="6192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Observation: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Shallow layers: mainly attend to previous token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Deep layers: mainly attention to the tokens base on 2-gram match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Extension: the evidence of the retrieval mechanism in ICL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4520" cy="7279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The Evolution of Statistical Induction Heads: In-Context Learning Markov Chains(</a:t>
            </a:r>
            <a:r>
              <a:rPr lang="en-US" altLang="zh-CN" dirty="0" err="1"/>
              <a:t>Arxiv</a:t>
            </a:r>
            <a:r>
              <a:rPr lang="en-US" altLang="zh-CN" dirty="0"/>
              <a:t> Feb 2024)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38320" y="2368881"/>
            <a:ext cx="421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Task: </a:t>
            </a:r>
            <a:r>
              <a:rPr lang="en-US" altLang="zh-CN" dirty="0"/>
              <a:t>predict a Markov chain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056" y="3429000"/>
            <a:ext cx="7081462" cy="30232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20" y="2688484"/>
            <a:ext cx="3457575" cy="2628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54693" y="2252610"/>
            <a:ext cx="6192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Observation: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Shallow layers: mainly attend to previous token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Deep layers: mainly attention to the tokens after the tokens the same as the query token “2”.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Extension: the evidence of the retrieval mechanism in ICL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853" cy="72792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Label Words are Anchors: An Information Flow Perspective for Understanding In-Context Learning (EMNLP 2023)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118" y="2553547"/>
            <a:ext cx="2746038" cy="4169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3151823"/>
            <a:ext cx="3479446" cy="37061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40844" y="4725244"/>
            <a:ext cx="3259724" cy="354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09046" y="2527155"/>
            <a:ext cx="4409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Prompt: </a:t>
            </a:r>
            <a:endParaRPr lang="en-US" altLang="zh-CN" sz="1800" b="1" dirty="0"/>
          </a:p>
          <a:p>
            <a:r>
              <a:rPr lang="en-US" altLang="zh-CN" sz="1800" dirty="0"/>
              <a:t>“love : bar like: bar eight: foo two: foo one:”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62028" y="1312280"/>
            <a:ext cx="4837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do Large Language Models Learn In-Context? Query and Key Matrices of In-Context Heads are Two Towers for Metric Learning (</a:t>
            </a:r>
            <a:r>
              <a:rPr lang="en-US" altLang="zh-CN" dirty="0" err="1"/>
              <a:t>Arxiv</a:t>
            </a:r>
            <a:r>
              <a:rPr lang="en-US" altLang="zh-CN" dirty="0"/>
              <a:t> Feb 2024)</a:t>
            </a:r>
            <a:endParaRPr lang="zh-CN" altLang="en-US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38328" y="4891781"/>
            <a:ext cx="1941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Label word’s keys encode the information of the example preceding it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120" y="2993814"/>
            <a:ext cx="2067478" cy="2306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710429" y="5313680"/>
            <a:ext cx="220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Larger attention weights on the same labels in context rather than different labels.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Most are from theoretical perspectives, with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oversimplified/constrained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settings.</a:t>
                </a:r>
                <a:endParaRPr lang="en-US" altLang="zh-CN" sz="2400" dirty="0"/>
              </a:p>
              <a:p>
                <a:r>
                  <a:rPr lang="en-US" altLang="zh-CN" sz="2400" dirty="0"/>
                  <a:t>Simplified models: one-layer linear attention, diagonal weight matrices, etc.. </a:t>
                </a:r>
                <a:endParaRPr lang="en-US" altLang="zh-CN" sz="2400" dirty="0"/>
              </a:p>
              <a:p>
                <a:r>
                  <a:rPr lang="en-US" altLang="zh-CN" sz="2400" dirty="0"/>
                  <a:t>Simplified tasks: linear regression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zh-CN" sz="2400" dirty="0"/>
                  <a:t>) or autoregression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).</a:t>
                </a:r>
                <a:endParaRPr lang="en-US" altLang="zh-CN" sz="2400" dirty="0"/>
              </a:p>
              <a:p>
                <a:r>
                  <a:rPr lang="en-US" altLang="zh-CN" sz="2400" dirty="0"/>
                  <a:t>Unrealistic settings: ICL pretraining, rather than AR pretraining in realistic LLMs.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Autoregression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Linear regression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Autoregression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Linear regression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tasks on explanation of ICL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example to the query example </a:t>
            </a:r>
            <a:r>
              <a:rPr lang="en-US" altLang="zh-CN" b="1" dirty="0">
                <a:solidFill>
                  <a:srgbClr val="FF0000"/>
                </a:solidFill>
              </a:rPr>
              <a:t>can</a:t>
            </a:r>
            <a:r>
              <a:rPr lang="en-US" altLang="zh-CN" dirty="0"/>
              <a:t> be found in context:</a:t>
            </a:r>
            <a:endParaRPr lang="en-US" altLang="zh-CN" dirty="0"/>
          </a:p>
          <a:p>
            <a:r>
              <a:rPr lang="en-US" altLang="zh-CN" dirty="0"/>
              <a:t>Classification tasks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example to the query example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found in context:</a:t>
            </a:r>
            <a:endParaRPr lang="en-US" altLang="zh-CN" dirty="0"/>
          </a:p>
          <a:p>
            <a:r>
              <a:rPr lang="en-US" altLang="zh-CN" dirty="0"/>
              <a:t>Various of generation/regression-like tasks, like antonym, country-capital, capitalize the first letter…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080" y="150050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Most are from theoretical perspectives, with </a:t>
            </a:r>
            <a:r>
              <a:rPr lang="en-US" altLang="zh-CN" sz="2400" b="1" dirty="0">
                <a:solidFill>
                  <a:srgbClr val="FF0000"/>
                </a:solidFill>
              </a:rPr>
              <a:t>oversimplified/constrained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settings.</a:t>
            </a:r>
            <a:endParaRPr lang="en-US" altLang="zh-CN" sz="2400" dirty="0"/>
          </a:p>
          <a:p>
            <a:r>
              <a:rPr lang="en-US" altLang="zh-CN" sz="2400" i="1" dirty="0"/>
              <a:t>How do Transformers perform In-Context Autoregressive Learning? (</a:t>
            </a:r>
            <a:r>
              <a:rPr lang="en-US" altLang="zh-CN" sz="2400" i="1" dirty="0" err="1"/>
              <a:t>Arxiv</a:t>
            </a:r>
            <a:r>
              <a:rPr lang="en-US" altLang="zh-CN" sz="2400" i="1" dirty="0"/>
              <a:t> Feb 2024)</a:t>
            </a:r>
            <a:endParaRPr lang="en-US" altLang="zh-CN" sz="2400" i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037" y="4591205"/>
            <a:ext cx="6065435" cy="21598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26" y="2897692"/>
            <a:ext cx="4651905" cy="15569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6974" y="2956280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Diagonal assumption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7388" y="4663230"/>
            <a:ext cx="3371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Result: </a:t>
            </a:r>
            <a:r>
              <a:rPr lang="en-US" altLang="zh-CN" dirty="0">
                <a:solidFill>
                  <a:srgbClr val="FF0000"/>
                </a:solidFill>
              </a:rPr>
              <a:t>find the optimal solution of the target loss,  and prove that the optimal target loss can be reached in one step of GD starting from zero initialization.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255" y="3218369"/>
            <a:ext cx="3228975" cy="800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66036" y="2956280"/>
            <a:ext cx="35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Target loss: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402" y="4048070"/>
            <a:ext cx="1373229" cy="3022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341120"/>
                <a:ext cx="11358879" cy="515175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Most are from theoretical perspectives, with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oversimplified/constrained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settings.</a:t>
                </a:r>
                <a:endParaRPr lang="en-US" altLang="zh-CN" sz="2400" dirty="0"/>
              </a:p>
              <a:p>
                <a:r>
                  <a:rPr lang="en-US" altLang="zh-CN" sz="2400" i="1" dirty="0"/>
                  <a:t>On Mesa-Optimization in Autoregressively Trained Transformers: Emergence and Capability</a:t>
                </a:r>
                <a:endParaRPr lang="en-US" altLang="zh-CN" sz="2400" i="1" dirty="0"/>
              </a:p>
              <a:p>
                <a:endParaRPr lang="en-US" altLang="zh-CN" sz="2400" b="1" dirty="0"/>
              </a:p>
              <a:p>
                <a:r>
                  <a:rPr lang="en-US" altLang="zh-CN" sz="2400" b="1" dirty="0"/>
                  <a:t>Task: </a:t>
                </a:r>
                <a:r>
                  <a:rPr lang="en-US" altLang="zh-CN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after training on a autoregressive (AR) objective,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341120"/>
                <a:ext cx="11358879" cy="5151755"/>
              </a:xfrm>
              <a:blipFill rotWithShape="1">
                <a:blip r:embed="rId1"/>
                <a:stretch>
                  <a:fillRect l="-2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94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Theoretical results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188" y="2060414"/>
            <a:ext cx="5906346" cy="728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215295" y="1833171"/>
                <a:ext cx="1651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Assumption on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95" y="1833171"/>
                <a:ext cx="1651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" t="-61" r="2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3884508" y="2814512"/>
            <a:ext cx="0" cy="6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57415" y="2875332"/>
            <a:ext cx="223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Sufficient condition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8400" y="3524756"/>
            <a:ext cx="199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Convergence guarantee of the AR pretraining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837781" y="4858947"/>
            <a:ext cx="0" cy="6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" y="5514429"/>
            <a:ext cx="7705725" cy="1133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191" y="3444432"/>
            <a:ext cx="4062327" cy="1414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20405" y="5447575"/>
                <a:ext cx="37289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AR pretrained one-layer transformer can implement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of a one-step GD: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 stated in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coro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4.1.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405" y="5447575"/>
                <a:ext cx="3728964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45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327" y="1045304"/>
            <a:ext cx="7705725" cy="1133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543925" y="1087486"/>
                <a:ext cx="34680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AR pretrained one-layer transformer can implement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 stated in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coro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4.1.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925" y="1087486"/>
                <a:ext cx="3468097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30" r="10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06" y="2578894"/>
            <a:ext cx="3450771" cy="5763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7" y="3128962"/>
            <a:ext cx="3191640" cy="28646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127316"/>
            <a:ext cx="5013391" cy="211648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83327" y="5993653"/>
            <a:ext cx="324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 of the one-layer transformer after AR pretraining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982278" y="5298295"/>
                <a:ext cx="4015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 one-step GD on the AR loss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278" y="5298295"/>
                <a:ext cx="401540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" t="-133" r="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5411754" y="3791866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=</a:t>
            </a:r>
            <a:endParaRPr lang="zh-CN" altLang="en-US" sz="4400" dirty="0"/>
          </a:p>
        </p:txBody>
      </p:sp>
      <p:sp>
        <p:nvSpPr>
          <p:cNvPr id="25" name="矩形 24"/>
          <p:cNvSpPr/>
          <p:nvPr/>
        </p:nvSpPr>
        <p:spPr>
          <a:xfrm flipH="1" flipV="1">
            <a:off x="1629745" y="5368778"/>
            <a:ext cx="1356050" cy="624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H="1" flipV="1">
            <a:off x="7728855" y="4806317"/>
            <a:ext cx="961055" cy="437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5327" y="2208490"/>
            <a:ext cx="179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Explanation: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94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Limitation of the proposed sufficient condition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188" y="2060414"/>
            <a:ext cx="5906346" cy="728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215294" y="1833171"/>
                <a:ext cx="47403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Assumption on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 which is a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sufficient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condition for the emergence of the mesa-optimizer (i.e., transformer can implement one-step GD)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94" y="1833171"/>
                <a:ext cx="474033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9" t="-47" r="1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3884508" y="2814512"/>
            <a:ext cx="0" cy="6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3559629"/>
            <a:ext cx="7791450" cy="213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884508" y="2823663"/>
                <a:ext cx="24153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Cannot guarantee to recover the true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08" y="2823663"/>
                <a:ext cx="241533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9" t="-7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737788" y="3471069"/>
                <a:ext cx="2794267" cy="123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Not all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satisfies Assumption 4.1 can be recovered by the trained linear transformer.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88" y="3471069"/>
                <a:ext cx="2794267" cy="1235210"/>
              </a:xfrm>
              <a:prstGeom prst="rect">
                <a:avLst/>
              </a:prstGeom>
              <a:blipFill rotWithShape="1">
                <a:blip r:embed="rId5"/>
                <a:stretch>
                  <a:fillRect l="-7" t="-13" r="16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94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Limitation of the proposed sufficient condition </a:t>
            </a:r>
            <a:endParaRPr lang="en-US" altLang="zh-CN" dirty="0"/>
          </a:p>
          <a:p>
            <a:r>
              <a:rPr lang="en-US" altLang="zh-CN" dirty="0"/>
              <a:t>Further add a sufficient and necessary condition (but strong):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845" y="2465372"/>
            <a:ext cx="7772400" cy="619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45" y="4096431"/>
            <a:ext cx="7772400" cy="15716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4973079" y="3258147"/>
            <a:ext cx="0" cy="6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315202" y="3248313"/>
                <a:ext cx="24153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Can guarantee to recover the true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02" y="3248313"/>
                <a:ext cx="2415333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" t="-45" r="2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 – AR pretraining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94" y="1253331"/>
            <a:ext cx="10515600" cy="92333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Go beyond Assumption 1</a:t>
            </a:r>
            <a:endParaRPr lang="en-US" altLang="zh-CN" sz="2400" dirty="0"/>
          </a:p>
          <a:p>
            <a:r>
              <a:rPr lang="en-US" altLang="zh-CN" sz="2400" dirty="0"/>
              <a:t>No Assumption 1, but assume </a:t>
            </a:r>
            <a:r>
              <a:rPr lang="en-US" altLang="zh-CN" sz="2400" dirty="0">
                <a:solidFill>
                  <a:srgbClr val="FF0000"/>
                </a:solidFill>
              </a:rPr>
              <a:t>diagonal weights during training</a:t>
            </a:r>
            <a:r>
              <a:rPr lang="en-US" altLang="zh-CN" sz="2400" dirty="0"/>
              <a:t>, we get:</a:t>
            </a:r>
            <a:endParaRPr lang="zh-CN" altLang="en-US" sz="2400" dirty="0"/>
          </a:p>
        </p:txBody>
      </p:sp>
      <p:sp>
        <p:nvSpPr>
          <p:cNvPr id="4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34" y="2289863"/>
            <a:ext cx="6067036" cy="166806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6997959" y="3004457"/>
            <a:ext cx="52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46576" y="2819791"/>
            <a:ext cx="166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 4.1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009289" y="3014770"/>
            <a:ext cx="52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746407" y="2819791"/>
            <a:ext cx="166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Coro 4.1, implement one-step GD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05" y="5507135"/>
            <a:ext cx="7715250" cy="981075"/>
          </a:xfrm>
          <a:prstGeom prst="rect">
            <a:avLst/>
          </a:prstGeom>
        </p:spPr>
      </p:pic>
      <p:sp>
        <p:nvSpPr>
          <p:cNvPr id="18" name="内容占位符 2"/>
          <p:cNvSpPr txBox="1"/>
          <p:nvPr/>
        </p:nvSpPr>
        <p:spPr>
          <a:xfrm>
            <a:off x="505547" y="4306807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No Assumption 1, no </a:t>
            </a:r>
            <a:r>
              <a:rPr lang="en-US" altLang="zh-CN" sz="2400" dirty="0">
                <a:solidFill>
                  <a:srgbClr val="FF0000"/>
                </a:solidFill>
              </a:rPr>
              <a:t>diagonal weights during training assumption</a:t>
            </a:r>
            <a:r>
              <a:rPr lang="en-US" altLang="zh-CN" sz="2400" dirty="0"/>
              <a:t>, then there is no guarantee that the transformer will implement one-step GD: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classification tasks?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Autoregression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Linear regression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only analysis of nonlinear transformer in linear regression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826" y="2218478"/>
            <a:ext cx="7377854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 analysis under a nonlinear setting, but still have other oversimplified settings: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570" y="3122450"/>
            <a:ext cx="5930371" cy="1376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" y="4725343"/>
            <a:ext cx="6729624" cy="15069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H="1" flipV="1">
            <a:off x="2063238" y="5166404"/>
            <a:ext cx="3280922" cy="255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90199" y="5542114"/>
            <a:ext cx="445587" cy="44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185674" y="5863351"/>
                <a:ext cx="26585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Omit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in the attention calculation, using a retrieval mechanism prior.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74" y="5863351"/>
                <a:ext cx="2658533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0" t="-43" r="2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1826" y="1714990"/>
            <a:ext cx="629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In-Context Convergence of Transformers (NIPS 2023 workshop)</a:t>
            </a:r>
            <a:endParaRPr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14066" y="1631418"/>
            <a:ext cx="496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comparison, the setting in </a:t>
            </a:r>
            <a:r>
              <a:rPr lang="en-US" altLang="zh-CN" i="1" dirty="0"/>
              <a:t>Trained Transformers Learn Linear Models In-Context (JMLR 2024)</a:t>
            </a:r>
            <a:endParaRPr lang="zh-CN" altLang="en-US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367" y="2675131"/>
            <a:ext cx="3547533" cy="5292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367" y="3283097"/>
            <a:ext cx="2658533" cy="5379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294" y="3707172"/>
            <a:ext cx="378142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 explanation in linear regression tasks: a similar retrieval perspective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15293" cy="46927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Query and examples share the same features: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985" y="2136776"/>
            <a:ext cx="6416349" cy="100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96" y="3695678"/>
            <a:ext cx="6729624" cy="15069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H="1" flipV="1">
            <a:off x="2817353" y="4136739"/>
            <a:ext cx="3280922" cy="255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44314" y="4512449"/>
            <a:ext cx="445587" cy="44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39789" y="4833686"/>
                <a:ext cx="26585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Omit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in the attention calculation, using a retrieval mechanism prior.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789" y="4833686"/>
                <a:ext cx="2658533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4" t="-7" r="1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/>
          <p:nvPr/>
        </p:nvSpPr>
        <p:spPr>
          <a:xfrm>
            <a:off x="838199" y="3351808"/>
            <a:ext cx="7215293" cy="46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Retrieval-like transformer: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75595" y="5757016"/>
            <a:ext cx="1037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tasks on explanation of ICL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example to the query example </a:t>
            </a:r>
            <a:r>
              <a:rPr lang="en-US" altLang="zh-CN" b="1" dirty="0">
                <a:solidFill>
                  <a:srgbClr val="FF0000"/>
                </a:solidFill>
              </a:rPr>
              <a:t>can</a:t>
            </a:r>
            <a:r>
              <a:rPr lang="en-US" altLang="zh-CN" dirty="0"/>
              <a:t> be found in context:</a:t>
            </a:r>
            <a:endParaRPr lang="en-US" altLang="zh-CN" dirty="0"/>
          </a:p>
          <a:p>
            <a:r>
              <a:rPr lang="en-US" altLang="zh-CN" dirty="0"/>
              <a:t>Classification tasks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i="1" dirty="0"/>
              <a:t>How Do Nonlinear Transformers Learn and Generalize in In-Context Learning? (ICML 2024)</a:t>
            </a:r>
            <a:endParaRPr lang="en-US" altLang="zh-CN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example to the query example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found in context:</a:t>
            </a:r>
            <a:endParaRPr lang="en-US" altLang="zh-CN" dirty="0"/>
          </a:p>
          <a:p>
            <a:r>
              <a:rPr lang="en-US" altLang="zh-CN" dirty="0"/>
              <a:t>Various of generation/regression-like tasks, like antonym, country-capital, capitalize the first letter…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Series of theoretical works, generally can be categorized into two settings: </a:t>
            </a:r>
            <a:r>
              <a:rPr lang="en-US" altLang="zh-CN" b="1" dirty="0"/>
              <a:t>linear regression</a:t>
            </a:r>
            <a:r>
              <a:rPr lang="en-US" altLang="zh-CN" dirty="0"/>
              <a:t> or </a:t>
            </a:r>
            <a:r>
              <a:rPr lang="en-US" altLang="zh-CN" b="1" dirty="0"/>
              <a:t>next-token prediction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 explanation in linear regression tasks: a similar retrieval perspective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75968" y="1690688"/>
                <a:ext cx="11348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Suppose the query token corresponds to 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Imbalanced features of the prompt:                                                                                 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is the dominated feature.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8" y="1690688"/>
                <a:ext cx="11348299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6" t="-49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t="11387"/>
          <a:stretch>
            <a:fillRect/>
          </a:stretch>
        </p:blipFill>
        <p:spPr>
          <a:xfrm>
            <a:off x="4543848" y="2013853"/>
            <a:ext cx="4133850" cy="3966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74801" y="5490472"/>
            <a:ext cx="250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analyzing the dynamics of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0" y="2540379"/>
            <a:ext cx="801052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 explanation in linear regression tasks: a similar retrieval perspective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9788" y="2103806"/>
            <a:ext cx="22927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theoretically analyze the dynamics of the attentions, the change of the leading weight over the learning process results in different training phases.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a nut shell, </a:t>
            </a:r>
            <a:r>
              <a:rPr lang="en-US" altLang="zh-CN" b="1" dirty="0">
                <a:solidFill>
                  <a:srgbClr val="FF0000"/>
                </a:solidFill>
              </a:rPr>
              <a:t>the attention score of the same-feature examples as the query will increase monotonically to 1.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534" y="1915004"/>
            <a:ext cx="7266000" cy="478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conclusion of existing literatures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49013" y="1825625"/>
              <a:ext cx="11204785" cy="28655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9200"/>
                    <a:gridCol w="1524000"/>
                    <a:gridCol w="2160694"/>
                    <a:gridCol w="1519934"/>
                    <a:gridCol w="22409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Pretraining paradigm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Task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Setting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Distributional shifts?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Works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Classic</a:t>
                          </a:r>
                          <a:r>
                            <a:rPr lang="en-US" altLang="zh-CN" baseline="0" dirty="0"/>
                            <a:t> </a:t>
                          </a:r>
                          <a:r>
                            <a:rPr lang="en-US" altLang="zh-CN" dirty="0"/>
                            <a:t>ICL</a:t>
                          </a:r>
                          <a:r>
                            <a:rPr lang="en-US" altLang="zh-CN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1"/>
                            </a:rPr>
                            <a:t>NIPS23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Classic</a:t>
                          </a:r>
                          <a:r>
                            <a:rPr lang="en-US" altLang="zh-CN" baseline="0" dirty="0"/>
                            <a:t> </a:t>
                          </a:r>
                          <a:r>
                            <a:rPr lang="en-US" altLang="zh-CN" dirty="0"/>
                            <a:t>ICL</a:t>
                          </a:r>
                          <a:r>
                            <a:rPr lang="en-US" altLang="zh-CN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2"/>
                            </a:rPr>
                            <a:t>JMLR24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Classic</a:t>
                          </a:r>
                          <a:r>
                            <a:rPr lang="en-US" altLang="zh-CN" baseline="0" dirty="0"/>
                            <a:t> </a:t>
                          </a:r>
                          <a:r>
                            <a:rPr lang="en-US" altLang="zh-CN" dirty="0"/>
                            <a:t>ICL</a:t>
                          </a:r>
                          <a:r>
                            <a:rPr lang="en-US" altLang="zh-CN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Non-linear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3"/>
                            </a:rPr>
                            <a:t>NIPSworkshop23</a:t>
                          </a:r>
                          <a:r>
                            <a:rPr lang="en-US" altLang="zh-CN" dirty="0"/>
                            <a:t>(oversimplified TF)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349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Autoregressive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4"/>
                            </a:rPr>
                            <a:t>Arxiv24-05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en-US" altLang="zh-CN" dirty="0">
                              <a:hlinkClick r:id="rId5"/>
                            </a:rPr>
                            <a:t>Arxiv24-02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349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Classic</a:t>
                          </a:r>
                          <a:r>
                            <a:rPr lang="en-US" altLang="zh-CN" baseline="0" dirty="0"/>
                            <a:t> </a:t>
                          </a:r>
                          <a:r>
                            <a:rPr lang="en-US" altLang="zh-CN" dirty="0"/>
                            <a:t>ICL</a:t>
                          </a:r>
                          <a:r>
                            <a:rPr lang="en-US" altLang="zh-CN" baseline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Binary </a:t>
                          </a:r>
                          <a:r>
                            <a:rPr lang="en-US" altLang="zh-CN" dirty="0" err="1"/>
                            <a:t>cls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Non-linear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6"/>
                            </a:rPr>
                            <a:t>ICML24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49013" y="1825625"/>
              <a:ext cx="11204785" cy="28655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9200"/>
                    <a:gridCol w="1524000"/>
                    <a:gridCol w="2160694"/>
                    <a:gridCol w="1519934"/>
                    <a:gridCol w="22409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Pretraining paradigm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Task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Setting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Distributional shifts?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Works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79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1"/>
                            </a:rPr>
                            <a:t>NIPS23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79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2"/>
                            </a:rPr>
                            <a:t>JMLR24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Non-linear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3"/>
                            </a:rPr>
                            <a:t>NIPSworkshop23</a:t>
                          </a:r>
                          <a:r>
                            <a:rPr lang="en-US" altLang="zh-CN" dirty="0"/>
                            <a:t>(oversimplified TF)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4"/>
                            </a:rPr>
                            <a:t>Arxiv24-05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en-US" altLang="zh-CN" dirty="0">
                              <a:hlinkClick r:id="rId5"/>
                            </a:rPr>
                            <a:t>Arxiv24-02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279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Binary </a:t>
                          </a:r>
                          <a:r>
                            <a:rPr lang="en-US" altLang="zh-CN" dirty="0" err="1"/>
                            <a:t>cls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Non-linear attention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hlinkClick r:id="rId6"/>
                            </a:rPr>
                            <a:t>ICML24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tasks on explanation of ICL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example to the query example </a:t>
            </a:r>
            <a:r>
              <a:rPr lang="en-US" altLang="zh-CN" b="1" dirty="0">
                <a:solidFill>
                  <a:srgbClr val="FF0000"/>
                </a:solidFill>
              </a:rPr>
              <a:t>can</a:t>
            </a:r>
            <a:r>
              <a:rPr lang="en-US" altLang="zh-CN" dirty="0"/>
              <a:t> be found in context:</a:t>
            </a:r>
            <a:endParaRPr lang="en-US" altLang="zh-CN" dirty="0"/>
          </a:p>
          <a:p>
            <a:r>
              <a:rPr lang="en-US" altLang="zh-CN" dirty="0"/>
              <a:t>Classification tasks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1" i="1" dirty="0">
                <a:solidFill>
                  <a:srgbClr val="FF0000"/>
                </a:solidFill>
              </a:rPr>
              <a:t>How Do Nonlinear Transformers Learn and Generalize in In-Context Learning? (ICML 2024)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Similar example to the query example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found in context:</a:t>
            </a:r>
            <a:endParaRPr lang="en-US" altLang="zh-CN" dirty="0"/>
          </a:p>
          <a:p>
            <a:r>
              <a:rPr lang="en-US" altLang="zh-CN" dirty="0"/>
              <a:t>Various of generation/regression-like tasks, like antonym, country-capital, capitalize the first letter…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Series of theoretical works, generally can be categorized into two settings: </a:t>
            </a:r>
            <a:r>
              <a:rPr lang="en-US" altLang="zh-CN" b="1" dirty="0"/>
              <a:t>linear regression</a:t>
            </a:r>
            <a:r>
              <a:rPr lang="en-US" altLang="zh-CN" dirty="0"/>
              <a:t> or </a:t>
            </a:r>
            <a:r>
              <a:rPr lang="en-US" altLang="zh-CN" b="1" dirty="0"/>
              <a:t>next-token prediction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162" y="696011"/>
            <a:ext cx="8829675" cy="160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8735" y="255645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ICML 2024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Comparing to existing literatures: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54" y="3526985"/>
            <a:ext cx="5363315" cy="1439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Basic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2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Non-linear transformer: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attention +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MLP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ICL pretraining:                                                        prompt format: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Binary classification task: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ID and OOD task: </a:t>
            </a:r>
            <a:endParaRPr lang="en-US" altLang="zh-CN" sz="2000" dirty="0"/>
          </a:p>
          <a:p>
            <a:r>
              <a:rPr lang="en-US" altLang="zh-CN" sz="2000" dirty="0"/>
              <a:t>ID generalization error: </a:t>
            </a:r>
            <a:endParaRPr lang="en-US" altLang="zh-CN" sz="2000" dirty="0"/>
          </a:p>
          <a:p>
            <a:r>
              <a:rPr lang="en-US" altLang="zh-CN" sz="2000" dirty="0"/>
              <a:t>OOD generalization error: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Model simplification: diagonal initialization</a:t>
            </a:r>
            <a:endParaRPr lang="en-US" altLang="zh-CN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0550" y="2901065"/>
            <a:ext cx="2406864" cy="6564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11" y="3374145"/>
            <a:ext cx="2716700" cy="243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51" y="2834814"/>
            <a:ext cx="2560321" cy="53148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430" y="2096976"/>
            <a:ext cx="3149717" cy="73238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669" y="4064015"/>
            <a:ext cx="1677576" cy="35564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678" y="4469007"/>
            <a:ext cx="1850809" cy="3556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594" y="4958903"/>
            <a:ext cx="3276388" cy="159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data generalization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72947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Relevant/irrelevant features (ID)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Labeling function (ID)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867" y="2292135"/>
            <a:ext cx="3829899" cy="2133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46" y="5055976"/>
            <a:ext cx="3362961" cy="11209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14" y="2292135"/>
            <a:ext cx="3767113" cy="189388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74752" y="1830470"/>
            <a:ext cx="4779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Relevant/irrelevant features (OOD)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211147" y="4594311"/>
            <a:ext cx="4779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Labeling function (OOD)</a:t>
            </a:r>
            <a:endParaRPr lang="en-US" altLang="zh-CN" sz="2400" dirty="0"/>
          </a:p>
          <a:p>
            <a:r>
              <a:rPr lang="en-US" altLang="zh-CN" sz="2400" dirty="0"/>
              <a:t>The same as ID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insights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3213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The more in-context examples with the same predictive pattern as the query example, the better the generalization. </a:t>
                </a:r>
                <a:r>
                  <a:rPr lang="en-US" altLang="zh-CN" sz="2400" dirty="0"/>
                  <a:t>To guarantee generalization, the required number of training data and iterations are polynomial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fraction of context inputs with the same in-domain-relevant pattern as the query.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Quantitative characterization of the retrieval mechanism of ICL. </a:t>
                </a:r>
                <a:r>
                  <a:rPr lang="en-US" altLang="zh-CN" sz="2400" dirty="0"/>
                  <a:t>Theoretically show that self-attention layer attends to context examples with relevant patterns of the query task and promotes learning of these relevant patterns.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3213" cy="4351338"/>
              </a:xfrm>
              <a:blipFill rotWithShape="1">
                <a:blip r:embed="rId1"/>
                <a:stretch>
                  <a:fillRect l="-6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Guarantees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682" y="1554691"/>
            <a:ext cx="10515600" cy="2109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Condition: all IDR patterns should be covered in the training set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ID generalization guarantee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79" y="3440394"/>
            <a:ext cx="3989494" cy="28270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11" y="1961622"/>
            <a:ext cx="4915536" cy="8521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638800" y="2973493"/>
                <a:ext cx="5742518" cy="372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Remark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ID generalization only needs a diminishing fraction of training tasks.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required length of </a:t>
                </a:r>
                <a:r>
                  <a:rPr lang="en-US" altLang="zh-CN" b="1" dirty="0"/>
                  <a:t>training and testing contexts </a:t>
                </a:r>
                <a:r>
                  <a:rPr lang="en-US" altLang="zh-CN" dirty="0"/>
                  <a:t>increase in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respectively, which implies that a longer context is needed when the fraction of IDR patterns in the context is small.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required number of </a:t>
                </a:r>
                <a:r>
                  <a:rPr lang="en-US" altLang="zh-CN" b="1" dirty="0"/>
                  <a:t>iterations</a:t>
                </a:r>
                <a:r>
                  <a:rPr lang="en-US" altLang="zh-CN" dirty="0"/>
                  <a:t> and the </a:t>
                </a:r>
                <a:r>
                  <a:rPr lang="en-US" altLang="zh-CN" b="1" dirty="0"/>
                  <a:t>training samples</a:t>
                </a:r>
                <a:r>
                  <a:rPr lang="en-US" altLang="zh-CN" dirty="0"/>
                  <a:t>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 This indicates that a larger fraction of the IDR pattern in the context leads to more efficient convergence and generalization.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3493"/>
                <a:ext cx="5742518" cy="3727239"/>
              </a:xfrm>
              <a:prstGeom prst="rect">
                <a:avLst/>
              </a:prstGeom>
              <a:blipFill rotWithShape="1">
                <a:blip r:embed="rId3"/>
                <a:stretch>
                  <a:fillRect t="-11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71413" y="3664372"/>
            <a:ext cx="270934" cy="169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7756" y="4451254"/>
            <a:ext cx="3476448" cy="263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6880" y="5140932"/>
            <a:ext cx="2647406" cy="263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909665" y="3440394"/>
            <a:ext cx="3786709" cy="22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694681" y="4037045"/>
            <a:ext cx="1017037" cy="4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416109" y="5175761"/>
            <a:ext cx="1295609" cy="9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63648" y="5481163"/>
            <a:ext cx="688206" cy="263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556232" y="5272839"/>
            <a:ext cx="2155486" cy="29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1" grpId="0" animBg="1"/>
    </p:bldLst>
  </p:timing>
</p:sld>
</file>

<file path=ppt/tags/tag1.xml><?xml version="1.0" encoding="utf-8"?>
<p:tagLst xmlns:p="http://schemas.openxmlformats.org/presentationml/2006/main">
  <p:tag name="COMMONDATA" val="eyJoZGlkIjoiMWI1NmU0ZGViM2YyMGZhMjVhMTA3ZDUzNzI5MzUzY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10604</Words>
  <Application>WPS 演示</Application>
  <PresentationFormat>宽屏</PresentationFormat>
  <Paragraphs>369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Helvetica Neue</vt:lpstr>
      <vt:lpstr>WPS</vt:lpstr>
      <vt:lpstr>Theoretical advances in In-context learning </vt:lpstr>
      <vt:lpstr>Two types of tasks on explanation of ICL</vt:lpstr>
      <vt:lpstr>Two types of tasks on explanation of ICL</vt:lpstr>
      <vt:lpstr>Two types of tasks on explanation of ICL</vt:lpstr>
      <vt:lpstr>PowerPoint 演示文稿</vt:lpstr>
      <vt:lpstr>Basic setting</vt:lpstr>
      <vt:lpstr>The data generalization modeling</vt:lpstr>
      <vt:lpstr>Theoretical insights</vt:lpstr>
      <vt:lpstr>Generalization Guarantees</vt:lpstr>
      <vt:lpstr>Generalization Guarantees</vt:lpstr>
      <vt:lpstr>ICL mechanism: </vt:lpstr>
      <vt:lpstr>Experiments</vt:lpstr>
      <vt:lpstr>Extension: more evidence of the retrieval mechanism of ICL in classification tasks </vt:lpstr>
      <vt:lpstr>Extension: the evidence of the retrieval mechanism in ICL</vt:lpstr>
      <vt:lpstr>Extension: the evidence of the retrieval mechanism in ICL</vt:lpstr>
      <vt:lpstr>Extension: the evidence of the retrieval mechanism in ICL</vt:lpstr>
      <vt:lpstr>Beyond classification tasks?</vt:lpstr>
      <vt:lpstr>Beyond classification tasks?</vt:lpstr>
      <vt:lpstr>Beyond classification tasks?</vt:lpstr>
      <vt:lpstr>Beyond classification tasks? – AR pretraining</vt:lpstr>
      <vt:lpstr>Beyond classification tasks? – AR pretraining</vt:lpstr>
      <vt:lpstr>Beyond classification tasks? – AR pretraining </vt:lpstr>
      <vt:lpstr>Beyond classification tasks? – AR pretraining </vt:lpstr>
      <vt:lpstr>Beyond classification tasks? – AR pretraining </vt:lpstr>
      <vt:lpstr>Beyond classification tasks? – AR pretraining </vt:lpstr>
      <vt:lpstr>Beyond classification tasks? – AR pretraining </vt:lpstr>
      <vt:lpstr>Beyond classification tasks?</vt:lpstr>
      <vt:lpstr>The only analysis of nonlinear transformer in linear regression tasks</vt:lpstr>
      <vt:lpstr>Mechanism explanation in linear regression tasks: a similar retrieval perspective</vt:lpstr>
      <vt:lpstr>Mechanism explanation in linear regression tasks: a similar retrieval perspective</vt:lpstr>
      <vt:lpstr>Mechanism explanation in linear regression tasks: a similar retrieval perspective</vt:lpstr>
      <vt:lpstr>A conclusion of existing literatures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王启迅</dc:creator>
  <cp:lastModifiedBy>Ann.</cp:lastModifiedBy>
  <cp:revision>10</cp:revision>
  <dcterms:created xsi:type="dcterms:W3CDTF">2023-08-09T12:44:00Z</dcterms:created>
  <dcterms:modified xsi:type="dcterms:W3CDTF">2024-06-12T13:40:06Z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