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5E1D-DF7B-8389-A3B1-80A0BFB58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32D43-CF97-D9D0-0737-447CF3D96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B7183-C0AF-9B1A-038F-FFD680CC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55A6-6CCC-7383-99E4-F11B4C7C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C64D-B342-BACD-2489-E25E215E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7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9700-A41B-9292-9C7F-38A56685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06F6E-976F-E6B4-BB11-C91D65AB3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1C5-3A14-797C-1814-BEA51AC6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F43EF-D432-7043-7C1E-A0D4B25E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6A55-3C18-766F-15D2-2372B8DA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521E5-9600-C719-6563-E90314FD0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F3FB4-ED87-6667-EF8D-FD07F9AA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6B6E-69F6-92CE-092E-54463E53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4F98-5E28-4226-11A1-6CE185CA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944E-382E-54FE-D695-769C7A1E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2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8616-DA64-0281-6EB0-BD900474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C5DB-1D94-E458-DD72-74E12B15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5DE5-8D25-4584-5E39-3B49E0D0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F290-A8EC-C1F2-4E8A-2F2A9D43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88A4-67AC-127E-B11D-9E9FDA30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6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B1B7-91A0-E908-ADC7-85BC31BC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9DC3-D81B-A37E-110A-79151CDB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F89D-070A-10BF-F9DC-F406F973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D898-779E-586F-3575-7FFF40B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2D92-31AA-20BB-33E2-4F012FEC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D77-0243-D948-D47E-F64C670A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547F-2711-964B-C9D3-92512830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D0AC6-E5D4-CCD8-C9AF-5CA446C8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A7188-0998-E142-E4EA-BAC76A7B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3BCC-EACA-2ABD-7E41-CAEE6CD6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139A7-4118-B414-25E1-95314F8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ADC8-22D8-B267-238F-8D749243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2B9BA-A174-88F0-73FF-C7B309A3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C3C2-1376-BE4C-A4DC-4A2143AE3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D947D-10CE-E2FF-71AF-6E26F4E4E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5DDD1-D0FC-BC5B-B93F-3DC7E51BE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62780-4CED-7F5F-EDD7-F12958FA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A31D8-E0AB-4F0E-FABD-EB3D785D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5C604-EE6E-4401-D717-5AB97C1E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73A3-210C-7397-A19A-18865697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D7A5A-1DB1-9054-5B4C-BCE1AFB1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54DF6-EBBB-2A50-ECDF-31986550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FD0B7-107C-20F9-9AD7-06B9D9E6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6FDEF-2100-4B0C-6900-8640B4D3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9A488-59F5-0746-6BD3-1AB11F9F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7542-0A18-3BCD-9142-A68AC65C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4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746C-1061-6B58-1270-81C7871D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45D5-F00D-82D4-6C24-27BCACEE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5E274-F3B3-074B-3F13-3C6B56A51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A81C1-EDE4-7319-E2D2-C6FE23C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E1E6D-787F-E941-0E87-37D71A94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141C-012C-6B48-7B1D-C790A8E6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2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CA88-F23B-B961-26AC-61509D49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07172-CB6F-BCFC-5C8A-2BAD42122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10E21-951E-080E-A452-ECA417DD2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0920F-1C5E-E54A-56BE-40604AEB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454EA-0867-1312-74C1-49F2FE7B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2E22D-D7AA-D88F-7CBE-B5F2983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F0F82-A1E9-D1E0-99B4-F476FD70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9B2B9-E61A-258B-0B50-24583CD5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36A6-1DA1-E813-2AD2-F36C3B9AB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13401-192B-44B8-8571-3D04C6604BB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C6DC-9DB1-EA24-99B6-2DD18502F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E6EA-F239-009C-9FC8-805F3B5A4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3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C6D30-4207-EC01-FB17-4DC0C1300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nb-NO" sz="4000" dirty="0">
                <a:solidFill>
                  <a:schemeClr val="tx2"/>
                </a:solidFill>
              </a:rPr>
              <a:t>A </a:t>
            </a:r>
            <a:r>
              <a:rPr lang="nb-NO" sz="4000" dirty="0" err="1">
                <a:solidFill>
                  <a:schemeClr val="tx2"/>
                </a:solidFill>
              </a:rPr>
              <a:t>Sloshing</a:t>
            </a:r>
            <a:r>
              <a:rPr lang="nb-NO" sz="4000" dirty="0">
                <a:solidFill>
                  <a:schemeClr val="tx2"/>
                </a:solidFill>
              </a:rPr>
              <a:t> problem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15D15-C314-089A-78C3-5C262EB59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1150410"/>
            <a:ext cx="9163757" cy="450447"/>
          </a:xfrm>
        </p:spPr>
        <p:txBody>
          <a:bodyPr anchor="ctr">
            <a:normAutofit/>
          </a:bodyPr>
          <a:lstStyle/>
          <a:p>
            <a:r>
              <a:rPr lang="nb-NO" sz="2000" dirty="0">
                <a:solidFill>
                  <a:schemeClr val="tx2"/>
                </a:solidFill>
              </a:rPr>
              <a:t>In a non-inertial/body-fixed frame: Analytical Solution v.s. Numerical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8D50838-C9C1-2A74-034D-A3FDE40FE90B}"/>
              </a:ext>
            </a:extLst>
          </p:cNvPr>
          <p:cNvPicPr>
            <a:picLocks/>
          </p:cNvPicPr>
          <p:nvPr/>
        </p:nvPicPr>
        <p:blipFill>
          <a:blip r:embed="rId2"/>
          <a:srcRect l="495" t="9705" r="-495" b="7185"/>
          <a:stretch>
            <a:fillRect/>
          </a:stretch>
        </p:blipFill>
        <p:spPr>
          <a:xfrm>
            <a:off x="1000730" y="1895742"/>
            <a:ext cx="10415494" cy="42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4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4BCF36-433F-45FD-12A8-23C14B521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135852-4EE3-BCF2-F6E1-B8B8483BF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F4F89-C437-23FB-6A00-741FFB326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B1DDD-E36D-8989-E550-D81A398BE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Implement into </a:t>
            </a:r>
            <a:r>
              <a:rPr lang="en-US" sz="4000" dirty="0" err="1">
                <a:solidFill>
                  <a:schemeClr val="tx2"/>
                </a:solidFill>
              </a:rPr>
              <a:t>Wadam</a:t>
            </a:r>
            <a:r>
              <a:rPr lang="en-US" sz="4000" dirty="0">
                <a:solidFill>
                  <a:schemeClr val="tx2"/>
                </a:solidFill>
              </a:rPr>
              <a:t>/BEM?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573613-177C-B5B9-5B92-2A71657DF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BCADD2-7C55-6ADF-DAC4-9502058B8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93B0078-CA4F-87D5-1770-D130395F0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E42C9D-9B4B-41B5-8587-56C1965BB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3C0061F-7B41-CD2C-FF5F-89BDCAEB5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94ACE0-F2E4-25FA-0D12-5C43F9CEB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6D3100-C2B5-31CD-0907-B92EC5436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C044FD7-5EF6-A28B-BFBC-1E2539001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A8C00F-9375-D89A-16EC-0666AF12D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826890-0060-1E99-27A5-2DB9606A6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509D26D-3ADA-5DC6-ECE2-00A0E09F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37" y="5808924"/>
            <a:ext cx="2427491" cy="10449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ABC987E-B93D-4B63-E8E1-6C07CCD41379}"/>
              </a:ext>
            </a:extLst>
          </p:cNvPr>
          <p:cNvSpPr txBox="1">
            <a:spLocks/>
          </p:cNvSpPr>
          <p:nvPr/>
        </p:nvSpPr>
        <p:spPr>
          <a:xfrm>
            <a:off x="685800" y="1092676"/>
            <a:ext cx="10569558" cy="5404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/>
              <a:t>! 1. Input geometry and gridding</a:t>
            </a:r>
          </a:p>
          <a:p>
            <a:pPr algn="l"/>
            <a:r>
              <a:rPr lang="en-US" altLang="zh-CN" sz="2400" dirty="0"/>
              <a:t>CALL BEM_GRID(</a:t>
            </a:r>
            <a:r>
              <a:rPr lang="en-US" altLang="zh-CN" sz="2400" dirty="0" err="1"/>
              <a:t>npanels</a:t>
            </a:r>
            <a:r>
              <a:rPr lang="en-US" altLang="zh-CN" sz="2400" dirty="0"/>
              <a:t>)</a:t>
            </a:r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! 2. Input motion parameters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200" dirty="0"/>
              <a:t>TYPE(</a:t>
            </a:r>
            <a:r>
              <a:rPr lang="en-US" altLang="zh-CN" sz="2200" dirty="0" err="1"/>
              <a:t>ShipMotion</a:t>
            </a:r>
            <a:r>
              <a:rPr lang="en-US" altLang="zh-CN" sz="2200" dirty="0"/>
              <a:t>) :: motion</a:t>
            </a:r>
          </a:p>
          <a:p>
            <a:pPr algn="l"/>
            <a:r>
              <a:rPr lang="en-US" altLang="zh-CN" sz="2200" dirty="0" err="1"/>
              <a:t>motion%frequency</a:t>
            </a:r>
            <a:r>
              <a:rPr lang="en-US" altLang="zh-CN" sz="2200" dirty="0"/>
              <a:t> = …! Hamonic frequency</a:t>
            </a:r>
          </a:p>
          <a:p>
            <a:pPr algn="l"/>
            <a:r>
              <a:rPr lang="en-US" altLang="zh-CN" sz="2200" dirty="0" err="1"/>
              <a:t>motion%v_surge</a:t>
            </a:r>
            <a:r>
              <a:rPr lang="en-US" altLang="zh-CN" sz="2200" dirty="0"/>
              <a:t> = ...    ! Surge velocity</a:t>
            </a:r>
            <a:endParaRPr lang="zh-CN" altLang="en-US" sz="2200" dirty="0"/>
          </a:p>
          <a:p>
            <a:pPr algn="l"/>
            <a:r>
              <a:rPr lang="en-US" altLang="zh-CN" sz="2200" dirty="0" err="1"/>
              <a:t>motion%a_surge</a:t>
            </a:r>
            <a:r>
              <a:rPr lang="en-US" altLang="zh-CN" sz="2200" dirty="0"/>
              <a:t> = ...    ! Surge </a:t>
            </a:r>
            <a:r>
              <a:rPr lang="en-US" altLang="zh-CN" sz="2200" dirty="0" err="1"/>
              <a:t>accleration</a:t>
            </a:r>
            <a:endParaRPr lang="en-US" altLang="zh-CN" sz="2200" dirty="0"/>
          </a:p>
          <a:p>
            <a:pPr algn="l"/>
            <a:r>
              <a:rPr lang="en-US" altLang="zh-CN" sz="2400" dirty="0"/>
              <a:t>…</a:t>
            </a:r>
          </a:p>
          <a:p>
            <a:pPr algn="l"/>
            <a:r>
              <a:rPr lang="en-US" altLang="zh-CN" sz="2400" dirty="0"/>
              <a:t>! 3. </a:t>
            </a:r>
            <a:r>
              <a:rPr lang="en-US" altLang="zh-CN" sz="2400" dirty="0" err="1"/>
              <a:t>Calculalte</a:t>
            </a:r>
            <a:r>
              <a:rPr lang="en-US" altLang="zh-CN" sz="2400" dirty="0"/>
              <a:t> GF</a:t>
            </a:r>
            <a:endParaRPr lang="zh-CN" altLang="en-US" sz="2400" dirty="0"/>
          </a:p>
          <a:p>
            <a:pPr algn="l"/>
            <a:r>
              <a:rPr lang="en-US" altLang="zh-CN" sz="2400" dirty="0"/>
              <a:t>SUBROUTINE GREEN_FUN()</a:t>
            </a:r>
          </a:p>
          <a:p>
            <a:pPr algn="l"/>
            <a:r>
              <a:rPr lang="en-US" altLang="zh-CN" sz="2400" dirty="0"/>
              <a:t>…</a:t>
            </a:r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! 4. Solve the linear system Ax=b</a:t>
            </a:r>
          </a:p>
          <a:p>
            <a:pPr algn="l"/>
            <a:r>
              <a:rPr lang="en-US" altLang="zh-CN" sz="2400" dirty="0"/>
              <a:t>…</a:t>
            </a:r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! 5. </a:t>
            </a:r>
            <a:r>
              <a:rPr lang="en-US" altLang="zh-CN" sz="2400" dirty="0" err="1"/>
              <a:t>Calculalte</a:t>
            </a:r>
            <a:r>
              <a:rPr lang="en-US" altLang="zh-CN" sz="2400" dirty="0"/>
              <a:t> velocity and pressure at the given field point</a:t>
            </a:r>
            <a:endParaRPr lang="zh-CN" altLang="en-US" sz="2400" dirty="0"/>
          </a:p>
          <a:p>
            <a:pPr algn="l"/>
            <a:r>
              <a:rPr lang="en-US" altLang="zh-CN" sz="2400" dirty="0"/>
              <a:t>…</a:t>
            </a:r>
            <a:endParaRPr lang="zh-CN" altLang="en-US" sz="2400" dirty="0"/>
          </a:p>
          <a:p>
            <a:pPr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730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462AF-6EDB-F6EB-CA48-A11A56B6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99" y="326624"/>
            <a:ext cx="10923872" cy="1325563"/>
          </a:xfrm>
        </p:spPr>
        <p:txBody>
          <a:bodyPr/>
          <a:lstStyle/>
          <a:p>
            <a:pPr algn="ctr"/>
            <a:r>
              <a:rPr lang="en-US" altLang="zh-CN" dirty="0"/>
              <a:t>Alternative Modal Expanded Analytical Solution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54F941-CB76-FEC9-CF6D-F6AA86638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44" y="2011680"/>
            <a:ext cx="7538082" cy="4677878"/>
          </a:xfrm>
        </p:spPr>
      </p:pic>
    </p:spTree>
    <p:extLst>
      <p:ext uri="{BB962C8B-B14F-4D97-AF65-F5344CB8AC3E}">
        <p14:creationId xmlns:p14="http://schemas.microsoft.com/office/powerpoint/2010/main" val="38449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31721-EEF2-E786-9ECC-3D703D57B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95354F-E3F1-4DB2-8FE0-FD2520247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BDA35-5C73-1778-73AC-FBDF0422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2C03A-6ECE-29DE-0C32-F9255C95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nb-NO" sz="4000" dirty="0">
                <a:solidFill>
                  <a:schemeClr val="tx2"/>
                </a:solidFill>
              </a:rPr>
              <a:t>Neumann BVP</a:t>
            </a:r>
            <a:endParaRPr lang="en-US" sz="4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890183B-36D4-5B79-44BB-E8606D166D3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29818" y="1336629"/>
                <a:ext cx="9163757" cy="3661345"/>
              </a:xfrm>
            </p:spPr>
            <p:txBody>
              <a:bodyPr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nb-NO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nb-NO" sz="1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d>
                                <m:d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×[−</m:t>
                              </m:r>
                              <m:sSub>
                                <m:sSub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nary>
                                <m:nary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23"/>
                                        </m:r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m:rPr>
                                          <m:brk m:alnAt="23"/>
                                        </m:r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f>
                                    <m:f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  <m:d>
                                    <m:d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</m:e>
                              </m:nary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Continuity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𝜕𝜙</m:t>
                                          </m:r>
                                        </m:num>
                                        <m:den>
                                          <m: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𝜕𝜙</m:t>
                                          </m:r>
                                        </m:num>
                                        <m:den>
                                          <m: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=±</m:t>
                                  </m:r>
                                  <m:f>
                                    <m:f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b-NO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nb-NO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nb-NO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f>
                                <m:f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890183B-36D4-5B79-44BB-E8606D166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29818" y="1336629"/>
                <a:ext cx="9163757" cy="3661345"/>
              </a:xfrm>
              <a:blipFill>
                <a:blip r:embed="rId2"/>
                <a:stretch>
                  <a:fillRect t="-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851D7E1-AD3F-9961-8952-800FBEA98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124956-A987-381D-671C-A4EFBCA8A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645EA07-B52C-F73F-52E6-EAF2270D7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2EC21C-AE16-24B6-E9B9-1CF58A50A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1098C5-B96A-F327-431D-7AA9A4D2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EE4AF5-ABEB-715C-9462-D02BEBD0A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12496CF-C17D-6AF1-C7B5-A3BAF93A5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B3CD53C-ABD1-34B8-075A-EE28346A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C5D962-987C-6C3A-13D5-A5512F105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9B832B5-DC7C-578E-AF34-156933714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B06BE0-54BF-9431-29EA-3094C360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" y="5833241"/>
            <a:ext cx="2412841" cy="10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5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A96904-B5FD-660A-9196-AEA0DCB2E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98995-0995-0D57-61EC-8DBF49A8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D1C833-8B1F-0DC2-9D04-CBCC1EDE6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D7DFF-7004-3BE6-42D1-1333FC27E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nb-NO" sz="4000" dirty="0">
                <a:solidFill>
                  <a:schemeClr val="tx2"/>
                </a:solidFill>
              </a:rPr>
              <a:t>Neumann BVP - </a:t>
            </a:r>
            <a:r>
              <a:rPr lang="en-US" altLang="zh-CN" sz="4000" dirty="0">
                <a:solidFill>
                  <a:schemeClr val="tx2"/>
                </a:solidFill>
              </a:rPr>
              <a:t>Tasks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34C63-79F6-4F44-F6DD-9597562BA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818" y="1336629"/>
            <a:ext cx="9163757" cy="3661345"/>
          </a:xfrm>
        </p:spPr>
        <p:txBody>
          <a:bodyPr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/>
              <a:t>Formulize the linear pressure.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/>
              <a:t>fluid particle velocity at an off-body point (x, z, with z&lt;=</a:t>
            </a:r>
            <a:r>
              <a:rPr lang="en-US" altLang="zh-CN" sz="3600" dirty="0" err="1"/>
              <a:t>Z</a:t>
            </a:r>
            <a:r>
              <a:rPr lang="en-US" altLang="zh-CN" sz="3600" baseline="-25000" dirty="0" err="1"/>
              <a:t>t</a:t>
            </a:r>
            <a:r>
              <a:rPr lang="en-US" altLang="zh-CN" sz="3600" dirty="0"/>
              <a:t>) inside the tank.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/>
              <a:t>Explain how to incorporate the formula to extend WADAM program so that they can handle this problem.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D51E8E-E155-8E32-0587-5FE4AEF9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0321A2-092A-7A4D-DBC5-6BC77D3A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BEE1F0-C028-D5E9-7117-422572D52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04CDAD-11D0-F865-D83F-98D43229F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2F6D96C-EB32-2579-4E66-ECBE17EE5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2A9091-9852-5A40-9326-AB898B9D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E75EB97-F061-E8BC-08D6-72244A897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B53F39-9850-FF21-2C70-A92F11AC0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F94B85-E97D-4466-3559-B07171A00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6B1D12-AD5F-2839-00C1-6F70D8CB5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37CBB1A-9450-2AA6-80A8-FADEBC66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" y="5826935"/>
            <a:ext cx="2427491" cy="1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3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E123D-4F9F-2B03-7C85-EA8DFC263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4ADDB7-D0AA-345C-5868-8EF6175C3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1D5E-5A56-B02E-B403-6B389AA4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817B6-5EE8-A41F-32BE-E316C12B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nb-NO" sz="4000" dirty="0">
                <a:solidFill>
                  <a:schemeClr val="tx2"/>
                </a:solidFill>
              </a:rPr>
              <a:t>Neumann BVP – </a:t>
            </a:r>
            <a:r>
              <a:rPr lang="en-US" altLang="zh-CN" sz="4000" dirty="0">
                <a:solidFill>
                  <a:schemeClr val="tx2"/>
                </a:solidFill>
              </a:rPr>
              <a:t>Tasks (from the most general form)</a:t>
            </a:r>
            <a:endParaRPr lang="en-US" sz="4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A27202E0-314E-1EA6-9EF4-7760FC7A00D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0354" y="973948"/>
                <a:ext cx="11439458" cy="4024027"/>
              </a:xfrm>
            </p:spPr>
            <p:txBody>
              <a:bodyPr anchor="ctr"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3600" dirty="0"/>
                  <a:t>Since Bernoulli’s equation is integral of the pressure gradient</a:t>
                </a:r>
                <a14:m>
                  <m:oMath xmlns:m="http://schemas.openxmlformats.org/officeDocument/2006/math">
                    <m:r>
                      <a:rPr lang="en-US" altLang="zh-CN" sz="36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3600" b="0" i="0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CN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zh-CN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acc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a:rPr lang="en-US" altLang="zh-CN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36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3600" dirty="0"/>
                  <a:t>Fluid particle velocity (x, z) needs the velocity potential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2"/>
                    </a:solidFill>
                  </a:rPr>
                  <a:t>The Neumann BVP if solved, will give all we need.</a:t>
                </a:r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A27202E0-314E-1EA6-9EF4-7760FC7A0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0354" y="973948"/>
                <a:ext cx="11439458" cy="4024027"/>
              </a:xfrm>
              <a:blipFill>
                <a:blip r:embed="rId2"/>
                <a:stretch>
                  <a:fillRect l="-1493" r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C6CDE-6A67-89C1-A6CA-FB519409D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8A8B9B-0861-89C3-3BE0-4E4DC1CB7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D38CDE-7CA6-6DE9-51D0-9B0913C0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456F0D-BFC9-8A73-31C2-90729696D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7D58E43-CDC6-97AB-9CB3-3D438019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8B111B-832B-7CB0-1CBE-928938DA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249AABF-0800-D5BA-049E-D5A26AB2D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920A39-4CDB-5E85-6206-64E000968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FAE9FEE-4A0E-0C34-9D7C-00DCF8D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FAA976-643C-52A3-314A-F3F8A726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30F002-A7BF-2662-CFD8-40A810A0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" y="5826935"/>
            <a:ext cx="2427491" cy="1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9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010D2-F203-17B2-D664-5D6C4EB1C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E48C03-AC98-8AD2-50F3-FCCC91DC3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3AD271-E68C-2420-ECD1-05A8FD610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207D1-05E3-AABA-9443-C10548379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nb-NO" sz="4000" dirty="0">
                <a:solidFill>
                  <a:schemeClr val="tx2"/>
                </a:solidFill>
              </a:rPr>
              <a:t>Neumann BVP – </a:t>
            </a:r>
            <a:r>
              <a:rPr lang="en-US" altLang="zh-CN" sz="4000" dirty="0">
                <a:solidFill>
                  <a:schemeClr val="tx2"/>
                </a:solidFill>
              </a:rPr>
              <a:t>the most general form</a:t>
            </a:r>
            <a:endParaRPr lang="en-US" sz="4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A5BF426-5DE6-4B2D-92F2-496B4FEC29A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6659" y="1885555"/>
                <a:ext cx="11670969" cy="4774341"/>
              </a:xfrm>
            </p:spPr>
            <p:txBody>
              <a:bodyPr anchor="ctr"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Since Bernoulli’s equation is integral of the pressure gradient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b="0" i="0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altLang="zh-CN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altLang="zh-CN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m:rPr>
                              <m:sty m:val="p"/>
                            </m:r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Fluid particle velocity (x, z) needs the velocity potential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/>
                    </a:solidFill>
                  </a:rPr>
                  <a:t>The Neumann BVP if solved, will give all we need.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/>
                    </a:solidFill>
                  </a:rPr>
                  <a:t>Study F.S.B.Cs: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/>
                    </a:solidFill>
                  </a:rPr>
                  <a:t>D.FSBC: After integrating and neglecting nonlinear terms of Bernoulli’s equation we ended up with one challenging term which is still linear and might be nonzero either. </a:t>
                </a:r>
              </a:p>
              <a:p>
                <a:pPr algn="l"/>
                <a:r>
                  <a:rPr lang="en-US" altLang="zh-CN" sz="2800" dirty="0">
                    <a:solidFill>
                      <a:schemeClr val="tx2"/>
                    </a:solidFill>
                  </a:rPr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𝜕𝜙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∫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@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 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/>
                    </a:solidFill>
                  </a:rPr>
                  <a:t>K.FSBC: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𝜕𝜙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@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chemeClr val="tx2"/>
                  </a:solidFill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2"/>
                  </a:solidFill>
                </a:endParaRPr>
              </a:p>
              <a:p>
                <a:pPr algn="l"/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A5BF426-5DE6-4B2D-92F2-496B4FEC2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6659" y="1885555"/>
                <a:ext cx="11670969" cy="4774341"/>
              </a:xfrm>
              <a:blipFill>
                <a:blip r:embed="rId2"/>
                <a:stretch>
                  <a:fillRect l="-1097" t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0880A69-A22A-83B5-AA45-94E45636A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3DA5F7-7DF9-A9B9-1EBA-C11B5F4B5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D3D582-6020-98FE-5074-DC9757644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79D960-BB36-6CDE-34C0-059BDCA5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7F0170F-F7E1-C0E3-3774-FF2BC3CBD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11B2D1-D538-DC13-A808-A2C26808C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06B0B2-93D4-07E3-6866-7858620F5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82801A-F269-9CE0-310A-3486A053D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C9F7134-22C9-CD6F-2986-C898D4A75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98171FB-8BDC-41A9-2D7B-EF027F757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1091907-ABD3-2E88-F565-DC52B623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337" y="5808924"/>
            <a:ext cx="2427491" cy="1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1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9FC81-48AD-9BC9-790D-42EAD3FD5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35F5A0-0E86-4FFB-6B38-E1312947E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10871-705F-F87D-6612-2510E9CA3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F38F7-429E-3EF6-D301-DDB48927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nb-NO" sz="4000" dirty="0">
                <a:solidFill>
                  <a:schemeClr val="tx2"/>
                </a:solidFill>
              </a:rPr>
              <a:t>Neumann BVP – </a:t>
            </a:r>
            <a:r>
              <a:rPr lang="en-US" altLang="zh-CN" sz="4000" dirty="0">
                <a:solidFill>
                  <a:schemeClr val="tx2"/>
                </a:solidFill>
              </a:rPr>
              <a:t>Combined FSBC</a:t>
            </a:r>
            <a:endParaRPr lang="en-US" sz="4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BC331F2B-BDB7-C049-D00A-AFB5DD5912B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6659" y="973949"/>
                <a:ext cx="11670969" cy="5685948"/>
              </a:xfrm>
            </p:spPr>
            <p:txBody>
              <a:bodyPr anchor="ctr">
                <a:noAutofit/>
              </a:bodyPr>
              <a:lstStyle/>
              <a:p>
                <a:pPr algn="l"/>
                <a:r>
                  <a:rPr lang="nb-NO" altLang="zh-CN" sz="2800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Assume harmonic velocity potential	can be expressed as</a:t>
                </a:r>
              </a:p>
              <a:p>
                <a:pPr algn="l"/>
                <a:r>
                  <a:rPr lang="nb-NO" altLang="zh-CN" sz="28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ℜ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nb-NO" altLang="zh-CN" sz="28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nb-NO" altLang="zh-CN" sz="2800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nb-NO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nb-NO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800" b="1" dirty="0">
                  <a:solidFill>
                    <a:schemeClr val="tx2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is the oscillation amplitude of the origo.</a:t>
                </a:r>
              </a:p>
              <a:p>
                <a:pPr algn="l"/>
                <a:endParaRPr lang="en-US" sz="2800" dirty="0">
                  <a:solidFill>
                    <a:schemeClr val="tx2"/>
                  </a:solidFill>
                </a:endParaRPr>
              </a:p>
              <a:p>
                <a:pPr algn="l"/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BC331F2B-BDB7-C049-D00A-AFB5DD591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6659" y="973949"/>
                <a:ext cx="11670969" cy="5685948"/>
              </a:xfrm>
              <a:blipFill>
                <a:blip r:embed="rId2"/>
                <a:stretch>
                  <a:fillRect l="-1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25FCEBF-6A01-712B-78BB-DC9A8DCD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6770C-31D1-16F2-2A4E-1E5F985E4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599AC7-5D15-0F45-8E9B-4146AF5EC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A0B46-1AD7-6268-2F2E-F981FA006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927138A-6AB7-14AA-1DA5-23B0237A8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5F5E4E-922E-AD77-6091-64A65D16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02BF6FC-4728-C437-BBBB-4F0B20AC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E952CF-2869-1E21-EC95-35FCCB7A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A06235-0D39-90E5-4C33-DBAF28256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B302-2D14-6CDE-8E66-E50576061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B2AD9A6-DA7E-71BE-E253-EA054828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337" y="5808924"/>
            <a:ext cx="2427491" cy="1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3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6DCB7E-CA26-385F-E1BB-E583FC0EF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21F018-067F-AD67-080A-23FF0F5C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89865-8C50-B89D-32C7-7481CD135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E3F9B-148E-00AF-8021-381981345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Numeric Solution based on Green’s 2</a:t>
            </a:r>
            <a:r>
              <a:rPr lang="en-US" sz="4000" baseline="30000" dirty="0">
                <a:solidFill>
                  <a:schemeClr val="tx2"/>
                </a:solidFill>
              </a:rPr>
              <a:t>nd</a:t>
            </a:r>
            <a:r>
              <a:rPr lang="en-US" sz="4000" dirty="0">
                <a:solidFill>
                  <a:schemeClr val="tx2"/>
                </a:solidFill>
              </a:rPr>
              <a:t> Identity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C2AFA-9411-18D1-440C-BE7A20A3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9B71E6-04D2-1B24-801E-6EB7115F4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B50FE7-A988-A36D-6C56-636258473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218D65-F6FC-7CD0-2B9B-E90E9E0FD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E3180F-4FE1-E543-1D54-AAE698629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EE713E-A678-7588-9B65-EB9BFE961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F03E8AA-994D-3BEF-17D2-7E5D91D9C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9497CF-2894-2F45-2305-D2E1C2B3F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6347D6C-0A9B-7842-07EF-44DDD2F32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98F442-9DBA-8FCF-0FBC-D4976E388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BF89C72-2AD8-A774-52FE-6C298298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37" y="5808924"/>
            <a:ext cx="2427491" cy="1044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副标题 5">
                <a:extLst>
                  <a:ext uri="{FF2B5EF4-FFF2-40B4-BE49-F238E27FC236}">
                    <a16:creationId xmlns:a16="http://schemas.microsoft.com/office/drawing/2014/main" id="{8410830D-0EB1-81C8-3F77-A3B3E4D8DB5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90850" y="4322879"/>
                <a:ext cx="9144000" cy="1863853"/>
              </a:xfrm>
            </p:spPr>
            <p:txBody>
              <a:bodyPr/>
              <a:lstStyle/>
              <a:p>
                <a:r>
                  <a:rPr lang="en-US" altLang="zh-CN" dirty="0"/>
                  <a:t>For simplicity, we use the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副标题 5">
                <a:extLst>
                  <a:ext uri="{FF2B5EF4-FFF2-40B4-BE49-F238E27FC236}">
                    <a16:creationId xmlns:a16="http://schemas.microsoft.com/office/drawing/2014/main" id="{8410830D-0EB1-81C8-3F77-A3B3E4D8D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90850" y="4322879"/>
                <a:ext cx="9144000" cy="1863853"/>
              </a:xfrm>
              <a:blipFill>
                <a:blip r:embed="rId3"/>
                <a:stretch>
                  <a:fillRect t="-4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7C88252-BF3D-D372-2A1E-17D3BE09AD35}"/>
              </a:ext>
            </a:extLst>
          </p:cNvPr>
          <p:cNvPicPr>
            <a:picLocks/>
          </p:cNvPicPr>
          <p:nvPr/>
        </p:nvPicPr>
        <p:blipFill>
          <a:blip r:embed="rId4"/>
          <a:srcRect r="8500"/>
          <a:stretch>
            <a:fillRect/>
          </a:stretch>
        </p:blipFill>
        <p:spPr>
          <a:xfrm>
            <a:off x="385010" y="1223770"/>
            <a:ext cx="11155680" cy="16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1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329BA-A030-6403-85D2-DD2341C0D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E9A39A-0909-0EE9-8E21-BDC5B5D2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41B74A-695C-780B-2132-5FDBD46C3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F28ED-F4A1-66DF-89A5-B2A8CADD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Boundary Integral Equations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A608E4-3AE1-8BBC-48CD-6BB8B731E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8127D3-0DEE-DAA1-E1DA-E3D9F237D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E5FBF00-9E88-E8FD-5C68-A81E12A08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E40226-E2D0-BB9F-6579-781815FC5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5D46704-DF14-8DC3-BE50-1CD0D2E54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7A82E7-CA4A-F53B-7C65-DD16F13F4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D79E937-AF1C-61DD-9605-D94548B98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F0F63D6-ED40-B84A-EB37-DFBE3EB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5D911E-8264-1E07-04AB-7FD91C0A8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9BAD6D-5CC6-6164-EB2D-FF54D80D9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A6C3D3E-AAA5-B808-93CB-3806DDEE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37" y="5808924"/>
            <a:ext cx="2427491" cy="10449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36ACDF-63CF-4D7A-EFF8-CCDDE8B443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46"/>
          <a:stretch>
            <a:fillRect/>
          </a:stretch>
        </p:blipFill>
        <p:spPr>
          <a:xfrm>
            <a:off x="775470" y="1258054"/>
            <a:ext cx="10640754" cy="54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9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37FD1-2E7B-2222-CAB7-0FFE85DC5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EF58F-ED6E-37A3-6CFE-82F979F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2927D-2EF0-8AB9-3A3A-6D71181A9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EE75A-9748-85BC-5AC6-C97D82EC1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Build up linear equation system and solve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2AC34D-4480-7E3A-8893-3613F451E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26CB738-CDAE-6E72-B856-2614E4B06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A1147-E8C7-C0C1-DA61-E260A3C1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5583-4DAF-C6A3-B6B3-2297D688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EADDC45-F5E9-877B-5255-946242698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7359EA-0751-FC64-C5F8-4146E302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39E8072-7A03-81FB-AD79-4598A9A7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F353B1-5FBF-8F02-D17D-3C1F22893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EA710A-64F9-7F87-FAC6-0F6BBFCCF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0D4BF4-4ACA-CF9D-8290-29ABB71A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4DEC447-C5AF-6FCB-C94D-8E1303BC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37" y="5808924"/>
            <a:ext cx="2427491" cy="104492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FBA012F-4A9B-35F4-4D3C-DDFA0F4794D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" t="53474" r="-2559" b="-2386"/>
          <a:stretch>
            <a:fillRect/>
          </a:stretch>
        </p:blipFill>
        <p:spPr>
          <a:xfrm>
            <a:off x="834127" y="1540042"/>
            <a:ext cx="10972800" cy="546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6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421</Words>
  <Application>Microsoft Office PowerPoint</Application>
  <PresentationFormat>宽屏</PresentationFormat>
  <Paragraphs>52</Paragraphs>
  <Slides>11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A Sloshing problem</vt:lpstr>
      <vt:lpstr>Neumann BVP</vt:lpstr>
      <vt:lpstr>Neumann BVP - Tasks</vt:lpstr>
      <vt:lpstr>Neumann BVP – Tasks (from the most general form)</vt:lpstr>
      <vt:lpstr>Neumann BVP – the most general form</vt:lpstr>
      <vt:lpstr>Neumann BVP – Combined FSBC</vt:lpstr>
      <vt:lpstr>Numeric Solution based on Green’s 2nd Identity</vt:lpstr>
      <vt:lpstr>Boundary Integral Equations</vt:lpstr>
      <vt:lpstr>Build up linear equation system and solve</vt:lpstr>
      <vt:lpstr>Implement into Wadam/BEM?</vt:lpstr>
      <vt:lpstr>Alternative Modal Expanded Analytical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Kong, Xiangjun</dc:creator>
  <cp:lastModifiedBy>Lykk Kun</cp:lastModifiedBy>
  <cp:revision>15</cp:revision>
  <dcterms:created xsi:type="dcterms:W3CDTF">2025-10-15T19:45:24Z</dcterms:created>
  <dcterms:modified xsi:type="dcterms:W3CDTF">2025-10-17T04:09:18Z</dcterms:modified>
</cp:coreProperties>
</file>