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100" d="100"/>
          <a:sy n="100" d="100"/>
        </p:scale>
        <p:origin x="-56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D5E1D-DF7B-8389-A3B1-80A0BFB58E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D32D43-CF97-D9D0-0737-447CF3D961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B7183-C0AF-9B1A-038F-FFD680CC6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13401-192B-44B8-8571-3D04C6604BB9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955A6-6CCC-7383-99E4-F11B4C7C1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C5C64D-B342-BACD-2489-E25E215E7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49754-2DE8-4E0B-B866-3FC599F09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375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69700-A41B-9292-9C7F-38A566853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806F6E-976F-E6B4-BB11-C91D65AB36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9A1C5-3A14-797C-1814-BEA51AC69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13401-192B-44B8-8571-3D04C6604BB9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BF43EF-D432-7043-7C1E-A0D4B25EB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36A55-3C18-766F-15D2-2372B8DA0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49754-2DE8-4E0B-B866-3FC599F09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672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C521E5-9600-C719-6563-E90314FD0D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CF3FB4-ED87-6667-EF8D-FD07F9AA73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6F6B6E-69F6-92CE-092E-54463E536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13401-192B-44B8-8571-3D04C6604BB9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44F98-5E28-4226-11A1-6CE185CAF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6944E-382E-54FE-D695-769C7A1EA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49754-2DE8-4E0B-B866-3FC599F09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129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88616-DA64-0281-6EB0-BD900474F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3C5DB-1D94-E458-DD72-74E12B155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005DE5-8D25-4584-5E39-3B49E0D05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13401-192B-44B8-8571-3D04C6604BB9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7F290-A8EC-C1F2-4E8A-2F2A9D432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588A4-67AC-127E-B11D-9E9FDA30D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49754-2DE8-4E0B-B866-3FC599F09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62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7B1B7-91A0-E908-ADC7-85BC31BC5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D9DC3-D81B-A37E-110A-79151CDB6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BF89D-070A-10BF-F9DC-F406F9738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13401-192B-44B8-8571-3D04C6604BB9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CD898-779E-586F-3575-7FFF40B02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82D92-31AA-20BB-33E2-4F012FEC9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49754-2DE8-4E0B-B866-3FC599F09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054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07D77-0243-D948-D47E-F64C670A0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6547F-2711-964B-C9D3-92512830CE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7D0AC6-E5D4-CCD8-C9AF-5CA446C8D9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FA7188-0998-E142-E4EA-BAC76A7B3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13401-192B-44B8-8571-3D04C6604BB9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4B3BCC-EACA-2ABD-7E41-CAEE6CD66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139A7-4118-B414-25E1-95314F8ED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49754-2DE8-4E0B-B866-3FC599F09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8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2ADC8-22D8-B267-238F-8D7492430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22B9BA-A174-88F0-73FF-C7B309A352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02C3C2-1376-BE4C-A4DC-4A2143AE32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8D947D-10CE-E2FF-71AF-6E26F4E4E2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05DDD1-D0FC-BC5B-B93F-3DC7E51BE2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562780-4CED-7F5F-EDD7-F12958FA9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13401-192B-44B8-8571-3D04C6604BB9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CA31D8-E0AB-4F0E-FABD-EB3D785D9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D5C604-EE6E-4401-D717-5AB97C1EA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49754-2DE8-4E0B-B866-3FC599F09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851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173A3-210C-7397-A19A-188656976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BD7A5A-1DB1-9054-5B4C-BCE1AFB1D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13401-192B-44B8-8571-3D04C6604BB9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654DF6-EBBB-2A50-ECDF-319865507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8FD0B7-107C-20F9-9AD7-06B9D9E6A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49754-2DE8-4E0B-B866-3FC599F09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720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76FDEF-2100-4B0C-6900-8640B4D3B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13401-192B-44B8-8571-3D04C6604BB9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39A488-59F5-0746-6BD3-1AB11F9F0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307542-0A18-3BCD-9142-A68AC65C7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49754-2DE8-4E0B-B866-3FC599F09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447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E746C-1061-6B58-1270-81C7871DB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A45D5-F00D-82D4-6C24-27BCACEE8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75E274-F3B3-074B-3F13-3C6B56A511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2A81C1-EDE4-7319-E2D2-C6FE23C27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13401-192B-44B8-8571-3D04C6604BB9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E1E6D-787F-E941-0E87-37D71A947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4D141C-012C-6B48-7B1D-C790A8E66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49754-2DE8-4E0B-B866-3FC599F09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62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BCA88-F23B-B961-26AC-61509D499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107172-CB6F-BCFC-5C8A-2BAD42122E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B10E21-951E-080E-A452-ECA417DD2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30920F-1C5E-E54A-56BE-40604AEBB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13401-192B-44B8-8571-3D04C6604BB9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3454EA-0867-1312-74C1-49F2FE7BF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B2E22D-D7AA-D88F-7CBE-B5F298327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49754-2DE8-4E0B-B866-3FC599F09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679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9F0F82-A1E9-D1E0-99B4-F476FD70C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49B2B9-E61A-258B-0B50-24583CD53B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BB36A6-1DA1-E813-2AD2-F36C3B9ABB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613401-192B-44B8-8571-3D04C6604BB9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9C6DC-9DB1-EA24-99B6-2DD18502F7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FE6EA-F239-009C-9FC8-805F3B5A41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DB49754-2DE8-4E0B-B866-3FC599F09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635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BC6D30-4207-EC01-FB17-4DC0C13007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5470" y="198103"/>
            <a:ext cx="10640754" cy="775845"/>
          </a:xfrm>
        </p:spPr>
        <p:txBody>
          <a:bodyPr anchor="b">
            <a:normAutofit/>
          </a:bodyPr>
          <a:lstStyle/>
          <a:p>
            <a:r>
              <a:rPr lang="nb-NO" sz="4000" dirty="0">
                <a:solidFill>
                  <a:schemeClr val="tx2"/>
                </a:solidFill>
              </a:rPr>
              <a:t>A </a:t>
            </a:r>
            <a:r>
              <a:rPr lang="nb-NO" sz="4000" dirty="0" err="1">
                <a:solidFill>
                  <a:schemeClr val="tx2"/>
                </a:solidFill>
              </a:rPr>
              <a:t>Sloshing</a:t>
            </a:r>
            <a:r>
              <a:rPr lang="nb-NO" sz="4000" dirty="0">
                <a:solidFill>
                  <a:schemeClr val="tx2"/>
                </a:solidFill>
              </a:rPr>
              <a:t> problem</a:t>
            </a:r>
            <a:endParaRPr lang="en-US" sz="4000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B15D15-C314-089A-78C3-5C262EB59C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3968" y="1150410"/>
            <a:ext cx="9163757" cy="450447"/>
          </a:xfrm>
        </p:spPr>
        <p:txBody>
          <a:bodyPr anchor="ctr">
            <a:normAutofit/>
          </a:bodyPr>
          <a:lstStyle/>
          <a:p>
            <a:r>
              <a:rPr lang="nb-NO" sz="2000" dirty="0">
                <a:solidFill>
                  <a:schemeClr val="tx2"/>
                </a:solidFill>
              </a:rPr>
              <a:t>In a non-inertial/body-fixed frame: Analytical Solution v.s. Numerical</a:t>
            </a:r>
            <a:endParaRPr lang="en-US" sz="2000" dirty="0">
              <a:solidFill>
                <a:schemeClr val="tx2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88D50838-C9C1-2A74-034D-A3FDE40FE90B}"/>
              </a:ext>
            </a:extLst>
          </p:cNvPr>
          <p:cNvPicPr>
            <a:picLocks/>
          </p:cNvPicPr>
          <p:nvPr/>
        </p:nvPicPr>
        <p:blipFill>
          <a:blip r:embed="rId2"/>
          <a:srcRect l="495" t="9705" r="-495" b="7185"/>
          <a:stretch>
            <a:fillRect/>
          </a:stretch>
        </p:blipFill>
        <p:spPr>
          <a:xfrm>
            <a:off x="1000730" y="1895742"/>
            <a:ext cx="10415494" cy="4215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442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94BCF36-433F-45FD-12A8-23C14B521D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F135852-4EE3-BCF2-F6E1-B8B8483BF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A2F4F89-C437-23FB-6A00-741FFB326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4B1DDD-E36D-8989-E550-D81A398BE6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5470" y="198103"/>
            <a:ext cx="10640754" cy="775845"/>
          </a:xfrm>
        </p:spPr>
        <p:txBody>
          <a:bodyPr anchor="b">
            <a:normAutofit/>
          </a:bodyPr>
          <a:lstStyle/>
          <a:p>
            <a:r>
              <a:rPr lang="en-US" sz="4000" dirty="0">
                <a:solidFill>
                  <a:schemeClr val="tx2"/>
                </a:solidFill>
              </a:rPr>
              <a:t>Implement into </a:t>
            </a:r>
            <a:r>
              <a:rPr lang="en-US" sz="4000" dirty="0" err="1">
                <a:solidFill>
                  <a:schemeClr val="tx2"/>
                </a:solidFill>
              </a:rPr>
              <a:t>Wadam</a:t>
            </a:r>
            <a:r>
              <a:rPr lang="en-US" sz="4000" dirty="0">
                <a:solidFill>
                  <a:schemeClr val="tx2"/>
                </a:solidFill>
              </a:rPr>
              <a:t>/BEM?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A573613-177C-B5B9-5B92-2A71657DF7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CBCADD2-7C55-6ADF-DAC4-9502058B8C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93B0078-CA4F-87D5-1770-D130395F0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2E42C9D-9B4B-41B5-8587-56C1965BB1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3C0061F-7B41-CD2C-FF5F-89BDCAEB5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E94ACE0-F2E4-25FA-0D12-5C43F9CEB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26D3100-C2B5-31CD-0907-B92EC5436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C044FD7-5EF6-A28B-BFBC-1E2539001D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4A8C00F-9375-D89A-16EC-0666AF12D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B826890-0060-1E99-27A5-2DB9606A6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E509D26D-3ADA-5DC6-ECE2-00A0E09F8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4337" y="5808924"/>
            <a:ext cx="2427491" cy="104492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8ABC987E-B93D-4B63-E8E1-6C07CCD41379}"/>
              </a:ext>
            </a:extLst>
          </p:cNvPr>
          <p:cNvSpPr txBox="1">
            <a:spLocks/>
          </p:cNvSpPr>
          <p:nvPr/>
        </p:nvSpPr>
        <p:spPr>
          <a:xfrm>
            <a:off x="685800" y="1092676"/>
            <a:ext cx="10569558" cy="54045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dirty="0"/>
              <a:t>! 1. Input geometry and gridding</a:t>
            </a:r>
          </a:p>
          <a:p>
            <a:pPr algn="l"/>
            <a:r>
              <a:rPr lang="en-US" altLang="zh-CN" sz="2400" dirty="0"/>
              <a:t>CALL BEM_GRID(</a:t>
            </a:r>
            <a:r>
              <a:rPr lang="en-US" altLang="zh-CN" sz="2400" dirty="0" err="1"/>
              <a:t>npanels</a:t>
            </a:r>
            <a:r>
              <a:rPr lang="en-US" altLang="zh-CN" sz="2400" dirty="0"/>
              <a:t>)</a:t>
            </a:r>
          </a:p>
          <a:p>
            <a:pPr algn="l"/>
            <a:endParaRPr lang="en-US" altLang="zh-CN" sz="2400" dirty="0"/>
          </a:p>
          <a:p>
            <a:pPr algn="l"/>
            <a:r>
              <a:rPr lang="en-US" altLang="zh-CN" sz="2400" dirty="0"/>
              <a:t>! 2. Input motion parameters</a:t>
            </a:r>
            <a:endParaRPr lang="zh-CN" altLang="en-US" sz="2400" dirty="0"/>
          </a:p>
          <a:p>
            <a:pPr algn="l"/>
            <a:endParaRPr lang="en-US" altLang="zh-CN" sz="2400" dirty="0"/>
          </a:p>
          <a:p>
            <a:pPr algn="l"/>
            <a:r>
              <a:rPr lang="en-US" altLang="zh-CN" sz="2200" dirty="0"/>
              <a:t>TYPE(</a:t>
            </a:r>
            <a:r>
              <a:rPr lang="en-US" altLang="zh-CN" sz="2200" dirty="0" err="1"/>
              <a:t>ShipMotion</a:t>
            </a:r>
            <a:r>
              <a:rPr lang="en-US" altLang="zh-CN" sz="2200" dirty="0"/>
              <a:t>) :: motion</a:t>
            </a:r>
          </a:p>
          <a:p>
            <a:pPr algn="l"/>
            <a:r>
              <a:rPr lang="en-US" altLang="zh-CN" sz="2200" dirty="0" err="1"/>
              <a:t>motion%frequency</a:t>
            </a:r>
            <a:r>
              <a:rPr lang="en-US" altLang="zh-CN" sz="2200" dirty="0"/>
              <a:t> = …! Hamonic frequency</a:t>
            </a:r>
          </a:p>
          <a:p>
            <a:pPr algn="l"/>
            <a:r>
              <a:rPr lang="en-US" altLang="zh-CN" sz="2200" dirty="0" err="1"/>
              <a:t>motion%v_surge</a:t>
            </a:r>
            <a:r>
              <a:rPr lang="en-US" altLang="zh-CN" sz="2200" dirty="0"/>
              <a:t> = ...    ! Surge velocity</a:t>
            </a:r>
            <a:endParaRPr lang="zh-CN" altLang="en-US" sz="2200" dirty="0"/>
          </a:p>
          <a:p>
            <a:pPr algn="l"/>
            <a:r>
              <a:rPr lang="en-US" altLang="zh-CN" sz="2200" dirty="0" err="1"/>
              <a:t>motion%a_surge</a:t>
            </a:r>
            <a:r>
              <a:rPr lang="en-US" altLang="zh-CN" sz="2200" dirty="0"/>
              <a:t> = ...    ! Surge </a:t>
            </a:r>
            <a:r>
              <a:rPr lang="en-US" altLang="zh-CN" sz="2200" dirty="0" err="1"/>
              <a:t>accleration</a:t>
            </a:r>
            <a:endParaRPr lang="en-US" altLang="zh-CN" sz="2200" dirty="0"/>
          </a:p>
          <a:p>
            <a:pPr algn="l"/>
            <a:r>
              <a:rPr lang="en-US" altLang="zh-CN" sz="2400" dirty="0"/>
              <a:t>…</a:t>
            </a:r>
          </a:p>
          <a:p>
            <a:pPr algn="l"/>
            <a:r>
              <a:rPr lang="en-US" altLang="zh-CN" sz="2400" dirty="0"/>
              <a:t>! 3. </a:t>
            </a:r>
            <a:r>
              <a:rPr lang="en-US" altLang="zh-CN" sz="2400" dirty="0" err="1"/>
              <a:t>Calculalte</a:t>
            </a:r>
            <a:r>
              <a:rPr lang="en-US" altLang="zh-CN" sz="2400" dirty="0"/>
              <a:t> GF</a:t>
            </a:r>
            <a:endParaRPr lang="zh-CN" altLang="en-US" sz="2400" dirty="0"/>
          </a:p>
          <a:p>
            <a:pPr algn="l"/>
            <a:r>
              <a:rPr lang="en-US" altLang="zh-CN" sz="2400" dirty="0"/>
              <a:t>SUBROUTINE GREEN_FUN()</a:t>
            </a:r>
          </a:p>
          <a:p>
            <a:pPr algn="l"/>
            <a:r>
              <a:rPr lang="en-US" altLang="zh-CN" sz="2400" dirty="0"/>
              <a:t>…</a:t>
            </a:r>
          </a:p>
          <a:p>
            <a:pPr algn="l"/>
            <a:endParaRPr lang="en-US" altLang="zh-CN" sz="2400" dirty="0"/>
          </a:p>
          <a:p>
            <a:pPr algn="l"/>
            <a:r>
              <a:rPr lang="en-US" altLang="zh-CN" sz="2400" dirty="0"/>
              <a:t>! 4. Solve the linear system Ax=b</a:t>
            </a:r>
          </a:p>
          <a:p>
            <a:pPr algn="l"/>
            <a:r>
              <a:rPr lang="en-US" altLang="zh-CN" sz="2400" dirty="0"/>
              <a:t>…</a:t>
            </a:r>
          </a:p>
          <a:p>
            <a:pPr algn="l"/>
            <a:endParaRPr lang="en-US" altLang="zh-CN" sz="2400" dirty="0"/>
          </a:p>
          <a:p>
            <a:pPr algn="l"/>
            <a:r>
              <a:rPr lang="en-US" altLang="zh-CN" sz="2400" dirty="0"/>
              <a:t>! 5. </a:t>
            </a:r>
            <a:r>
              <a:rPr lang="en-US" altLang="zh-CN" sz="2400" dirty="0" err="1"/>
              <a:t>Calculalte</a:t>
            </a:r>
            <a:r>
              <a:rPr lang="en-US" altLang="zh-CN" sz="2400" dirty="0"/>
              <a:t> velocity and pressure at the given field point</a:t>
            </a:r>
            <a:endParaRPr lang="zh-CN" altLang="en-US" sz="2400" dirty="0"/>
          </a:p>
          <a:p>
            <a:pPr algn="l"/>
            <a:r>
              <a:rPr lang="en-US" altLang="zh-CN" sz="2400" dirty="0"/>
              <a:t>…</a:t>
            </a:r>
            <a:endParaRPr lang="zh-CN" altLang="en-US" sz="2400" dirty="0"/>
          </a:p>
          <a:p>
            <a:pPr algn="l"/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37309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C462AF-6EDB-F6EB-CA48-A11A56B62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699" y="326624"/>
            <a:ext cx="10923872" cy="1325563"/>
          </a:xfrm>
        </p:spPr>
        <p:txBody>
          <a:bodyPr/>
          <a:lstStyle/>
          <a:p>
            <a:pPr algn="ctr"/>
            <a:r>
              <a:rPr lang="en-US" altLang="zh-CN" dirty="0"/>
              <a:t>Alternative Modal Expanded Analytical Solution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854F941-CB76-FEC9-CF6D-F6AA86638C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2944" y="2011680"/>
            <a:ext cx="7538082" cy="4677878"/>
          </a:xfrm>
        </p:spPr>
      </p:pic>
    </p:spTree>
    <p:extLst>
      <p:ext uri="{BB962C8B-B14F-4D97-AF65-F5344CB8AC3E}">
        <p14:creationId xmlns:p14="http://schemas.microsoft.com/office/powerpoint/2010/main" val="384498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2A31721-EEF2-E786-9ECC-3D703D57B0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395354F-E3F1-4DB2-8FE0-FD2520247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ABDA35-5C73-1778-73AC-FBDF04223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B2C03A-6ECE-29DE-0C32-F9255C95DF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5470" y="198103"/>
            <a:ext cx="10640754" cy="775845"/>
          </a:xfrm>
        </p:spPr>
        <p:txBody>
          <a:bodyPr anchor="b">
            <a:normAutofit/>
          </a:bodyPr>
          <a:lstStyle/>
          <a:p>
            <a:r>
              <a:rPr lang="nb-NO" sz="4000" dirty="0">
                <a:solidFill>
                  <a:schemeClr val="tx2"/>
                </a:solidFill>
              </a:rPr>
              <a:t>Neumann BVP</a:t>
            </a:r>
            <a:endParaRPr lang="en-US" sz="4000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D890183B-36D4-5B79-44BB-E8606D166D30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329818" y="1336629"/>
                <a:ext cx="9163757" cy="3661345"/>
              </a:xfrm>
            </p:spPr>
            <p:txBody>
              <a:bodyPr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nb-NO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nb-NO" sz="18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nb-NO" sz="18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nb-NO" sz="1800" b="0" i="0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∇</m:t>
                                  </m:r>
                                </m:e>
                                <m:sup>
                                  <m:r>
                                    <a:rPr lang="nb-NO" sz="18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nb-NO" sz="18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nb-NO" sz="18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=0,   </m:t>
                              </m:r>
                              <m:d>
                                <m:dPr>
                                  <m:ctrlPr>
                                    <a:rPr lang="nb-NO" sz="18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nb-NO" sz="18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nb-NO" sz="18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nb-NO" sz="18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  <m:r>
                                <a:rPr lang="nb-NO" sz="18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nb-NO" sz="18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nb-NO" sz="18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nb-NO" sz="1800" b="0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nb-NO" sz="1800" b="0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num>
                                    <m:den>
                                      <m:r>
                                        <a:rPr lang="nb-NO" sz="1800" b="0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nb-NO" sz="18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f>
                                    <m:fPr>
                                      <m:ctrlPr>
                                        <a:rPr lang="nb-NO" sz="1800" b="0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nb-NO" sz="1800" b="0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num>
                                    <m:den>
                                      <m:r>
                                        <a:rPr lang="nb-NO" sz="1800" b="0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nb-NO" sz="18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×[−</m:t>
                              </m:r>
                              <m:sSub>
                                <m:sSubPr>
                                  <m:ctrlPr>
                                    <a:rPr lang="nb-NO" sz="18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nb-NO" sz="18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nb-NO" sz="18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nb-NO" sz="18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,0]</m:t>
                              </m:r>
                            </m:e>
                            <m:e>
                              <m:nary>
                                <m:naryPr>
                                  <m:ctrlPr>
                                    <a:rPr lang="nb-NO" sz="18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nb-NO" sz="18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nb-NO" sz="1800" b="0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brk m:alnAt="23"/>
                                        </m:rPr>
                                        <a:rPr lang="nb-NO" sz="1800" b="0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num>
                                    <m:den>
                                      <m:r>
                                        <m:rPr>
                                          <m:brk m:alnAt="23"/>
                                        </m:rPr>
                                        <a:rPr lang="nb-NO" sz="1800" b="0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b>
                                <m:sup>
                                  <m:f>
                                    <m:fPr>
                                      <m:ctrlPr>
                                        <a:rPr lang="nb-NO" sz="1800" b="0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nb-NO" sz="1800" b="0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num>
                                    <m:den>
                                      <m:r>
                                        <a:rPr lang="nb-NO" sz="1800" b="0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  <m:e>
                                  <m:r>
                                    <a:rPr lang="nb-NO" sz="18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𝜁</m:t>
                                  </m:r>
                                  <m:d>
                                    <m:dPr>
                                      <m:ctrlPr>
                                        <a:rPr lang="nb-NO" sz="1800" b="0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nb-NO" sz="1800" b="0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nb-NO" sz="1800" b="0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nb-NO" sz="1800" b="0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d>
                                  <m:r>
                                    <a:rPr lang="nb-NO" sz="18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𝑑𝑥</m:t>
                                  </m:r>
                                  <m:r>
                                    <a:rPr lang="nb-NO" sz="18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=0, </m:t>
                                  </m:r>
                                </m:e>
                              </m:nary>
                              <m:r>
                                <a:rPr lang="nb-NO" sz="18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       </m:t>
                              </m:r>
                              <m:r>
                                <m:rPr>
                                  <m:sty m:val="p"/>
                                </m:rPr>
                                <a:rPr lang="nb-NO" sz="1800" b="0" i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F</m:t>
                              </m:r>
                              <m:r>
                                <a:rPr lang="nb-NO" sz="1800" b="0" i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m:rPr>
                                  <m:sty m:val="p"/>
                                </m:rPr>
                                <a:rPr lang="nb-NO" sz="1800" b="0" i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  <m:r>
                                <a:rPr lang="nb-NO" sz="1800" b="0" i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. </m:t>
                              </m:r>
                              <m:r>
                                <m:rPr>
                                  <m:sty m:val="p"/>
                                </m:rPr>
                                <a:rPr lang="nb-NO" sz="1800" b="0" i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or</m:t>
                              </m:r>
                              <m:r>
                                <a:rPr lang="nb-NO" sz="1800" b="0" i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nb-NO" sz="1800" b="0" i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Continuity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nb-NO" sz="18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lang="nb-NO" sz="1800" b="0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nb-NO" sz="1800" b="0" i="1" smtClean="0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nb-NO" sz="1800" b="0" i="1" smtClean="0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𝜕𝜙</m:t>
                                          </m:r>
                                        </m:num>
                                        <m:den>
                                          <m:r>
                                            <a:rPr lang="nb-NO" sz="1800" b="0" i="1" smtClean="0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r>
                                            <a:rPr lang="nb-NO" sz="1800" b="0" i="1" smtClean="0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b>
                                  <m:r>
                                    <a:rPr lang="nb-NO" sz="18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nb-NO" sz="18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nb-NO" sz="1800" b="0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nb-NO" sz="1800" b="0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nb-NO" sz="1800" b="0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nb-NO" sz="1800" b="0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nb-NO" sz="18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=0,       </m:t>
                              </m:r>
                              <m:r>
                                <a:rPr lang="nb-NO" sz="1800" b="0" i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                  </m:t>
                              </m:r>
                              <m:r>
                                <m:rPr>
                                  <m:sty m:val="p"/>
                                </m:rPr>
                                <a:rPr lang="nb-NO" sz="1800" b="0" i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  <m:r>
                                <a:rPr lang="nb-NO" sz="1800" b="0" i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m:rPr>
                                  <m:sty m:val="p"/>
                                </m:rPr>
                                <a:rPr lang="nb-NO" sz="1800" b="0" i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  <m:r>
                                <a:rPr lang="nb-NO" sz="1800" b="0" i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m:rPr>
                                  <m:sty m:val="p"/>
                                </m:rPr>
                                <a:rPr lang="nb-NO" sz="1800" b="0" i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  <m:r>
                                <a:rPr lang="nb-NO" sz="1800" b="0" i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m:rPr>
                                  <m:sty m:val="p"/>
                                </m:rPr>
                                <a:rPr lang="nb-NO" sz="1800" b="0" i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r>
                                <a:rPr lang="nb-NO" sz="1800" b="0" i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nb-NO" sz="18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lang="nb-NO" sz="1800" b="0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nb-NO" sz="1800" b="0" i="1" smtClean="0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nb-NO" sz="1800" b="0" i="1" smtClean="0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𝜕𝜙</m:t>
                                          </m:r>
                                        </m:num>
                                        <m:den>
                                          <m:r>
                                            <a:rPr lang="nb-NO" sz="1800" b="0" i="1" smtClean="0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r>
                                            <a:rPr lang="nb-NO" sz="1800" b="0" i="1" smtClean="0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b>
                                  <m:r>
                                    <a:rPr lang="nb-NO" sz="18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nb-NO" sz="18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=±</m:t>
                                  </m:r>
                                  <m:f>
                                    <m:fPr>
                                      <m:ctrlPr>
                                        <a:rPr lang="nb-NO" sz="1800" b="0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nb-NO" sz="1800" b="0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num>
                                    <m:den>
                                      <m:r>
                                        <a:rPr lang="nb-NO" sz="1800" b="0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b>
                              </m:sSub>
                              <m:r>
                                <a:rPr lang="nb-NO" sz="18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nb-NO" sz="18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nb-NO" sz="1800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nb-NO" sz="18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nb-NO" sz="18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nb-NO" sz="18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𝝎</m:t>
                              </m:r>
                              <m:r>
                                <a:rPr lang="nb-NO" sz="18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sz="18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  <m:r>
                                <a:rPr lang="nb-NO" sz="18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nb-NO" sz="18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  <m:r>
                                <a:rPr lang="en-US" sz="18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'</m:t>
                              </m:r>
                              <m:r>
                                <a:rPr lang="nb-NO" sz="18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nb-NO" sz="18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m:rPr>
                                  <m:sty m:val="p"/>
                                </m:rPr>
                                <a:rPr lang="nb-NO" sz="1800" b="0" i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  <m:r>
                                <a:rPr lang="nb-NO" sz="1800" b="0" i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m:rPr>
                                  <m:sty m:val="p"/>
                                </m:rPr>
                                <a:rPr lang="nb-NO" sz="1800" b="0" i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  <m:r>
                                <a:rPr lang="nb-NO" sz="1800" b="0" i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m:rPr>
                                  <m:sty m:val="p"/>
                                </m:rPr>
                                <a:rPr lang="nb-NO" sz="1800" b="0" i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nb-NO" sz="18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nb-NO" sz="1800" b="0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nb-NO" sz="1800" b="0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nb-NO" sz="1800" b="0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nb-NO" sz="18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num>
                                <m:den>
                                  <m:r>
                                    <a:rPr lang="nb-NO" sz="18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nb-NO" sz="1800" b="0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nb-NO" sz="1800" b="0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nb-NO" sz="1800" b="0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nb-NO" sz="18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nb-NO" sz="18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f>
                                <m:fPr>
                                  <m:ctrlPr>
                                    <a:rPr lang="nb-NO" sz="18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nb-NO" sz="18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𝜕𝜙</m:t>
                                  </m:r>
                                </m:num>
                                <m:den>
                                  <m:r>
                                    <a:rPr lang="nb-NO" sz="18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nb-NO" sz="18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den>
                              </m:f>
                              <m:r>
                                <a:rPr lang="nb-NO" sz="18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?</m:t>
                              </m:r>
                              <m:r>
                                <a:rPr lang="nb-NO" sz="18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,                      </m:t>
                              </m:r>
                              <m:r>
                                <m:rPr>
                                  <m:sty m:val="p"/>
                                </m:rPr>
                                <a:rPr lang="nb-NO" sz="1800" b="0" i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F</m:t>
                              </m:r>
                              <m:r>
                                <a:rPr lang="nb-NO" sz="1800" b="0" i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m:rPr>
                                  <m:sty m:val="p"/>
                                </m:rPr>
                                <a:rPr lang="nb-NO" sz="1800" b="0" i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  <m:r>
                                <a:rPr lang="nb-NO" sz="1800" b="0" i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m:rPr>
                                  <m:sty m:val="p"/>
                                </m:rPr>
                                <a:rPr lang="nb-NO" sz="1800" b="0" i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  <m:r>
                                <a:rPr lang="nb-NO" sz="1800" b="0" i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m:rPr>
                                  <m:sty m:val="p"/>
                                </m:rPr>
                                <a:rPr lang="nb-NO" sz="1800" b="0" i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1800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D890183B-36D4-5B79-44BB-E8606D166D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329818" y="1336629"/>
                <a:ext cx="9163757" cy="3661345"/>
              </a:xfrm>
              <a:blipFill>
                <a:blip r:embed="rId2"/>
                <a:stretch>
                  <a:fillRect t="-4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7851D7E1-AD3F-9961-8952-800FBEA98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2124956-A987-381D-671C-A4EFBCA8A9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645EA07-B52C-F73F-52E6-EAF2270D73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92EC21C-AE16-24B6-E9B9-1CF58A50A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51098C5-B96A-F327-431D-7AA9A4D282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5EE4AF5-ABEB-715C-9462-D02BEBD0AF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412496CF-C17D-6AF1-C7B5-A3BAF93A50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B3CD53C-ABD1-34B8-075A-EE28346A7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4C5D962-987C-6C3A-13D5-A5512F1051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9B832B5-DC7C-578E-AF34-1569337147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8BB06BE0-54BF-9431-29EA-3094C3608B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72" y="5833241"/>
            <a:ext cx="2412841" cy="1038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759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AA96904-B5FD-660A-9196-AEA0DCB2E6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4E98995-0995-0D57-61EC-8DBF49A8F3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0D1C833-8B1F-0DC2-9D04-CBCC1EDE6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BD7DFF-7004-3BE6-42D1-1333FC27ED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5470" y="198103"/>
            <a:ext cx="10640754" cy="775845"/>
          </a:xfrm>
        </p:spPr>
        <p:txBody>
          <a:bodyPr anchor="b">
            <a:normAutofit/>
          </a:bodyPr>
          <a:lstStyle/>
          <a:p>
            <a:r>
              <a:rPr lang="nb-NO" sz="4000" dirty="0">
                <a:solidFill>
                  <a:schemeClr val="tx2"/>
                </a:solidFill>
              </a:rPr>
              <a:t>Neumann BVP - </a:t>
            </a:r>
            <a:r>
              <a:rPr lang="en-US" altLang="zh-CN" sz="4000" dirty="0">
                <a:solidFill>
                  <a:schemeClr val="tx2"/>
                </a:solidFill>
              </a:rPr>
              <a:t>Tasks</a:t>
            </a:r>
            <a:endParaRPr lang="en-US" sz="4000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34C63-79F6-4F44-F6DD-9597562BA0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9818" y="1336629"/>
            <a:ext cx="9163757" cy="3661345"/>
          </a:xfrm>
        </p:spPr>
        <p:txBody>
          <a:bodyPr anchor="ctr"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3600" dirty="0"/>
              <a:t>Formulize the linear pressure.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3600" dirty="0"/>
              <a:t>fluid particle velocity at an off-body point (x, z, with z&lt;=</a:t>
            </a:r>
            <a:r>
              <a:rPr lang="en-US" altLang="zh-CN" sz="3600" dirty="0" err="1"/>
              <a:t>Z</a:t>
            </a:r>
            <a:r>
              <a:rPr lang="en-US" altLang="zh-CN" sz="3600" baseline="-25000" dirty="0" err="1"/>
              <a:t>t</a:t>
            </a:r>
            <a:r>
              <a:rPr lang="en-US" altLang="zh-CN" sz="3600" dirty="0"/>
              <a:t>) inside the tank.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3600" dirty="0"/>
              <a:t>Explain how to incorporate the formula to extend WADAM program so that they can handle this problem.</a:t>
            </a:r>
            <a:endParaRPr lang="en-US" sz="2800" dirty="0">
              <a:solidFill>
                <a:schemeClr val="tx2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7D51E8E-E155-8E32-0587-5FE4AEF94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D0321A2-092A-7A4D-DBC5-6BC77D3AA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2BEE1F0-C028-D5E9-7117-422572D52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B04CDAD-11D0-F865-D83F-98D43229F7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2F6D96C-EB32-2579-4E66-ECBE17EE5C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A2A9091-9852-5A40-9326-AB898B9D01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8E75EB97-F061-E8BC-08D6-72244A897E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BB53F39-9850-FF21-2C70-A92F11AC0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4F94B85-E97D-4466-3559-B07171A00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86B1D12-AD5F-2839-00C1-6F70D8CB5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E37CBB1A-9450-2AA6-80A8-FADEBC660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72" y="5826935"/>
            <a:ext cx="2427491" cy="104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636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C7E123D-4F9F-2B03-7C85-EA8DFC2631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04ADDB7-D0AA-345C-5868-8EF6175C3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FD1D5E-5A56-B02E-B403-6B389AA4E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0817B6-5EE8-A41F-32BE-E316C12B86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5470" y="198103"/>
            <a:ext cx="10640754" cy="775845"/>
          </a:xfrm>
        </p:spPr>
        <p:txBody>
          <a:bodyPr anchor="b">
            <a:normAutofit/>
          </a:bodyPr>
          <a:lstStyle/>
          <a:p>
            <a:r>
              <a:rPr lang="nb-NO" sz="4000" dirty="0">
                <a:solidFill>
                  <a:schemeClr val="tx2"/>
                </a:solidFill>
              </a:rPr>
              <a:t>Neumann BVP – </a:t>
            </a:r>
            <a:r>
              <a:rPr lang="en-US" altLang="zh-CN" sz="4000" dirty="0">
                <a:solidFill>
                  <a:schemeClr val="tx2"/>
                </a:solidFill>
              </a:rPr>
              <a:t>Tasks (from the most general form)</a:t>
            </a:r>
            <a:endParaRPr lang="en-US" sz="4000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A27202E0-314E-1EA6-9EF4-7760FC7A00D6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60354" y="973948"/>
                <a:ext cx="11439458" cy="4024027"/>
              </a:xfrm>
            </p:spPr>
            <p:txBody>
              <a:bodyPr anchor="ctr">
                <a:noAutofit/>
              </a:bodyPr>
              <a:lstStyle/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altLang="zh-CN" sz="3600" dirty="0"/>
                  <a:t>Since Bernoulli’s equation is integral of the pressure gradient</a:t>
                </a:r>
                <a14:m>
                  <m:oMath xmlns:m="http://schemas.openxmlformats.org/officeDocument/2006/math">
                    <m:r>
                      <a:rPr lang="en-US" altLang="zh-CN" sz="3600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sz="3600" b="0" i="0" dirty="0">
                  <a:solidFill>
                    <a:schemeClr val="tx2"/>
                  </a:solidFill>
                  <a:latin typeface="Cambria Math" panose="02040503050406030204" pitchFamily="18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nb-NO" altLang="zh-CN" sz="200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altLang="zh-CN" sz="20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20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zh-CN" sz="20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f>
                        <m:fPr>
                          <m:ctrlPr>
                            <a:rPr lang="en-US" altLang="zh-CN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  <m:r>
                            <a:rPr lang="en-US" altLang="zh-CN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num>
                        <m:den>
                          <m:r>
                            <a:rPr lang="en-US" altLang="zh-CN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zh-CN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lang="en-US" altLang="zh-CN" sz="20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altLang="zh-CN" sz="20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00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en-US" altLang="zh-CN" sz="200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  <m:sSup>
                            <m:sSupPr>
                              <m:ctrlPr>
                                <a:rPr lang="en-US" altLang="zh-CN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zh-CN" sz="20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  <m:r>
                                <a:rPr lang="en-US" altLang="zh-CN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0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 -</m:t>
                          </m:r>
                          <m:r>
                            <a:rPr lang="en-US" altLang="zh-CN" sz="2000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  <m:r>
                            <a:rPr lang="en-US" altLang="zh-CN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</m:sSub>
                          <m:r>
                            <a:rPr lang="en-US" altLang="zh-CN" sz="20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̇"/>
                              <m:ctrlPr>
                                <a:rPr lang="en-US" altLang="zh-CN" sz="20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0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𝝎</m:t>
                              </m:r>
                            </m:e>
                          </m:acc>
                          <m:r>
                            <a:rPr lang="en-US" altLang="zh-CN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sz="2000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a:rPr lang="en-US" altLang="zh-CN" sz="20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000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𝝎</m:t>
                          </m:r>
                          <m:r>
                            <a:rPr lang="en-US" altLang="zh-CN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×(</m:t>
                          </m:r>
                          <m:r>
                            <a:rPr lang="en-US" altLang="zh-CN" sz="2000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𝝎</m:t>
                          </m:r>
                          <m:r>
                            <a:rPr lang="en-US" altLang="zh-CN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sz="2000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a:rPr lang="en-US" altLang="zh-CN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altLang="zh-CN" sz="3600" dirty="0"/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altLang="zh-CN" sz="3600" dirty="0"/>
                  <a:t>Fluid particle velocity (x, z) needs the velocity potential </a:t>
                </a: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sz="3600" dirty="0">
                    <a:solidFill>
                      <a:schemeClr val="tx2"/>
                    </a:solidFill>
                  </a:rPr>
                  <a:t>The Neumann BVP if solved, will give all we need.</a:t>
                </a:r>
                <a:endParaRPr lang="en-US" sz="2800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A27202E0-314E-1EA6-9EF4-7760FC7A00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60354" y="973948"/>
                <a:ext cx="11439458" cy="4024027"/>
              </a:xfrm>
              <a:blipFill>
                <a:blip r:embed="rId2"/>
                <a:stretch>
                  <a:fillRect l="-1493" r="-5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52CC6CDE-6A67-89C1-A6CA-FB519409D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98A8B9B-0861-89C3-3BE0-4E4DC1CB7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D38CDE-7CA6-6DE9-51D0-9B0913C01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2456F0D-BFC9-8A73-31C2-90729696D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7D58E43-CDC6-97AB-9CB3-3D438019A3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28B111B-832B-7CB0-1CBE-928938DA01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9249AABF-0800-D5BA-049E-D5A26AB2D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C920A39-4CDB-5E85-6206-64E0009680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FFAE9FEE-4A0E-0C34-9D7C-00DCF8D34E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CFAA976-643C-52A3-314A-F3F8A726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8030F002-A7BF-2662-CFD8-40A810A07C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72" y="5826935"/>
            <a:ext cx="2427491" cy="104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799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4A010D2-F203-17B2-D664-5D6C4EB1CC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DE48C03-AC98-8AD2-50F3-FCCC91DC37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73AD271-E68C-2420-ECD1-05A8FD610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7207D1-05E3-AABA-9443-C105483790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5470" y="198103"/>
            <a:ext cx="10640754" cy="775845"/>
          </a:xfrm>
        </p:spPr>
        <p:txBody>
          <a:bodyPr anchor="b">
            <a:normAutofit/>
          </a:bodyPr>
          <a:lstStyle/>
          <a:p>
            <a:r>
              <a:rPr lang="nb-NO" sz="4000" dirty="0">
                <a:solidFill>
                  <a:schemeClr val="tx2"/>
                </a:solidFill>
              </a:rPr>
              <a:t>Neumann BVP – </a:t>
            </a:r>
            <a:r>
              <a:rPr lang="en-US" altLang="zh-CN" sz="4000" dirty="0">
                <a:solidFill>
                  <a:schemeClr val="tx2"/>
                </a:solidFill>
              </a:rPr>
              <a:t>the most general form</a:t>
            </a:r>
            <a:endParaRPr lang="en-US" sz="4000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3A5BF426-5DE6-4B2D-92F2-496B4FEC29A1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66659" y="1885555"/>
                <a:ext cx="11670969" cy="4774341"/>
              </a:xfrm>
            </p:spPr>
            <p:txBody>
              <a:bodyPr anchor="ctr">
                <a:noAutofit/>
              </a:bodyPr>
              <a:lstStyle/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altLang="zh-CN" sz="2800" dirty="0"/>
                  <a:t>Since Bernoulli’s equation is integral of the pressure gradient</a:t>
                </a:r>
                <a14:m>
                  <m:oMath xmlns:m="http://schemas.openxmlformats.org/officeDocument/2006/math">
                    <m:r>
                      <a:rPr lang="en-US" altLang="zh-CN" sz="2800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sz="2800" b="0" i="0" dirty="0">
                  <a:solidFill>
                    <a:schemeClr val="tx2"/>
                  </a:solidFill>
                  <a:latin typeface="Cambria Math" panose="02040503050406030204" pitchFamily="18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nb-NO" altLang="zh-CN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altLang="zh-CN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zh-CN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r>
                        <m:rPr>
                          <m:sty m:val="p"/>
                        </m:rPr>
                        <a:rPr lang="en-US" altLang="zh-CN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∇</m:t>
                      </m:r>
                      <m:d>
                        <m:dPr>
                          <m:ctrlPr>
                            <a:rPr lang="en-US" altLang="zh-CN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𝜕𝜙</m:t>
                              </m:r>
                            </m:num>
                            <m:den>
                              <m:r>
                                <a:rPr lang="en-US" altLang="zh-CN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CN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  <m:r>
                            <a:rPr lang="en-US" altLang="zh-CN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box>
                            <m:boxPr>
                              <m:ctrlPr>
                                <a:rPr lang="en-US" altLang="zh-CN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altLang="zh-CN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box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zh-CN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  <m:r>
                                <a:rPr lang="en-US" altLang="zh-CN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-</m:t>
                          </m:r>
                          <m:r>
                            <a:rPr lang="en-US" altLang="zh-CN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altLang="zh-CN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  <m:r>
                            <a:rPr lang="en-US" altLang="zh-CN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-</m:t>
                          </m:r>
                          <m:r>
                            <a:rPr lang="en-US" altLang="zh-CN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altLang="zh-CN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∫</m:t>
                          </m:r>
                          <m:r>
                            <a:rPr lang="en-US" altLang="zh-CN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̇"/>
                              <m:ctrlPr>
                                <a:rPr lang="en-US" altLang="zh-CN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𝝎</m:t>
                              </m:r>
                            </m:e>
                          </m:acc>
                          <m:r>
                            <a:rPr lang="en-US" altLang="zh-CN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a:rPr lang="en-US" altLang="zh-CN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)⋅</m:t>
                          </m:r>
                          <m:r>
                            <m:rPr>
                              <m:sty m:val="p"/>
                            </m:rPr>
                            <a:rPr lang="en-US" altLang="zh-CN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a:rPr lang="en-US" altLang="zh-CN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 - </m:t>
                          </m:r>
                          <m:r>
                            <a:rPr lang="en-US" altLang="zh-CN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  <m:sSup>
                            <m:sSupPr>
                              <m:ctrlPr>
                                <a:rPr lang="en-US" altLang="zh-CN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f>
                                <m:fPr>
                                  <m:ctrlPr>
                                    <a:rPr lang="en-US" altLang="zh-CN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CN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zh-CN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𝝎</m:t>
                              </m:r>
                              <m:r>
                                <a:rPr lang="en-US" altLang="zh-CN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zh-CN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  <m:r>
                                <a:rPr lang="en-US" altLang="zh-CN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sup>
                              <m:r>
                                <a:rPr lang="en-US" altLang="zh-CN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altLang="zh-CN" sz="2800" dirty="0"/>
                  <a:t>Fluid particle velocity (x, z) needs the velocity potential </a:t>
                </a: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chemeClr val="tx2"/>
                    </a:solidFill>
                  </a:rPr>
                  <a:t>The Neumann BVP if solved, will give all we need.</a:t>
                </a: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chemeClr val="tx2"/>
                    </a:solidFill>
                  </a:rPr>
                  <a:t>Study F.S.B.Cs: </a:t>
                </a: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chemeClr val="tx2"/>
                    </a:solidFill>
                  </a:rPr>
                  <a:t>D.FSBC: After integrating and neglecting nonlinear terms of Bernoulli’s equation we ended up with one challenging term which is still linear and might be nonzero either. </a:t>
                </a:r>
              </a:p>
              <a:p>
                <a:pPr algn="l"/>
                <a:r>
                  <a:rPr lang="en-US" altLang="zh-CN" sz="2800" dirty="0">
                    <a:solidFill>
                      <a:schemeClr val="tx2"/>
                    </a:solidFill>
                  </a:rPr>
                  <a:t>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𝜕𝜙</m:t>
                        </m:r>
                      </m:num>
                      <m:den>
                        <m:r>
                          <a:rPr lang="en-US" altLang="zh-CN" sz="2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2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altLang="zh-CN" sz="28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8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altLang="zh-CN" sz="28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sz="28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altLang="zh-CN" sz="28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8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  <m:r>
                      <a:rPr lang="en-US" altLang="zh-CN" sz="28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sz="28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altLang="zh-CN" sz="28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∫</m:t>
                    </m:r>
                    <m:d>
                      <m:dPr>
                        <m:ctrlP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̇"/>
                            <m:ctrlPr>
                              <a:rPr lang="en-US" altLang="zh-CN" sz="2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𝝎</m:t>
                            </m:r>
                          </m:e>
                        </m:acc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</m:d>
                    <m:r>
                      <a:rPr lang="en-US" altLang="zh-CN" sz="28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 altLang="zh-CN" sz="28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zh-CN" sz="28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altLang="zh-CN" sz="28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sz="2800" dirty="0">
                    <a:solidFill>
                      <a:schemeClr val="tx2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800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 @</m:t>
                    </m:r>
                    <m:r>
                      <a:rPr lang="en-US" altLang="zh-CN" sz="28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28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sz="2800" dirty="0">
                    <a:solidFill>
                      <a:schemeClr val="tx2"/>
                    </a:solidFill>
                  </a:rPr>
                  <a:t>  </a:t>
                </a: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chemeClr val="tx2"/>
                    </a:solidFill>
                  </a:rPr>
                  <a:t>K.FSBC: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zh-CN" sz="2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ζ</m:t>
                        </m:r>
                      </m:num>
                      <m:den>
                        <m:r>
                          <a:rPr lang="en-US" altLang="zh-CN" sz="2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2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altLang="zh-CN" sz="28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800" dirty="0">
                    <a:solidFill>
                      <a:schemeClr val="tx2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𝜕𝜙</m:t>
                        </m:r>
                      </m:num>
                      <m:den>
                        <m:r>
                          <a:rPr lang="en-US" altLang="zh-CN" sz="2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zh-CN" sz="2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z</m:t>
                        </m:r>
                      </m:den>
                    </m:f>
                  </m:oMath>
                </a14:m>
                <a:r>
                  <a:rPr lang="en-US" altLang="zh-CN" sz="2800" dirty="0">
                    <a:solidFill>
                      <a:schemeClr val="tx2"/>
                    </a:solidFill>
                  </a:rPr>
                  <a:t> , </a:t>
                </a:r>
                <a14:m>
                  <m:oMath xmlns:m="http://schemas.openxmlformats.org/officeDocument/2006/math">
                    <m:r>
                      <a:rPr lang="en-US" altLang="zh-CN" sz="280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 @</m:t>
                    </m:r>
                    <m:r>
                      <a:rPr lang="en-US" altLang="zh-CN" sz="28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28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800" dirty="0">
                  <a:solidFill>
                    <a:schemeClr val="tx2"/>
                  </a:solidFill>
                </a:endParaRP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chemeClr val="tx2"/>
                  </a:solidFill>
                </a:endParaRPr>
              </a:p>
              <a:p>
                <a:pPr algn="l"/>
                <a:endParaRPr lang="en-US" sz="2000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3A5BF426-5DE6-4B2D-92F2-496B4FEC29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66659" y="1885555"/>
                <a:ext cx="11670969" cy="4774341"/>
              </a:xfrm>
              <a:blipFill>
                <a:blip r:embed="rId2"/>
                <a:stretch>
                  <a:fillRect l="-940" t="-183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E0880A69-A22A-83B5-AA45-94E45636A4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D3DA5F7-7DF9-A9B9-1EBA-C11B5F4B5C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D3D582-6020-98FE-5074-DC97576446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879D960-BB36-6CDE-34C0-059BDCA534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7F0170F-F7E1-C0E3-3774-FF2BC3CBD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B11B2D1-D538-DC13-A808-A2C26808C8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706B0B2-93D4-07E3-6866-7858620F5D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B82801A-F269-9CE0-310A-3486A053D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C9F7134-22C9-CD6F-2986-C898D4A750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98171FB-8BDC-41A9-2D7B-EF027F757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31091907-ABD3-2E88-F565-DC52B623D2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4337" y="5808924"/>
            <a:ext cx="2427491" cy="104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013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DE9FC81-48AD-9BC9-790D-42EAD3FD50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735F5A0-0E86-4FFB-6B38-E1312947E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5A10871-705F-F87D-6612-2510E9CA3B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AF38F7-429E-3EF6-D301-DDB4892733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5470" y="198103"/>
            <a:ext cx="10640754" cy="775845"/>
          </a:xfrm>
        </p:spPr>
        <p:txBody>
          <a:bodyPr anchor="b">
            <a:normAutofit/>
          </a:bodyPr>
          <a:lstStyle/>
          <a:p>
            <a:r>
              <a:rPr lang="nb-NO" sz="4000" dirty="0">
                <a:solidFill>
                  <a:schemeClr val="tx2"/>
                </a:solidFill>
              </a:rPr>
              <a:t>Neumann BVP – </a:t>
            </a:r>
            <a:r>
              <a:rPr lang="en-US" altLang="zh-CN" sz="4000" dirty="0">
                <a:solidFill>
                  <a:schemeClr val="tx2"/>
                </a:solidFill>
              </a:rPr>
              <a:t>Combined FSBC</a:t>
            </a:r>
            <a:endParaRPr lang="en-US" sz="4000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BC331F2B-BDB7-C049-D00A-AFB5DD5912B4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66659" y="973949"/>
                <a:ext cx="11670969" cy="5685948"/>
              </a:xfrm>
            </p:spPr>
            <p:txBody>
              <a:bodyPr anchor="ctr">
                <a:noAutofit/>
              </a:bodyPr>
              <a:lstStyle/>
              <a:p>
                <a:pPr algn="l"/>
                <a:r>
                  <a:rPr lang="nb-NO" altLang="zh-CN" sz="2800" dirty="0">
                    <a:solidFill>
                      <a:schemeClr val="tx2"/>
                    </a:solidFill>
                    <a:latin typeface="Cambria Math" panose="02040503050406030204" pitchFamily="18" charset="0"/>
                  </a:rPr>
                  <a:t>Assume harmonic velocity potential	can be expressed as</a:t>
                </a:r>
              </a:p>
              <a:p>
                <a:pPr algn="l"/>
                <a:r>
                  <a:rPr lang="nb-NO" altLang="zh-CN" sz="2800" i="1" dirty="0">
                    <a:solidFill>
                      <a:schemeClr val="tx2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altLang="zh-CN" sz="28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28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altLang="zh-CN" sz="28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8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zh-CN" sz="28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ℜ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altLang="zh-CN" sz="2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altLang="zh-CN" sz="2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CN" sz="2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altLang="zh-CN" sz="28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-</m:t>
                            </m:r>
                            <m:r>
                              <a:rPr lang="en-US" altLang="zh-CN" sz="28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8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altLang="zh-CN" sz="28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</m:oMath>
                </a14:m>
                <a:r>
                  <a:rPr lang="nb-NO" altLang="zh-CN" sz="2800" i="1" dirty="0">
                    <a:solidFill>
                      <a:schemeClr val="tx2"/>
                    </a:solidFill>
                    <a:latin typeface="Cambria Math" panose="02040503050406030204" pitchFamily="18" charset="0"/>
                  </a:rPr>
                  <a:t>, </a:t>
                </a:r>
                <a:r>
                  <a:rPr lang="nb-NO" altLang="zh-CN" sz="2800" dirty="0">
                    <a:solidFill>
                      <a:schemeClr val="tx2"/>
                    </a:solidFill>
                    <a:latin typeface="Cambria Math" panose="02040503050406030204" pitchFamily="18" charset="0"/>
                  </a:rPr>
                  <a:t>then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2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altLang="zh-CN" sz="2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8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nb-NO" altLang="zh-CN" sz="28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nb-NO" altLang="zh-CN" sz="28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f>
                        <m:fPr>
                          <m:ctrlPr>
                            <a:rPr lang="nb-NO" altLang="zh-CN" sz="2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altLang="zh-CN" sz="2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𝜕𝜙</m:t>
                          </m:r>
                        </m:num>
                        <m:den>
                          <m:r>
                            <a:rPr lang="nb-NO" altLang="zh-CN" sz="2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nb-NO" altLang="zh-CN" sz="2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nb-NO" altLang="zh-CN" sz="28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nb-NO" altLang="zh-CN" sz="2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altLang="zh-CN" sz="2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nb-NO" altLang="zh-CN" sz="2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den>
                      </m:f>
                      <m:d>
                        <m:dPr>
                          <m:ctrlPr>
                            <a:rPr lang="en-US" altLang="zh-CN" sz="2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altLang="zh-CN" sz="28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a:rPr lang="en-US" altLang="zh-CN" sz="2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zh-CN" sz="28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sSup>
                        <m:sSupPr>
                          <m:ctrlPr>
                            <a:rPr lang="en-US" altLang="zh-CN" sz="2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altLang="zh-CN" sz="2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sSub>
                        <m:sSubPr>
                          <m:ctrlPr>
                            <a:rPr lang="en-US" altLang="zh-CN" sz="2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𝝃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  <m:r>
                        <a:rPr lang="en-US" altLang="zh-CN" sz="28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zh-CN" sz="28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</m:oMath>
                  </m:oMathPara>
                </a14:m>
                <a:endParaRPr lang="en-US" sz="2800" b="1" dirty="0">
                  <a:solidFill>
                    <a:schemeClr val="tx2"/>
                  </a:solidFill>
                </a:endParaRPr>
              </a:p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𝝃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  <m:r>
                      <a:rPr lang="en-US" altLang="zh-CN" sz="28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chemeClr val="tx2"/>
                    </a:solidFill>
                  </a:rPr>
                  <a:t>is the oscillation amplitude of the origo.</a:t>
                </a:r>
              </a:p>
              <a:p>
                <a:pPr algn="l"/>
                <a:endParaRPr lang="en-US" sz="2800" dirty="0">
                  <a:solidFill>
                    <a:schemeClr val="tx2"/>
                  </a:solidFill>
                </a:endParaRPr>
              </a:p>
              <a:p>
                <a:pPr algn="l"/>
                <a:endParaRPr lang="en-US" sz="2000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BC331F2B-BDB7-C049-D00A-AFB5DD5912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66659" y="973949"/>
                <a:ext cx="11670969" cy="5685948"/>
              </a:xfrm>
              <a:blipFill>
                <a:blip r:embed="rId2"/>
                <a:stretch>
                  <a:fillRect l="-10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A25FCEBF-6A01-712B-78BB-DC9A8DCD2B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0F6770C-31D1-16F2-2A4E-1E5F985E4E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1599AC7-5D15-0F45-8E9B-4146AF5ECF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C4A0B46-1AD7-6268-2F2E-F981FA0069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1927138A-6AB7-14AA-1DA5-23B0237A8A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35F5E4E-922E-AD77-6091-64A65D169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02BF6FC-4728-C437-BBBB-4F0B20ACD6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9AE952CF-2869-1E21-EC95-35FCCB7AE0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EA06235-0D39-90E5-4C33-DBAF282564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55AB302-2D14-6CDE-8E66-E50576061D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DB2AD9A6-DA7E-71BE-E253-EA0548284A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4337" y="5808924"/>
            <a:ext cx="2427491" cy="104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831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E6DCB7E-CA26-385F-E1BB-E583FC0EF0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F21F018-067F-AD67-080A-23FF0F5C6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8989865-8C50-B89D-32C7-7481CD1355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0E3F9B-148E-00AF-8021-3819813457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5470" y="198103"/>
            <a:ext cx="10640754" cy="775845"/>
          </a:xfrm>
        </p:spPr>
        <p:txBody>
          <a:bodyPr anchor="b">
            <a:normAutofit/>
          </a:bodyPr>
          <a:lstStyle/>
          <a:p>
            <a:r>
              <a:rPr lang="en-US" sz="4000" dirty="0">
                <a:solidFill>
                  <a:schemeClr val="tx2"/>
                </a:solidFill>
              </a:rPr>
              <a:t>Numeric Solution based on Green’s 2</a:t>
            </a:r>
            <a:r>
              <a:rPr lang="en-US" sz="4000" baseline="30000" dirty="0">
                <a:solidFill>
                  <a:schemeClr val="tx2"/>
                </a:solidFill>
              </a:rPr>
              <a:t>nd</a:t>
            </a:r>
            <a:r>
              <a:rPr lang="en-US" sz="4000" dirty="0">
                <a:solidFill>
                  <a:schemeClr val="tx2"/>
                </a:solidFill>
              </a:rPr>
              <a:t> Identity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E0C2AFA-9411-18D1-440C-BE7A20A3FE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9B71E6-04D2-1B24-801E-6EB7115F4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2B50FE7-A988-A36D-6C56-636258473E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4218D65-F6FC-7CD0-2B9B-E90E9E0FD0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EE3180F-4FE1-E543-1D54-AAE6986292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9EE713E-A678-7588-9B65-EB9BFE9610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F03E8AA-994D-3BEF-17D2-7E5D91D9C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29497CF-2894-2F45-2305-D2E1C2B3FB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6347D6C-0A9B-7842-07EF-44DDD2F32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298F442-9DBA-8FCF-0FBC-D4976E388E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3BF89C72-2AD8-A774-52FE-6C2982982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4337" y="5808924"/>
            <a:ext cx="2427491" cy="104492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副标题 5">
                <a:extLst>
                  <a:ext uri="{FF2B5EF4-FFF2-40B4-BE49-F238E27FC236}">
                    <a16:creationId xmlns:a16="http://schemas.microsoft.com/office/drawing/2014/main" id="{8410830D-0EB1-81C8-3F77-A3B3E4D8DB54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390850" y="4322879"/>
                <a:ext cx="9144000" cy="1863853"/>
              </a:xfrm>
            </p:spPr>
            <p:txBody>
              <a:bodyPr/>
              <a:lstStyle/>
              <a:p>
                <a:r>
                  <a:rPr lang="en-US" altLang="zh-CN" dirty="0"/>
                  <a:t>For simplicity, we use the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6" name="副标题 5">
                <a:extLst>
                  <a:ext uri="{FF2B5EF4-FFF2-40B4-BE49-F238E27FC236}">
                    <a16:creationId xmlns:a16="http://schemas.microsoft.com/office/drawing/2014/main" id="{8410830D-0EB1-81C8-3F77-A3B3E4D8DB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390850" y="4322879"/>
                <a:ext cx="9144000" cy="1863853"/>
              </a:xfrm>
              <a:blipFill>
                <a:blip r:embed="rId3"/>
                <a:stretch>
                  <a:fillRect t="-42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F7C88252-BF3D-D372-2A1E-17D3BE09AD35}"/>
              </a:ext>
            </a:extLst>
          </p:cNvPr>
          <p:cNvPicPr>
            <a:picLocks/>
          </p:cNvPicPr>
          <p:nvPr/>
        </p:nvPicPr>
        <p:blipFill>
          <a:blip r:embed="rId4"/>
          <a:srcRect r="8500"/>
          <a:stretch>
            <a:fillRect/>
          </a:stretch>
        </p:blipFill>
        <p:spPr>
          <a:xfrm>
            <a:off x="385010" y="1223770"/>
            <a:ext cx="11155680" cy="1618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914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05329BA-A030-6403-85D2-DD2341C0D7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AE9A39A-0909-0EE9-8E21-BDC5B5D2A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641B74A-695C-780B-2132-5FDBD46C3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EF28ED-F4A1-66DF-89A5-B2A8CADDF3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5470" y="198103"/>
            <a:ext cx="10640754" cy="775845"/>
          </a:xfrm>
        </p:spPr>
        <p:txBody>
          <a:bodyPr anchor="b">
            <a:normAutofit/>
          </a:bodyPr>
          <a:lstStyle/>
          <a:p>
            <a:r>
              <a:rPr lang="en-US" sz="4000" dirty="0">
                <a:solidFill>
                  <a:schemeClr val="tx2"/>
                </a:solidFill>
              </a:rPr>
              <a:t>Boundary Integral Equations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BA608E4-3AE1-8BBC-48CD-6BB8B731E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A8127D3-0DEE-DAA1-E1DA-E3D9F237D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E5FBF00-9E88-E8FD-5C68-A81E12A08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AE40226-E2D0-BB9F-6579-781815FC50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5D46704-DF14-8DC3-BE50-1CD0D2E545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97A82E7-CA4A-F53B-7C65-DD16F13F42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4D79E937-AF1C-61DD-9605-D94548B98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F0F63D6-ED40-B84A-EB37-DFBE3EB803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95D911E-8264-1E07-04AB-7FD91C0A8D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89BAD6D-5CC6-6164-EB2D-FF54D80D99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AA6C3D3E-AAA5-B808-93CB-3806DDEE9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4337" y="5808924"/>
            <a:ext cx="2427491" cy="104492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A36ACDF-63CF-4D7A-EFF8-CCDDE8B4432E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246"/>
          <a:stretch>
            <a:fillRect/>
          </a:stretch>
        </p:blipFill>
        <p:spPr>
          <a:xfrm>
            <a:off x="775470" y="1258054"/>
            <a:ext cx="10640754" cy="5467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790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C937FD1-2E7B-2222-CAB7-0FFE85DC52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42EF58F-ED6E-37A3-6CFE-82F979F05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22927D-2EF0-8AB9-3A3A-6D71181A9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0EE75A-9748-85BC-5AC6-C97D82EC12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5470" y="198103"/>
            <a:ext cx="10640754" cy="775845"/>
          </a:xfrm>
        </p:spPr>
        <p:txBody>
          <a:bodyPr anchor="b">
            <a:normAutofit/>
          </a:bodyPr>
          <a:lstStyle/>
          <a:p>
            <a:r>
              <a:rPr lang="en-US" sz="4000" dirty="0">
                <a:solidFill>
                  <a:schemeClr val="tx2"/>
                </a:solidFill>
              </a:rPr>
              <a:t>Build up linear equation system and solve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E2AC34D-4480-7E3A-8893-3613F451E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26CB738-CDAE-6E72-B856-2614E4B066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77A1147-E8C7-C0C1-DA61-E260A3C1B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92B5583-4DAF-C6A3-B6B3-2297D6885E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EADDC45-F5E9-877B-5255-9462426986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97359EA-0751-FC64-C5F8-4146E3028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39E8072-7A03-81FB-AD79-4598A9A7B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7F353B1-5FBF-8F02-D17D-3C1F22893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79EA710A-64F9-7F87-FAC6-0F6BBFCCF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10D4BF4-4ACA-CF9D-8290-29ABB71A1C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D4DEC447-C5AF-6FCB-C94D-8E1303BC2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4337" y="5808924"/>
            <a:ext cx="2427491" cy="1044920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DFBA012F-4A9B-35F4-4D3C-DDFA0F4794DE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9" t="53474" r="-2559" b="-2386"/>
          <a:stretch>
            <a:fillRect/>
          </a:stretch>
        </p:blipFill>
        <p:spPr>
          <a:xfrm>
            <a:off x="834127" y="1540042"/>
            <a:ext cx="10972800" cy="5465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764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1365</TotalTime>
  <Words>421</Words>
  <Application>Microsoft Office PowerPoint</Application>
  <PresentationFormat>宽屏</PresentationFormat>
  <Paragraphs>52</Paragraphs>
  <Slides>11</Slides>
  <Notes>0</Notes>
  <HiddenSlides>1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Cambria Math</vt:lpstr>
      <vt:lpstr>Office Theme</vt:lpstr>
      <vt:lpstr>A Sloshing problem</vt:lpstr>
      <vt:lpstr>Neumann BVP</vt:lpstr>
      <vt:lpstr>Neumann BVP - Tasks</vt:lpstr>
      <vt:lpstr>Neumann BVP – Tasks (from the most general form)</vt:lpstr>
      <vt:lpstr>Neumann BVP – the most general form</vt:lpstr>
      <vt:lpstr>Neumann BVP – Combined FSBC</vt:lpstr>
      <vt:lpstr>Numeric Solution based on Green’s 2nd Identity</vt:lpstr>
      <vt:lpstr>Boundary Integral Equations</vt:lpstr>
      <vt:lpstr>Build up linear equation system and solve</vt:lpstr>
      <vt:lpstr>Implement into Wadam/BEM?</vt:lpstr>
      <vt:lpstr>Alternative Modal Expanded Analytical 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Kong, Xiangjun</dc:creator>
  <cp:lastModifiedBy>Lykk Kun</cp:lastModifiedBy>
  <cp:revision>14</cp:revision>
  <dcterms:created xsi:type="dcterms:W3CDTF">2025-10-15T19:45:24Z</dcterms:created>
  <dcterms:modified xsi:type="dcterms:W3CDTF">2025-10-16T18:55:56Z</dcterms:modified>
</cp:coreProperties>
</file>