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118" r:id="rId1"/>
  </p:sldMasterIdLst>
  <p:notesMasterIdLst>
    <p:notesMasterId r:id="rId26"/>
  </p:notesMasterIdLst>
  <p:handoutMasterIdLst>
    <p:handoutMasterId r:id="rId27"/>
  </p:handoutMasterIdLst>
  <p:sldIdLst>
    <p:sldId id="2665" r:id="rId2"/>
    <p:sldId id="1775" r:id="rId3"/>
    <p:sldId id="1682" r:id="rId4"/>
    <p:sldId id="2653" r:id="rId5"/>
    <p:sldId id="2145706654" r:id="rId6"/>
    <p:sldId id="8111" r:id="rId7"/>
    <p:sldId id="2654" r:id="rId8"/>
    <p:sldId id="2145706655" r:id="rId9"/>
    <p:sldId id="2145706656" r:id="rId10"/>
    <p:sldId id="2145706657" r:id="rId11"/>
    <p:sldId id="2145706658" r:id="rId12"/>
    <p:sldId id="2145706659" r:id="rId13"/>
    <p:sldId id="434" r:id="rId14"/>
    <p:sldId id="1011" r:id="rId15"/>
    <p:sldId id="2145706660" r:id="rId16"/>
    <p:sldId id="2145706661" r:id="rId17"/>
    <p:sldId id="2145706662" r:id="rId18"/>
    <p:sldId id="2145706663" r:id="rId19"/>
    <p:sldId id="2145706664" r:id="rId20"/>
    <p:sldId id="2145706665" r:id="rId21"/>
    <p:sldId id="2145706666" r:id="rId22"/>
    <p:sldId id="2145706667" r:id="rId23"/>
    <p:sldId id="2145706668" r:id="rId24"/>
    <p:sldId id="2145706653" r:id="rId25"/>
  </p:sldIdLst>
  <p:sldSz cx="12192000" cy="6858000"/>
  <p:notesSz cx="6797675" cy="9926638"/>
  <p:embeddedFontLst>
    <p:embeddedFont>
      <p:font typeface="Ubuntu" panose="020B0504030602030204" pitchFamily="34" charset="0"/>
      <p:regular r:id="rId28"/>
      <p:bold r:id="rId29"/>
      <p:italic r:id="rId30"/>
      <p:boldItalic r:id="rId31"/>
    </p:embeddedFont>
    <p:embeddedFont>
      <p:font typeface="Ubuntu Light" panose="020B0304030602030204" pitchFamily="34" charset="0"/>
      <p:regular r:id="rId32"/>
      <p:italic r:id="rId33"/>
    </p:embeddedFont>
    <p:embeddedFont>
      <p:font typeface="Ubuntu Medium" panose="020B0604030602030204" pitchFamily="34" charset="0"/>
      <p:regular r:id="rId34"/>
      <p: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6F6F6"/>
    <a:srgbClr val="14596B"/>
    <a:srgbClr val="616585"/>
    <a:srgbClr val="005482"/>
    <a:srgbClr val="272936"/>
    <a:srgbClr val="003857"/>
    <a:srgbClr val="E6E6E6"/>
    <a:srgbClr val="00C37B"/>
    <a:srgbClr val="FF6327"/>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86398" autoAdjust="0"/>
  </p:normalViewPr>
  <p:slideViewPr>
    <p:cSldViewPr>
      <p:cViewPr varScale="1">
        <p:scale>
          <a:sx n="96" d="100"/>
          <a:sy n="96" d="100"/>
        </p:scale>
        <p:origin x="77" y="106"/>
      </p:cViewPr>
      <p:guideLst>
        <p:guide orient="horz" pos="2886"/>
        <p:guide pos="5609"/>
        <p:guide pos="2071"/>
      </p:guideLst>
    </p:cSldViewPr>
  </p:slideViewPr>
  <p:outlineViewPr>
    <p:cViewPr>
      <p:scale>
        <a:sx n="33" d="100"/>
        <a:sy n="33" d="100"/>
      </p:scale>
      <p:origin x="0" y="-90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106" d="100"/>
          <a:sy n="106" d="100"/>
        </p:scale>
        <p:origin x="2384"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15/04/2024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‹N°›</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15/04/2024</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12257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1358313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211250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173359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429069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33452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88176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6084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136090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83241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275485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337577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www.linkedin.com/company/capgemini"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www.youtube.com/capgeminimedia" TargetMode="Externa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www.linkedin.com/company/capgemini"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www.youtube.com/capgeminimedia" TargetMode="External"/></Relationships>
</file>

<file path=ppt/slideLayouts/_rels/slideLayout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3" Type="http://schemas.openxmlformats.org/officeDocument/2006/relationships/hyperlink" Target="http://www.facebook.com/capgemini" TargetMode="External"/><Relationship Id="rId7" Type="http://schemas.openxmlformats.org/officeDocument/2006/relationships/image" Target="../media/image10.png"/><Relationship Id="rId12" Type="http://schemas.openxmlformats.org/officeDocument/2006/relationships/hyperlink" Target="http://www.youtube.com/capgeminimedia"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slideshare.net/capgemini" TargetMode="External"/><Relationship Id="rId14" Type="http://schemas.microsoft.com/office/2007/relationships/hdphoto" Target="../media/hdphoto4.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3032"/>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dirty="0"/>
          </a:p>
        </p:txBody>
      </p:sp>
      <p:grpSp>
        <p:nvGrpSpPr>
          <p:cNvPr id="8" name="Group 1">
            <a:extLst>
              <a:ext uri="{FF2B5EF4-FFF2-40B4-BE49-F238E27FC236}">
                <a16:creationId xmlns:a16="http://schemas.microsoft.com/office/drawing/2014/main" id="{03C5622C-AFD4-93DA-3105-DD24A1095D2B}"/>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EC1F4AF4-B2D1-B383-5414-6A7CE220351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562EA075-7E1A-57B6-FA93-F8A92DA56EC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ABED82B4-66F4-60A2-8FF7-76C7FFFB8A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C403332C-6371-29E3-2335-DFAA7BE6C2F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3D2D8432-F91A-C228-692F-66BF4106BFBA}"/>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33902574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dirty="0"/>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387779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867066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5987808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8" name="Group 2">
            <a:extLst>
              <a:ext uri="{FF2B5EF4-FFF2-40B4-BE49-F238E27FC236}">
                <a16:creationId xmlns:a16="http://schemas.microsoft.com/office/drawing/2014/main" id="{C6036FEE-55DE-70FD-8023-666A176E56D8}"/>
              </a:ext>
            </a:extLst>
          </p:cNvPr>
          <p:cNvGrpSpPr>
            <a:grpSpLocks noChangeAspect="1"/>
          </p:cNvGrpSpPr>
          <p:nvPr userDrawn="1"/>
        </p:nvGrpSpPr>
        <p:grpSpPr>
          <a:xfrm>
            <a:off x="1343473" y="6021288"/>
            <a:ext cx="1872000" cy="420870"/>
            <a:chOff x="5094083" y="5360390"/>
            <a:chExt cx="3039349" cy="683316"/>
          </a:xfrm>
        </p:grpSpPr>
        <p:sp>
          <p:nvSpPr>
            <p:cNvPr id="9" name="Freeform: Shape 4">
              <a:extLst>
                <a:ext uri="{FF2B5EF4-FFF2-40B4-BE49-F238E27FC236}">
                  <a16:creationId xmlns:a16="http://schemas.microsoft.com/office/drawing/2014/main" id="{B1ED800D-0360-E693-191D-220DFE10BEC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5">
              <a:extLst>
                <a:ext uri="{FF2B5EF4-FFF2-40B4-BE49-F238E27FC236}">
                  <a16:creationId xmlns:a16="http://schemas.microsoft.com/office/drawing/2014/main" id="{95F4CCB2-170A-19BE-C942-B19098270C42}"/>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6">
              <a:extLst>
                <a:ext uri="{FF2B5EF4-FFF2-40B4-BE49-F238E27FC236}">
                  <a16:creationId xmlns:a16="http://schemas.microsoft.com/office/drawing/2014/main" id="{890A43B6-BBB1-B11D-0EB6-447FE3C6F0F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7">
              <a:extLst>
                <a:ext uri="{FF2B5EF4-FFF2-40B4-BE49-F238E27FC236}">
                  <a16:creationId xmlns:a16="http://schemas.microsoft.com/office/drawing/2014/main" id="{B0A92FC2-E6FE-6A55-A3D8-D99E8E6201E5}"/>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8">
              <a:extLst>
                <a:ext uri="{FF2B5EF4-FFF2-40B4-BE49-F238E27FC236}">
                  <a16:creationId xmlns:a16="http://schemas.microsoft.com/office/drawing/2014/main" id="{1C3193CB-D868-D37B-4D53-F1726DCD2D02}"/>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78986856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a:lstStyle>
            <a:lvl1pPr>
              <a:defRPr>
                <a:solidFill>
                  <a:schemeClr val="tx1"/>
                </a:solidFill>
              </a:defRPr>
            </a:lvl1pPr>
          </a:lstStyle>
          <a:p>
            <a:r>
              <a:rPr lang="fr-FR"/>
              <a:t>Modifiez le style du titre</a:t>
            </a:r>
            <a:endParaRPr lang="en-US" dirty="0"/>
          </a:p>
        </p:txBody>
      </p:sp>
    </p:spTree>
    <p:extLst>
      <p:ext uri="{BB962C8B-B14F-4D97-AF65-F5344CB8AC3E}">
        <p14:creationId xmlns:p14="http://schemas.microsoft.com/office/powerpoint/2010/main" val="30550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C4263A-DA82-3AB3-0A84-F2337DC19F6E}"/>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407368" y="1865049"/>
            <a:ext cx="4967933"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407368" y="25371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407368" y="320932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407368" y="388146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407368" y="455360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407368" y="522574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407368" y="58978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p:nvPr>
        </p:nvSpPr>
        <p:spPr>
          <a:xfrm>
            <a:off x="414971" y="260350"/>
            <a:ext cx="5681029" cy="792163"/>
          </a:xfrm>
        </p:spPr>
        <p:txBody>
          <a:bodyPr/>
          <a:lstStyle>
            <a:lvl1pPr>
              <a:defRPr/>
            </a:lvl1pPr>
          </a:lstStyle>
          <a:p>
            <a:r>
              <a:rPr lang="fr-FR"/>
              <a:t>Modifiez le style du titre</a:t>
            </a:r>
            <a:endParaRPr lang="en-US" dirty="0"/>
          </a:p>
        </p:txBody>
      </p:sp>
    </p:spTree>
    <p:extLst>
      <p:ext uri="{BB962C8B-B14F-4D97-AF65-F5344CB8AC3E}">
        <p14:creationId xmlns:p14="http://schemas.microsoft.com/office/powerpoint/2010/main" val="8071915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dirty="0"/>
              <a:t>Click to edit Agenda</a:t>
            </a:r>
            <a:endParaRPr lang="en-GB" dirty="0"/>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28479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fr-FR"/>
              <a:t>Modifiez le style du titre</a:t>
            </a:r>
            <a:endParaRPr lang="en-US" dirty="0"/>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a">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822078082"/>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Page">
    <p:bg>
      <p:bgPr>
        <a:solidFill>
          <a:schemeClr val="accent4"/>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3310458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age 2">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496153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887025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tx1"/>
                </a:solidFill>
                <a:latin typeface="Ubuntu Light" panose="020B0304030602030204" pitchFamily="34" charset="0"/>
              </a:defRPr>
            </a:lvl1pPr>
          </a:lstStyle>
          <a:p>
            <a:pPr lvl="0"/>
            <a:r>
              <a:rPr lang="fr-FR"/>
              <a:t>Cliquez pour modifier les styles du texte du masque</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699055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fr-FR"/>
              <a:t>Cliquez pour modifier les styles du texte du masque</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fr-FR"/>
              <a:t>Modifiez le style du titre</a:t>
            </a:r>
            <a:endParaRPr lang="de-DE"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dirty="0"/>
          </a:p>
        </p:txBody>
      </p:sp>
    </p:spTree>
    <p:extLst>
      <p:ext uri="{BB962C8B-B14F-4D97-AF65-F5344CB8AC3E}">
        <p14:creationId xmlns:p14="http://schemas.microsoft.com/office/powerpoint/2010/main" val="3358079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95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375924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fr-FR"/>
              <a:t>Cliquez pour modifier les styles du texte du masque</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821701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fr-FR"/>
              <a:t>Cliquez pour modifier les styles du texte du masque</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735666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8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7415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1">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191521094"/>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2">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87651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nd picture 3">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a:lstStyle/>
          <a:p>
            <a:r>
              <a:rPr lang="fr-FR"/>
              <a:t>Modifiez le style du titre</a:t>
            </a:r>
            <a:endParaRPr lang="en-US"/>
          </a:p>
        </p:txBody>
      </p:sp>
    </p:spTree>
    <p:extLst>
      <p:ext uri="{BB962C8B-B14F-4D97-AF65-F5344CB8AC3E}">
        <p14:creationId xmlns:p14="http://schemas.microsoft.com/office/powerpoint/2010/main" val="299587924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nd picture 4">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a:lstStyle/>
          <a:p>
            <a:r>
              <a:rPr lang="fr-FR"/>
              <a:t>Modifiez le style du titre</a:t>
            </a:r>
            <a:endParaRPr lang="en-US"/>
          </a:p>
        </p:txBody>
      </p:sp>
    </p:spTree>
    <p:extLst>
      <p:ext uri="{BB962C8B-B14F-4D97-AF65-F5344CB8AC3E}">
        <p14:creationId xmlns:p14="http://schemas.microsoft.com/office/powerpoint/2010/main" val="2399727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dirty="0"/>
          </a:p>
        </p:txBody>
      </p:sp>
    </p:spTree>
    <p:extLst>
      <p:ext uri="{BB962C8B-B14F-4D97-AF65-F5344CB8AC3E}">
        <p14:creationId xmlns:p14="http://schemas.microsoft.com/office/powerpoint/2010/main" val="2703174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Tree>
    <p:extLst>
      <p:ext uri="{BB962C8B-B14F-4D97-AF65-F5344CB8AC3E}">
        <p14:creationId xmlns:p14="http://schemas.microsoft.com/office/powerpoint/2010/main" val="2291407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Light" panose="020B0304030602030204" pitchFamily="34" charset="0"/>
              </a:defRPr>
            </a:lvl1pPr>
          </a:lstStyle>
          <a:p>
            <a:pPr lvl="0"/>
            <a:r>
              <a:rPr lang="fr-FR"/>
              <a:t>Cliquez pour modifier les styles du texte du masque</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dirty="0"/>
          </a:p>
        </p:txBody>
      </p:sp>
    </p:spTree>
    <p:extLst>
      <p:ext uri="{BB962C8B-B14F-4D97-AF65-F5344CB8AC3E}">
        <p14:creationId xmlns:p14="http://schemas.microsoft.com/office/powerpoint/2010/main" val="1697981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picture dark grey">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dirty="0"/>
          </a:p>
        </p:txBody>
      </p:sp>
    </p:spTree>
    <p:extLst>
      <p:ext uri="{BB962C8B-B14F-4D97-AF65-F5344CB8AC3E}">
        <p14:creationId xmlns:p14="http://schemas.microsoft.com/office/powerpoint/2010/main" val="3670553885"/>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icture dark grey 2">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Tree>
    <p:extLst>
      <p:ext uri="{BB962C8B-B14F-4D97-AF65-F5344CB8AC3E}">
        <p14:creationId xmlns:p14="http://schemas.microsoft.com/office/powerpoint/2010/main" val="698989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icture dark grey 3">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a:lstStyle>
            <a:lvl1pPr>
              <a:defRPr>
                <a:solidFill>
                  <a:schemeClr val="bg1"/>
                </a:solidFill>
              </a:defRPr>
            </a:lvl1pPr>
          </a:lstStyle>
          <a:p>
            <a:r>
              <a:rPr lang="fr-FR"/>
              <a:t>Modifiez le style du titre</a:t>
            </a:r>
            <a:endParaRPr lang="en-US" dirty="0"/>
          </a:p>
        </p:txBody>
      </p:sp>
    </p:spTree>
    <p:extLst>
      <p:ext uri="{BB962C8B-B14F-4D97-AF65-F5344CB8AC3E}">
        <p14:creationId xmlns:p14="http://schemas.microsoft.com/office/powerpoint/2010/main" val="2281145079"/>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a">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12660760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and picture dark grey 4">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a:lstStyle>
            <a:lvl1pPr>
              <a:defRPr>
                <a:solidFill>
                  <a:schemeClr val="bg1"/>
                </a:solidFill>
              </a:defRPr>
            </a:lvl1pPr>
          </a:lstStyle>
          <a:p>
            <a:r>
              <a:rPr lang="fr-FR"/>
              <a:t>Modifiez le style du titre</a:t>
            </a:r>
            <a:endParaRPr lang="de-DE" dirty="0"/>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129707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Dark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Tree>
    <p:extLst>
      <p:ext uri="{BB962C8B-B14F-4D97-AF65-F5344CB8AC3E}">
        <p14:creationId xmlns:p14="http://schemas.microsoft.com/office/powerpoint/2010/main" val="218071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apgemini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dirty="0"/>
          </a:p>
        </p:txBody>
      </p:sp>
    </p:spTree>
    <p:extLst>
      <p:ext uri="{BB962C8B-B14F-4D97-AF65-F5344CB8AC3E}">
        <p14:creationId xmlns:p14="http://schemas.microsoft.com/office/powerpoint/2010/main" val="1862894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gradient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7">
            <a:hlinkClick r:id="rId3"/>
            <a:extLst>
              <a:ext uri="{FF2B5EF4-FFF2-40B4-BE49-F238E27FC236}">
                <a16:creationId xmlns:a16="http://schemas.microsoft.com/office/drawing/2014/main" id="{07109928-A368-8E6C-E810-A3BE3562241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5" name="Picture 2">
            <a:hlinkClick r:id="rId5"/>
            <a:extLst>
              <a:ext uri="{FF2B5EF4-FFF2-40B4-BE49-F238E27FC236}">
                <a16:creationId xmlns:a16="http://schemas.microsoft.com/office/drawing/2014/main" id="{BC7C032C-2D1F-E483-8D4A-586900EE0BAD}"/>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6" name="Picture 4">
            <a:hlinkClick r:id="rId7"/>
            <a:extLst>
              <a:ext uri="{FF2B5EF4-FFF2-40B4-BE49-F238E27FC236}">
                <a16:creationId xmlns:a16="http://schemas.microsoft.com/office/drawing/2014/main" id="{AEBD9D88-5872-54F3-A0E5-7F3AAA4CAE57}"/>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7" name="Picture 6">
            <a:hlinkClick r:id="rId9"/>
            <a:extLst>
              <a:ext uri="{FF2B5EF4-FFF2-40B4-BE49-F238E27FC236}">
                <a16:creationId xmlns:a16="http://schemas.microsoft.com/office/drawing/2014/main" id="{66271E5E-9FCA-435A-BE7E-AA314EB19797}"/>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Tree>
    <p:extLst>
      <p:ext uri="{BB962C8B-B14F-4D97-AF65-F5344CB8AC3E}">
        <p14:creationId xmlns:p14="http://schemas.microsoft.com/office/powerpoint/2010/main" val="321426425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inal Slide grey">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46A5DB-4C4F-1F79-F6F4-3019062D13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tx1"/>
                </a:solidFill>
                <a:latin typeface="+mn-lt"/>
                <a:cs typeface="Arial"/>
              </a:rPr>
              <a:t>Copyright © 2024 Capgemini. All rights reserved.</a:t>
            </a:r>
          </a:p>
        </p:txBody>
      </p:sp>
      <p:pic>
        <p:nvPicPr>
          <p:cNvPr id="26" name="Picture 7">
            <a:hlinkClick r:id="rId3"/>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4" cstate="screen">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6"/>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7" cstate="screen">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14089" y="5569299"/>
            <a:ext cx="333195" cy="333195"/>
          </a:xfrm>
          <a:prstGeom prst="rect">
            <a:avLst/>
          </a:prstGeom>
          <a:noFill/>
        </p:spPr>
      </p:pic>
      <p:pic>
        <p:nvPicPr>
          <p:cNvPr id="28" name="Picture 4">
            <a:hlinkClick r:id="rId9"/>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10" cstate="screen">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305245" y="5569299"/>
            <a:ext cx="333195" cy="333195"/>
          </a:xfrm>
          <a:prstGeom prst="rect">
            <a:avLst/>
          </a:prstGeom>
          <a:noFill/>
        </p:spPr>
      </p:pic>
      <p:pic>
        <p:nvPicPr>
          <p:cNvPr id="30" name="Picture 6">
            <a:hlinkClick r:id="rId12"/>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3" cstate="screen">
            <a:duotone>
              <a:prstClr val="black"/>
              <a:schemeClr val="accent4">
                <a:tint val="45000"/>
                <a:satMod val="400000"/>
              </a:schemeClr>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696400" y="5569299"/>
            <a:ext cx="333195" cy="333195"/>
          </a:xfrm>
          <a:prstGeom prst="rect">
            <a:avLst/>
          </a:prstGeom>
          <a:noFill/>
        </p:spPr>
      </p:pic>
      <p:grpSp>
        <p:nvGrpSpPr>
          <p:cNvPr id="2" name="Group 1">
            <a:extLst>
              <a:ext uri="{FF2B5EF4-FFF2-40B4-BE49-F238E27FC236}">
                <a16:creationId xmlns:a16="http://schemas.microsoft.com/office/drawing/2014/main" id="{FE4C124A-1677-5379-4F1F-D80E084B6A07}"/>
              </a:ext>
            </a:extLst>
          </p:cNvPr>
          <p:cNvGrpSpPr>
            <a:grpSpLocks noChangeAspect="1"/>
          </p:cNvGrpSpPr>
          <p:nvPr userDrawn="1"/>
        </p:nvGrpSpPr>
        <p:grpSpPr>
          <a:xfrm>
            <a:off x="443236" y="6021288"/>
            <a:ext cx="1872000" cy="420870"/>
            <a:chOff x="5095385" y="4090756"/>
            <a:chExt cx="3033729" cy="682053"/>
          </a:xfrm>
        </p:grpSpPr>
        <p:sp>
          <p:nvSpPr>
            <p:cNvPr id="3" name="Freeform: Shape 2">
              <a:extLst>
                <a:ext uri="{FF2B5EF4-FFF2-40B4-BE49-F238E27FC236}">
                  <a16:creationId xmlns:a16="http://schemas.microsoft.com/office/drawing/2014/main" id="{17CD1832-464E-8F19-D1FF-C26D2A4008C4}"/>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A27580D5-10C4-1378-1B16-22D2C6577A5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8296E9CB-B7F8-9F5C-5A91-CC70339F428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6" name="Freeform: Shape 14">
              <a:extLst>
                <a:ext uri="{FF2B5EF4-FFF2-40B4-BE49-F238E27FC236}">
                  <a16:creationId xmlns:a16="http://schemas.microsoft.com/office/drawing/2014/main" id="{4046F42C-B4B1-F5B5-97B0-295157FB511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7" name="Freeform: Shape 20">
              <a:extLst>
                <a:ext uri="{FF2B5EF4-FFF2-40B4-BE49-F238E27FC236}">
                  <a16:creationId xmlns:a16="http://schemas.microsoft.com/office/drawing/2014/main" id="{B9876A18-1EED-B3A2-6F45-2D9C7CE3D38D}"/>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261234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s slide 3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873264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b">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1">
            <a:extLst>
              <a:ext uri="{FF2B5EF4-FFF2-40B4-BE49-F238E27FC236}">
                <a16:creationId xmlns:a16="http://schemas.microsoft.com/office/drawing/2014/main" id="{D5EC1CE0-E890-6F27-EC37-CCBB63335D47}"/>
              </a:ext>
            </a:extLst>
          </p:cNvPr>
          <p:cNvGrpSpPr>
            <a:grpSpLocks noChangeAspect="1"/>
          </p:cNvGrpSpPr>
          <p:nvPr userDrawn="1"/>
        </p:nvGrpSpPr>
        <p:grpSpPr>
          <a:xfrm>
            <a:off x="443236" y="6021288"/>
            <a:ext cx="1872000" cy="420870"/>
            <a:chOff x="5095385" y="4090756"/>
            <a:chExt cx="3033729" cy="682053"/>
          </a:xfrm>
        </p:grpSpPr>
        <p:sp>
          <p:nvSpPr>
            <p:cNvPr id="6" name="Freeform: Shape 2">
              <a:extLst>
                <a:ext uri="{FF2B5EF4-FFF2-40B4-BE49-F238E27FC236}">
                  <a16:creationId xmlns:a16="http://schemas.microsoft.com/office/drawing/2014/main" id="{FC1EFD8E-6111-C0FE-F23B-7FCABA181AFF}"/>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1" name="Freeform: Shape 3">
              <a:extLst>
                <a:ext uri="{FF2B5EF4-FFF2-40B4-BE49-F238E27FC236}">
                  <a16:creationId xmlns:a16="http://schemas.microsoft.com/office/drawing/2014/main" id="{2E0336C3-FD2D-34F2-37FE-01F1463B9B1A}"/>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4">
              <a:extLst>
                <a:ext uri="{FF2B5EF4-FFF2-40B4-BE49-F238E27FC236}">
                  <a16:creationId xmlns:a16="http://schemas.microsoft.com/office/drawing/2014/main" id="{BCC79B1A-4DEF-2D28-22B2-7BFA7646E1A5}"/>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14">
              <a:extLst>
                <a:ext uri="{FF2B5EF4-FFF2-40B4-BE49-F238E27FC236}">
                  <a16:creationId xmlns:a16="http://schemas.microsoft.com/office/drawing/2014/main" id="{95610CD6-85BD-3AFA-95C6-25178AB66F0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20">
              <a:extLst>
                <a:ext uri="{FF2B5EF4-FFF2-40B4-BE49-F238E27FC236}">
                  <a16:creationId xmlns:a16="http://schemas.microsoft.com/office/drawing/2014/main" id="{DE7326A8-CE97-C71F-CFF8-B35813A22238}"/>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6009910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se slide 3c">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8832205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053956"/>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dirty="0"/>
          </a:p>
        </p:txBody>
      </p:sp>
      <p:grpSp>
        <p:nvGrpSpPr>
          <p:cNvPr id="8" name="Group 1">
            <a:extLst>
              <a:ext uri="{FF2B5EF4-FFF2-40B4-BE49-F238E27FC236}">
                <a16:creationId xmlns:a16="http://schemas.microsoft.com/office/drawing/2014/main" id="{0650393B-7E46-5ECE-4310-AF8EC7255742}"/>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09E51387-52A5-B06A-AEC1-9A4DA7D2DAC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1A2D993C-1439-0B90-F87F-84C15E66CF4C}"/>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9D4A7921-9C3C-6166-B6B7-CEDC5FF28E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F10A1F9A-93B6-1683-DDEE-2FA6B370E583}"/>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74BF5A15-51F5-5003-8669-EA9C008D0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692911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211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dirty="0"/>
              <a:t>Modifiez le style du titre</a:t>
            </a:r>
            <a:endParaRPr lang="en-GB" dirty="0"/>
          </a:p>
        </p:txBody>
      </p:sp>
    </p:spTree>
    <p:extLst>
      <p:ext uri="{BB962C8B-B14F-4D97-AF65-F5344CB8AC3E}">
        <p14:creationId xmlns:p14="http://schemas.microsoft.com/office/powerpoint/2010/main" val="40201426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47"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dirty="0"/>
              <a:t>Modifiez le style du titre</a:t>
            </a:r>
            <a:endParaRPr lang="de-DE"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chemeClr val="bg1">
                    <a:lumMod val="65000"/>
                  </a:schemeClr>
                </a:solidFill>
                <a:latin typeface="+mn-lt"/>
                <a:cs typeface="Arial" panose="020B0604020202020204" pitchFamily="34" charset="0"/>
              </a:rPr>
              <a:t>Presentation Title  |  Author  |  Date</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lumMod val="65000"/>
                  </a:schemeClr>
                </a:solidFill>
                <a:latin typeface="+mn-lt"/>
                <a:cs typeface="Arial" panose="020B0604020202020204" pitchFamily="34" charset="0"/>
              </a:rPr>
              <a:t>Company Confidential © Capgemini 2024.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‹N°›</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4165" r:id="rId1"/>
    <p:sldLayoutId id="2147484177" r:id="rId2"/>
    <p:sldLayoutId id="2147484198" r:id="rId3"/>
    <p:sldLayoutId id="2147484119" r:id="rId4"/>
    <p:sldLayoutId id="2147484199" r:id="rId5"/>
    <p:sldLayoutId id="2147484162" r:id="rId6"/>
    <p:sldLayoutId id="2147484158" r:id="rId7"/>
    <p:sldLayoutId id="2147484169" r:id="rId8"/>
    <p:sldLayoutId id="2147484179" r:id="rId9"/>
    <p:sldLayoutId id="2147484180" r:id="rId10"/>
    <p:sldLayoutId id="2147484181" r:id="rId11"/>
    <p:sldLayoutId id="2147484184" r:id="rId12"/>
    <p:sldLayoutId id="2147484185" r:id="rId13"/>
    <p:sldLayoutId id="2147484186" r:id="rId14"/>
    <p:sldLayoutId id="2147484187" r:id="rId15"/>
    <p:sldLayoutId id="2147484124" r:id="rId16"/>
    <p:sldLayoutId id="2147484200" r:id="rId17"/>
    <p:sldLayoutId id="2147484194" r:id="rId18"/>
    <p:sldLayoutId id="2147484159" r:id="rId19"/>
    <p:sldLayoutId id="2147484125" r:id="rId20"/>
    <p:sldLayoutId id="2147484126" r:id="rId21"/>
    <p:sldLayoutId id="2147484127" r:id="rId22"/>
    <p:sldLayoutId id="2147484128" r:id="rId23"/>
    <p:sldLayoutId id="2147484129" r:id="rId24"/>
    <p:sldLayoutId id="2147484130" r:id="rId25"/>
    <p:sldLayoutId id="2147484131" r:id="rId26"/>
    <p:sldLayoutId id="2147484132" r:id="rId27"/>
    <p:sldLayoutId id="2147484133" r:id="rId28"/>
    <p:sldLayoutId id="2147484134" r:id="rId29"/>
    <p:sldLayoutId id="2147484135" r:id="rId30"/>
    <p:sldLayoutId id="2147484136" r:id="rId31"/>
    <p:sldLayoutId id="2147484137" r:id="rId32"/>
    <p:sldLayoutId id="2147484138" r:id="rId33"/>
    <p:sldLayoutId id="2147484195" r:id="rId34"/>
    <p:sldLayoutId id="2147484144" r:id="rId35"/>
    <p:sldLayoutId id="2147484197" r:id="rId36"/>
    <p:sldLayoutId id="2147484139" r:id="rId37"/>
    <p:sldLayoutId id="2147484140" r:id="rId38"/>
    <p:sldLayoutId id="2147484141" r:id="rId39"/>
    <p:sldLayoutId id="2147484142" r:id="rId40"/>
    <p:sldLayoutId id="2147484143" r:id="rId41"/>
    <p:sldLayoutId id="2147484145" r:id="rId42"/>
    <p:sldLayoutId id="2147484156" r:id="rId43"/>
    <p:sldLayoutId id="2147484201" r:id="rId44"/>
    <p:sldLayoutId id="2147484160" r:id="rId45"/>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9.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7" name="Picture 1">
            <a:extLst>
              <a:ext uri="{FF2B5EF4-FFF2-40B4-BE49-F238E27FC236}">
                <a16:creationId xmlns:a16="http://schemas.microsoft.com/office/drawing/2014/main" id="{62950D05-B20B-2BAC-2DDD-A4184BA47F2A}"/>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367808" y="0"/>
            <a:ext cx="8399406" cy="6958656"/>
          </a:xfrm>
          <a:prstGeom prst="rect">
            <a:avLst/>
          </a:prstGeom>
        </p:spPr>
      </p:pic>
      <p:sp>
        <p:nvSpPr>
          <p:cNvPr id="5" name="Title 4">
            <a:extLst>
              <a:ext uri="{FF2B5EF4-FFF2-40B4-BE49-F238E27FC236}">
                <a16:creationId xmlns:a16="http://schemas.microsoft.com/office/drawing/2014/main" id="{D2F00F0E-32C7-171C-04D1-C0E974014056}"/>
              </a:ext>
            </a:extLst>
          </p:cNvPr>
          <p:cNvSpPr>
            <a:spLocks noGrp="1"/>
          </p:cNvSpPr>
          <p:nvPr>
            <p:ph type="ctrTitle"/>
          </p:nvPr>
        </p:nvSpPr>
        <p:spPr>
          <a:xfrm>
            <a:off x="407988" y="4697327"/>
            <a:ext cx="11090276" cy="747897"/>
          </a:xfrm>
        </p:spPr>
        <p:txBody>
          <a:bodyPr/>
          <a:lstStyle/>
          <a:p>
            <a:r>
              <a:rPr lang="fr-FR" sz="4000" dirty="0"/>
              <a:t>Application GUI pour la Gestion d’info métier</a:t>
            </a:r>
            <a:endParaRPr lang="en-US" sz="4000" dirty="0"/>
          </a:p>
        </p:txBody>
      </p:sp>
      <p:sp>
        <p:nvSpPr>
          <p:cNvPr id="6" name="Sous-titre 5">
            <a:extLst>
              <a:ext uri="{FF2B5EF4-FFF2-40B4-BE49-F238E27FC236}">
                <a16:creationId xmlns:a16="http://schemas.microsoft.com/office/drawing/2014/main" id="{9B72701C-4BB3-9C0C-2075-0372CD7F2AD3}"/>
              </a:ext>
            </a:extLst>
          </p:cNvPr>
          <p:cNvSpPr>
            <a:spLocks noGrp="1"/>
          </p:cNvSpPr>
          <p:nvPr>
            <p:ph type="subTitle" idx="1"/>
          </p:nvPr>
        </p:nvSpPr>
        <p:spPr/>
        <p:txBody>
          <a:bodyPr/>
          <a:lstStyle/>
          <a:p>
            <a:r>
              <a:rPr lang="fr-FR" dirty="0"/>
              <a:t>Fonctionnement</a:t>
            </a:r>
            <a:r>
              <a:rPr lang="en-US" dirty="0"/>
              <a:t> </a:t>
            </a:r>
          </a:p>
        </p:txBody>
      </p:sp>
    </p:spTree>
    <p:extLst>
      <p:ext uri="{BB962C8B-B14F-4D97-AF65-F5344CB8AC3E}">
        <p14:creationId xmlns:p14="http://schemas.microsoft.com/office/powerpoint/2010/main" val="378638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Fonctionnement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14971" y="1125538"/>
            <a:ext cx="11369042" cy="246221"/>
          </a:xfrm>
        </p:spPr>
        <p:txBody>
          <a:bodyPr/>
          <a:lstStyle/>
          <a:p>
            <a:r>
              <a:rPr lang="fr-FR" b="1" dirty="0"/>
              <a:t>composant</a:t>
            </a:r>
            <a:endParaRPr lang="en-US" b="1" dirty="0"/>
          </a:p>
        </p:txBody>
      </p:sp>
      <p:pic>
        <p:nvPicPr>
          <p:cNvPr id="3" name="Image 2" descr="Une image contenant texte, capture d’écran, Police, nombre&#10;&#10;Description générée automatiquement">
            <a:extLst>
              <a:ext uri="{FF2B5EF4-FFF2-40B4-BE49-F238E27FC236}">
                <a16:creationId xmlns:a16="http://schemas.microsoft.com/office/drawing/2014/main" id="{34416E79-350E-F6D5-AF5E-7BD4D6E3933D}"/>
              </a:ext>
            </a:extLst>
          </p:cNvPr>
          <p:cNvPicPr>
            <a:picLocks noChangeAspect="1"/>
          </p:cNvPicPr>
          <p:nvPr/>
        </p:nvPicPr>
        <p:blipFill>
          <a:blip r:embed="rId2"/>
          <a:stretch>
            <a:fillRect/>
          </a:stretch>
        </p:blipFill>
        <p:spPr>
          <a:xfrm>
            <a:off x="2207568" y="4247314"/>
            <a:ext cx="4493544" cy="2475812"/>
          </a:xfrm>
          <a:prstGeom prst="rect">
            <a:avLst/>
          </a:prstGeom>
          <a:ln>
            <a:solidFill>
              <a:schemeClr val="tx2"/>
            </a:solidFill>
          </a:ln>
        </p:spPr>
      </p:pic>
      <p:pic>
        <p:nvPicPr>
          <p:cNvPr id="5" name="Image 4" descr="Une image contenant texte, capture d’écran, Police, nombre&#10;&#10;Description générée automatiquement">
            <a:extLst>
              <a:ext uri="{FF2B5EF4-FFF2-40B4-BE49-F238E27FC236}">
                <a16:creationId xmlns:a16="http://schemas.microsoft.com/office/drawing/2014/main" id="{17064498-B399-867D-36CC-D66E1284EBBE}"/>
              </a:ext>
            </a:extLst>
          </p:cNvPr>
          <p:cNvPicPr>
            <a:picLocks noChangeAspect="1"/>
          </p:cNvPicPr>
          <p:nvPr/>
        </p:nvPicPr>
        <p:blipFill>
          <a:blip r:embed="rId3"/>
          <a:stretch>
            <a:fillRect/>
          </a:stretch>
        </p:blipFill>
        <p:spPr>
          <a:xfrm>
            <a:off x="6905928" y="4247314"/>
            <a:ext cx="4493544" cy="2475812"/>
          </a:xfrm>
          <a:prstGeom prst="rect">
            <a:avLst/>
          </a:prstGeom>
          <a:ln>
            <a:solidFill>
              <a:schemeClr val="tx2"/>
            </a:solidFill>
          </a:ln>
        </p:spPr>
      </p:pic>
      <p:sp>
        <p:nvSpPr>
          <p:cNvPr id="7" name="ZoneTexte 6">
            <a:extLst>
              <a:ext uri="{FF2B5EF4-FFF2-40B4-BE49-F238E27FC236}">
                <a16:creationId xmlns:a16="http://schemas.microsoft.com/office/drawing/2014/main" id="{01683A4F-1089-5150-A063-05537E10BECC}"/>
              </a:ext>
            </a:extLst>
          </p:cNvPr>
          <p:cNvSpPr txBox="1"/>
          <p:nvPr/>
        </p:nvSpPr>
        <p:spPr>
          <a:xfrm>
            <a:off x="414970" y="1444784"/>
            <a:ext cx="5681029" cy="1754326"/>
          </a:xfrm>
          <a:prstGeom prst="rect">
            <a:avLst/>
          </a:prstGeom>
          <a:noFill/>
        </p:spPr>
        <p:txBody>
          <a:bodyPr wrap="square">
            <a:spAutoFit/>
          </a:bodyPr>
          <a:lstStyle/>
          <a:p>
            <a:pPr marL="342900" indent="-342900">
              <a:buFont typeface="+mj-lt"/>
              <a:buAutoNum type="arabicPeriod"/>
            </a:pPr>
            <a:r>
              <a:rPr lang="fr-FR" b="1" i="0" dirty="0">
                <a:effectLst/>
                <a:latin typeface="Ubuntu Light" panose="020B0304030602030204" pitchFamily="34" charset="0"/>
              </a:rPr>
              <a:t>Administrateur : </a:t>
            </a:r>
            <a:br>
              <a:rPr lang="fr-FR" b="0" i="0" dirty="0">
                <a:effectLst/>
                <a:latin typeface="Ubuntu Light" panose="020B0304030602030204" pitchFamily="34" charset="0"/>
              </a:rPr>
            </a:br>
            <a:r>
              <a:rPr lang="fr-FR" b="0" i="0" dirty="0">
                <a:effectLst/>
                <a:latin typeface="Ubuntu Light" panose="020B0304030602030204" pitchFamily="34" charset="0"/>
              </a:rPr>
              <a:t>- Modifier, supp et ajouter des PDF 3D et 2D</a:t>
            </a:r>
            <a:br>
              <a:rPr lang="fr-FR" b="0" i="0" dirty="0">
                <a:effectLst/>
                <a:latin typeface="Ubuntu Light" panose="020B0304030602030204" pitchFamily="34" charset="0"/>
              </a:rPr>
            </a:br>
            <a:r>
              <a:rPr lang="fr-FR" b="0" i="0" dirty="0">
                <a:effectLst/>
                <a:latin typeface="Ubuntu Light" panose="020B0304030602030204" pitchFamily="34" charset="0"/>
              </a:rPr>
              <a:t>- Aussi pour les deux autres champs</a:t>
            </a:r>
          </a:p>
          <a:p>
            <a:pPr marL="342900" indent="-342900">
              <a:buFont typeface="+mj-lt"/>
              <a:buAutoNum type="arabicPeriod"/>
            </a:pPr>
            <a:endParaRPr lang="fr-FR" dirty="0">
              <a:latin typeface="Ubuntu Light" panose="020B0304030602030204" pitchFamily="34" charset="0"/>
            </a:endParaRPr>
          </a:p>
          <a:p>
            <a:pPr marL="342900" indent="-342900">
              <a:buFont typeface="+mj-lt"/>
              <a:buAutoNum type="arabicPeriod"/>
            </a:pPr>
            <a:r>
              <a:rPr lang="fr-FR" b="1" i="0" dirty="0">
                <a:effectLst/>
                <a:latin typeface="Ubuntu Light" panose="020B0304030602030204" pitchFamily="34" charset="0"/>
              </a:rPr>
              <a:t>Utilisateurs</a:t>
            </a:r>
            <a:r>
              <a:rPr lang="fr-FR" b="0" i="0" dirty="0">
                <a:effectLst/>
                <a:latin typeface="Ubuntu Light" panose="020B0304030602030204" pitchFamily="34" charset="0"/>
              </a:rPr>
              <a:t> </a:t>
            </a:r>
            <a:r>
              <a:rPr lang="fr-FR" b="1" i="0" dirty="0">
                <a:effectLst/>
                <a:latin typeface="Ubuntu Light" panose="020B0304030602030204" pitchFamily="34" charset="0"/>
              </a:rPr>
              <a:t>standards :</a:t>
            </a:r>
            <a:br>
              <a:rPr lang="en-US" b="1" i="0" dirty="0">
                <a:effectLst/>
                <a:latin typeface="Ubuntu Light" panose="020B0304030602030204" pitchFamily="34" charset="0"/>
              </a:rPr>
            </a:br>
            <a:r>
              <a:rPr lang="fr-FR" dirty="0">
                <a:latin typeface="Ubuntu Light" panose="020B0304030602030204" pitchFamily="34" charset="0"/>
              </a:rPr>
              <a:t>peuvent</a:t>
            </a:r>
            <a:r>
              <a:rPr lang="en-US" dirty="0">
                <a:latin typeface="Ubuntu Light" panose="020B0304030602030204" pitchFamily="34" charset="0"/>
              </a:rPr>
              <a:t> </a:t>
            </a:r>
            <a:r>
              <a:rPr lang="fr-FR" dirty="0">
                <a:latin typeface="Ubuntu Light" panose="020B0304030602030204" pitchFamily="34" charset="0"/>
              </a:rPr>
              <a:t>seulement</a:t>
            </a:r>
            <a:r>
              <a:rPr lang="en-US" dirty="0">
                <a:latin typeface="Ubuntu Light" panose="020B0304030602030204" pitchFamily="34" charset="0"/>
              </a:rPr>
              <a:t> lire.</a:t>
            </a:r>
            <a:endParaRPr lang="fr-FR" b="1" i="0" dirty="0">
              <a:effectLst/>
              <a:latin typeface="Ubuntu Light" panose="020B0304030602030204" pitchFamily="34" charset="0"/>
            </a:endParaRPr>
          </a:p>
        </p:txBody>
      </p:sp>
      <p:pic>
        <p:nvPicPr>
          <p:cNvPr id="8" name="Image 7" descr="Une image contenant texte, capture d’écran, Police, nombre&#10;&#10;Description générée automatiquement">
            <a:extLst>
              <a:ext uri="{FF2B5EF4-FFF2-40B4-BE49-F238E27FC236}">
                <a16:creationId xmlns:a16="http://schemas.microsoft.com/office/drawing/2014/main" id="{652F0FC6-CC6F-62A1-7D57-8269653592BB}"/>
              </a:ext>
            </a:extLst>
          </p:cNvPr>
          <p:cNvPicPr>
            <a:picLocks noChangeAspect="1"/>
          </p:cNvPicPr>
          <p:nvPr/>
        </p:nvPicPr>
        <p:blipFill>
          <a:blip r:embed="rId4"/>
          <a:stretch>
            <a:fillRect/>
          </a:stretch>
        </p:blipFill>
        <p:spPr>
          <a:xfrm>
            <a:off x="6456040" y="1125538"/>
            <a:ext cx="4493544" cy="2479447"/>
          </a:xfrm>
          <a:prstGeom prst="rect">
            <a:avLst/>
          </a:prstGeom>
          <a:ln>
            <a:solidFill>
              <a:schemeClr val="tx2"/>
            </a:solidFill>
          </a:ln>
        </p:spPr>
      </p:pic>
      <p:cxnSp>
        <p:nvCxnSpPr>
          <p:cNvPr id="11" name="Connecteur : en arc 10">
            <a:extLst>
              <a:ext uri="{FF2B5EF4-FFF2-40B4-BE49-F238E27FC236}">
                <a16:creationId xmlns:a16="http://schemas.microsoft.com/office/drawing/2014/main" id="{2143B8CC-7150-D6B2-AD37-8D6E84B63336}"/>
              </a:ext>
            </a:extLst>
          </p:cNvPr>
          <p:cNvCxnSpPr>
            <a:cxnSpLocks/>
            <a:endCxn id="3" idx="0"/>
          </p:cNvCxnSpPr>
          <p:nvPr/>
        </p:nvCxnSpPr>
        <p:spPr>
          <a:xfrm rot="10800000" flipV="1">
            <a:off x="4454340" y="1844824"/>
            <a:ext cx="3873908" cy="2402490"/>
          </a:xfrm>
          <a:prstGeom prst="curved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Connecteur : en arc 15">
            <a:extLst>
              <a:ext uri="{FF2B5EF4-FFF2-40B4-BE49-F238E27FC236}">
                <a16:creationId xmlns:a16="http://schemas.microsoft.com/office/drawing/2014/main" id="{8BB27A7D-8EED-4E7B-C42B-9281DDA5D474}"/>
              </a:ext>
            </a:extLst>
          </p:cNvPr>
          <p:cNvCxnSpPr>
            <a:cxnSpLocks/>
            <a:endCxn id="5" idx="0"/>
          </p:cNvCxnSpPr>
          <p:nvPr/>
        </p:nvCxnSpPr>
        <p:spPr>
          <a:xfrm rot="5400000">
            <a:off x="8331317" y="2666207"/>
            <a:ext cx="2402490" cy="759724"/>
          </a:xfrm>
          <a:prstGeom prst="curvedConnector3">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69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Fonctionnement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14971" y="1125538"/>
            <a:ext cx="11369042" cy="246221"/>
          </a:xfrm>
        </p:spPr>
        <p:txBody>
          <a:bodyPr/>
          <a:lstStyle/>
          <a:p>
            <a:r>
              <a:rPr lang="fr-FR" b="1" dirty="0"/>
              <a:t>composant</a:t>
            </a:r>
            <a:endParaRPr lang="en-US" b="1" dirty="0"/>
          </a:p>
        </p:txBody>
      </p:sp>
      <p:sp>
        <p:nvSpPr>
          <p:cNvPr id="7" name="ZoneTexte 6">
            <a:extLst>
              <a:ext uri="{FF2B5EF4-FFF2-40B4-BE49-F238E27FC236}">
                <a16:creationId xmlns:a16="http://schemas.microsoft.com/office/drawing/2014/main" id="{01683A4F-1089-5150-A063-05537E10BECC}"/>
              </a:ext>
            </a:extLst>
          </p:cNvPr>
          <p:cNvSpPr txBox="1"/>
          <p:nvPr/>
        </p:nvSpPr>
        <p:spPr>
          <a:xfrm>
            <a:off x="414970" y="1444784"/>
            <a:ext cx="5681029" cy="1754326"/>
          </a:xfrm>
          <a:prstGeom prst="rect">
            <a:avLst/>
          </a:prstGeom>
          <a:noFill/>
        </p:spPr>
        <p:txBody>
          <a:bodyPr wrap="square">
            <a:spAutoFit/>
          </a:bodyPr>
          <a:lstStyle/>
          <a:p>
            <a:pPr marL="342900" indent="-342900">
              <a:buFont typeface="+mj-lt"/>
              <a:buAutoNum type="arabicPeriod"/>
            </a:pPr>
            <a:r>
              <a:rPr lang="fr-FR" b="1" i="0" dirty="0">
                <a:effectLst/>
                <a:latin typeface="Ubuntu Light" panose="020B0304030602030204" pitchFamily="34" charset="0"/>
              </a:rPr>
              <a:t>Administrateur : </a:t>
            </a:r>
            <a:br>
              <a:rPr lang="fr-FR" b="0" i="0" dirty="0">
                <a:effectLst/>
                <a:latin typeface="Ubuntu Light" panose="020B0304030602030204" pitchFamily="34" charset="0"/>
              </a:rPr>
            </a:br>
            <a:r>
              <a:rPr lang="fr-FR" b="0" i="0" dirty="0">
                <a:effectLst/>
                <a:latin typeface="Ubuntu Light" panose="020B0304030602030204" pitchFamily="34" charset="0"/>
              </a:rPr>
              <a:t>Modifier, supp et ajouter tous les composants de la partie spécifications</a:t>
            </a:r>
            <a:br>
              <a:rPr lang="fr-FR" b="0" i="0" dirty="0">
                <a:effectLst/>
                <a:latin typeface="Ubuntu Light" panose="020B0304030602030204" pitchFamily="34" charset="0"/>
              </a:rPr>
            </a:br>
            <a:endParaRPr lang="fr-FR" dirty="0">
              <a:latin typeface="Ubuntu Light" panose="020B0304030602030204" pitchFamily="34" charset="0"/>
            </a:endParaRPr>
          </a:p>
          <a:p>
            <a:pPr marL="342900" indent="-342900">
              <a:buFont typeface="+mj-lt"/>
              <a:buAutoNum type="arabicPeriod"/>
            </a:pPr>
            <a:r>
              <a:rPr lang="fr-FR" b="1" i="0" dirty="0">
                <a:effectLst/>
                <a:latin typeface="Ubuntu Light" panose="020B0304030602030204" pitchFamily="34" charset="0"/>
              </a:rPr>
              <a:t>Utilisateurs</a:t>
            </a:r>
            <a:r>
              <a:rPr lang="fr-FR" b="0" i="0" dirty="0">
                <a:effectLst/>
                <a:latin typeface="Ubuntu Light" panose="020B0304030602030204" pitchFamily="34" charset="0"/>
              </a:rPr>
              <a:t> </a:t>
            </a:r>
            <a:r>
              <a:rPr lang="fr-FR" b="1" i="0" dirty="0">
                <a:effectLst/>
                <a:latin typeface="Ubuntu Light" panose="020B0304030602030204" pitchFamily="34" charset="0"/>
              </a:rPr>
              <a:t>standards :</a:t>
            </a:r>
            <a:br>
              <a:rPr lang="en-US" b="1" i="0" dirty="0">
                <a:effectLst/>
                <a:latin typeface="Ubuntu Light" panose="020B0304030602030204" pitchFamily="34" charset="0"/>
              </a:rPr>
            </a:br>
            <a:r>
              <a:rPr lang="fr-FR" dirty="0">
                <a:latin typeface="Ubuntu Light" panose="020B0304030602030204" pitchFamily="34" charset="0"/>
              </a:rPr>
              <a:t>peuvent</a:t>
            </a:r>
            <a:r>
              <a:rPr lang="en-US" dirty="0">
                <a:latin typeface="Ubuntu Light" panose="020B0304030602030204" pitchFamily="34" charset="0"/>
              </a:rPr>
              <a:t> </a:t>
            </a:r>
            <a:r>
              <a:rPr lang="fr-FR" dirty="0">
                <a:latin typeface="Ubuntu Light" panose="020B0304030602030204" pitchFamily="34" charset="0"/>
              </a:rPr>
              <a:t>seulement</a:t>
            </a:r>
            <a:r>
              <a:rPr lang="en-US" dirty="0">
                <a:latin typeface="Ubuntu Light" panose="020B0304030602030204" pitchFamily="34" charset="0"/>
              </a:rPr>
              <a:t> lire.</a:t>
            </a:r>
            <a:endParaRPr lang="fr-FR" b="1" i="0" dirty="0">
              <a:effectLst/>
              <a:latin typeface="Ubuntu Light" panose="020B0304030602030204" pitchFamily="34" charset="0"/>
            </a:endParaRPr>
          </a:p>
        </p:txBody>
      </p:sp>
      <p:pic>
        <p:nvPicPr>
          <p:cNvPr id="8" name="Image 7" descr="Une image contenant texte, capture d’écran, Police, nombre&#10;&#10;Description générée automatiquement">
            <a:extLst>
              <a:ext uri="{FF2B5EF4-FFF2-40B4-BE49-F238E27FC236}">
                <a16:creationId xmlns:a16="http://schemas.microsoft.com/office/drawing/2014/main" id="{652F0FC6-CC6F-62A1-7D57-8269653592BB}"/>
              </a:ext>
            </a:extLst>
          </p:cNvPr>
          <p:cNvPicPr>
            <a:picLocks noChangeAspect="1"/>
          </p:cNvPicPr>
          <p:nvPr/>
        </p:nvPicPr>
        <p:blipFill>
          <a:blip r:embed="rId2"/>
          <a:stretch>
            <a:fillRect/>
          </a:stretch>
        </p:blipFill>
        <p:spPr>
          <a:xfrm>
            <a:off x="6456040" y="1125538"/>
            <a:ext cx="4493544" cy="2479447"/>
          </a:xfrm>
          <a:prstGeom prst="rect">
            <a:avLst/>
          </a:prstGeom>
          <a:ln>
            <a:solidFill>
              <a:schemeClr val="tx2"/>
            </a:solidFill>
          </a:ln>
        </p:spPr>
      </p:pic>
      <p:cxnSp>
        <p:nvCxnSpPr>
          <p:cNvPr id="16" name="Connecteur : en arc 15">
            <a:extLst>
              <a:ext uri="{FF2B5EF4-FFF2-40B4-BE49-F238E27FC236}">
                <a16:creationId xmlns:a16="http://schemas.microsoft.com/office/drawing/2014/main" id="{8BB27A7D-8EED-4E7B-C42B-9281DDA5D474}"/>
              </a:ext>
            </a:extLst>
          </p:cNvPr>
          <p:cNvCxnSpPr>
            <a:cxnSpLocks/>
            <a:endCxn id="4" idx="0"/>
          </p:cNvCxnSpPr>
          <p:nvPr/>
        </p:nvCxnSpPr>
        <p:spPr>
          <a:xfrm rot="10800000" flipV="1">
            <a:off x="7277558" y="1844821"/>
            <a:ext cx="2634869" cy="2297559"/>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Police, diagramme&#10;&#10;Description générée automatiquement">
            <a:extLst>
              <a:ext uri="{FF2B5EF4-FFF2-40B4-BE49-F238E27FC236}">
                <a16:creationId xmlns:a16="http://schemas.microsoft.com/office/drawing/2014/main" id="{353A3D30-3166-9FC4-EA34-98323A1899BF}"/>
              </a:ext>
            </a:extLst>
          </p:cNvPr>
          <p:cNvPicPr>
            <a:picLocks noChangeAspect="1"/>
          </p:cNvPicPr>
          <p:nvPr/>
        </p:nvPicPr>
        <p:blipFill>
          <a:blip r:embed="rId3"/>
          <a:stretch>
            <a:fillRect/>
          </a:stretch>
        </p:blipFill>
        <p:spPr>
          <a:xfrm>
            <a:off x="5030785" y="4142381"/>
            <a:ext cx="4493544" cy="2477304"/>
          </a:xfrm>
          <a:prstGeom prst="rect">
            <a:avLst/>
          </a:prstGeom>
        </p:spPr>
      </p:pic>
    </p:spTree>
    <p:extLst>
      <p:ext uri="{BB962C8B-B14F-4D97-AF65-F5344CB8AC3E}">
        <p14:creationId xmlns:p14="http://schemas.microsoft.com/office/powerpoint/2010/main" val="1313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Choix d’outil de développement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79376" y="1545867"/>
            <a:ext cx="6617133" cy="892552"/>
          </a:xfrm>
        </p:spPr>
        <p:txBody>
          <a:bodyPr/>
          <a:lstStyle/>
          <a:p>
            <a:r>
              <a:rPr lang="fr-FR" b="1" dirty="0"/>
              <a:t>Introduction:</a:t>
            </a:r>
          </a:p>
          <a:p>
            <a:r>
              <a:rPr lang="fr-FR" b="1" dirty="0"/>
              <a:t>Qt</a:t>
            </a:r>
            <a:r>
              <a:rPr lang="fr-FR" dirty="0"/>
              <a:t> un Framework de développement des applications GUI (Desktop) basé </a:t>
            </a:r>
          </a:p>
          <a:p>
            <a:r>
              <a:rPr lang="fr-FR" dirty="0"/>
              <a:t>Sur le langage de programmation </a:t>
            </a:r>
            <a:r>
              <a:rPr lang="fr-FR" b="1" dirty="0"/>
              <a:t>C++</a:t>
            </a:r>
            <a:r>
              <a:rPr lang="fr-FR" dirty="0"/>
              <a:t> </a:t>
            </a:r>
            <a:endParaRPr lang="en-US" dirty="0"/>
          </a:p>
        </p:txBody>
      </p:sp>
      <p:pic>
        <p:nvPicPr>
          <p:cNvPr id="3" name="Image 2" descr="Une image contenant symbole, logo, Graphique, Police&#10;&#10;Description générée automatiquement">
            <a:extLst>
              <a:ext uri="{FF2B5EF4-FFF2-40B4-BE49-F238E27FC236}">
                <a16:creationId xmlns:a16="http://schemas.microsoft.com/office/drawing/2014/main" id="{BF1EDFBF-38B5-4403-D1A0-8509FAE0E44B}"/>
              </a:ext>
            </a:extLst>
          </p:cNvPr>
          <p:cNvPicPr>
            <a:picLocks noChangeAspect="1"/>
          </p:cNvPicPr>
          <p:nvPr/>
        </p:nvPicPr>
        <p:blipFill>
          <a:blip r:embed="rId2"/>
          <a:stretch>
            <a:fillRect/>
          </a:stretch>
        </p:blipFill>
        <p:spPr>
          <a:xfrm>
            <a:off x="8184232" y="762000"/>
            <a:ext cx="2667000" cy="2667000"/>
          </a:xfrm>
          <a:prstGeom prst="rect">
            <a:avLst/>
          </a:prstGeom>
        </p:spPr>
      </p:pic>
      <p:sp>
        <p:nvSpPr>
          <p:cNvPr id="12" name="ZoneTexte 11">
            <a:extLst>
              <a:ext uri="{FF2B5EF4-FFF2-40B4-BE49-F238E27FC236}">
                <a16:creationId xmlns:a16="http://schemas.microsoft.com/office/drawing/2014/main" id="{A5C738D2-DB9A-E672-4420-0D950287B575}"/>
              </a:ext>
            </a:extLst>
          </p:cNvPr>
          <p:cNvSpPr txBox="1"/>
          <p:nvPr/>
        </p:nvSpPr>
        <p:spPr>
          <a:xfrm>
            <a:off x="414970" y="3105834"/>
            <a:ext cx="6185085" cy="2062103"/>
          </a:xfrm>
          <a:prstGeom prst="rect">
            <a:avLst/>
          </a:prstGeom>
          <a:noFill/>
        </p:spPr>
        <p:txBody>
          <a:bodyPr wrap="square">
            <a:spAutoFit/>
          </a:bodyPr>
          <a:lstStyle/>
          <a:p>
            <a:r>
              <a:rPr lang="fr-FR" sz="1600" b="1" dirty="0">
                <a:latin typeface="Ubuntu Light" panose="020B0304030602030204" pitchFamily="34" charset="0"/>
              </a:rPr>
              <a:t>Avantages par rapport aux autres outils:</a:t>
            </a:r>
            <a:br>
              <a:rPr lang="fr-FR" sz="1600" b="1" dirty="0">
                <a:latin typeface="Ubuntu Light" panose="020B0304030602030204" pitchFamily="34" charset="0"/>
              </a:rPr>
            </a:br>
            <a:endParaRPr lang="fr-FR" sz="1600" b="1" dirty="0">
              <a:latin typeface="Ubuntu Light" panose="020B0304030602030204" pitchFamily="34" charset="0"/>
            </a:endParaRPr>
          </a:p>
          <a:p>
            <a:r>
              <a:rPr lang="fr-FR" sz="1600" dirty="0">
                <a:latin typeface="Ubuntu Light" panose="020B0304030602030204" pitchFamily="34" charset="0"/>
              </a:rPr>
              <a:t>- offre un contrôle direct sur la gestion de la mémoire et la manipulation des ressources système</a:t>
            </a:r>
            <a:br>
              <a:rPr lang="fr-FR" sz="1600" dirty="0">
                <a:latin typeface="Ubuntu Light" panose="020B0304030602030204" pitchFamily="34" charset="0"/>
              </a:rPr>
            </a:br>
            <a:endParaRPr lang="fr-FR" sz="1600" dirty="0">
              <a:latin typeface="Ubuntu Light" panose="020B0304030602030204" pitchFamily="34" charset="0"/>
            </a:endParaRPr>
          </a:p>
          <a:p>
            <a:r>
              <a:rPr lang="fr-FR" sz="1600" dirty="0">
                <a:latin typeface="Ubuntu Light" panose="020B0304030602030204" pitchFamily="34" charset="0"/>
              </a:rPr>
              <a:t>- contrôle de bas niveau sur le matériel et les ressources système</a:t>
            </a:r>
            <a:br>
              <a:rPr lang="fr-FR" sz="1600" dirty="0">
                <a:latin typeface="Ubuntu Light" panose="020B0304030602030204" pitchFamily="34" charset="0"/>
              </a:rPr>
            </a:br>
            <a:br>
              <a:rPr lang="fr-FR" sz="1600" dirty="0">
                <a:latin typeface="Ubuntu Light" panose="020B0304030602030204" pitchFamily="34" charset="0"/>
              </a:rPr>
            </a:br>
            <a:r>
              <a:rPr lang="fr-FR" sz="1600" dirty="0">
                <a:latin typeface="Ubuntu Light" panose="020B0304030602030204" pitchFamily="34" charset="0"/>
              </a:rPr>
              <a:t>- C++ offre un contrôle direct sur la gestion de la mémoire</a:t>
            </a:r>
            <a:endParaRPr lang="en-US" sz="1600" dirty="0">
              <a:latin typeface="Ubuntu Light" panose="020B0304030602030204" pitchFamily="34" charset="0"/>
            </a:endParaRPr>
          </a:p>
        </p:txBody>
      </p:sp>
    </p:spTree>
    <p:extLst>
      <p:ext uri="{BB962C8B-B14F-4D97-AF65-F5344CB8AC3E}">
        <p14:creationId xmlns:p14="http://schemas.microsoft.com/office/powerpoint/2010/main" val="344395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C96B-2764-42B8-A1E8-C235BC6A474C}"/>
              </a:ext>
            </a:extLst>
          </p:cNvPr>
          <p:cNvSpPr>
            <a:spLocks noGrp="1"/>
          </p:cNvSpPr>
          <p:nvPr>
            <p:ph type="title"/>
          </p:nvPr>
        </p:nvSpPr>
        <p:spPr>
          <a:xfrm>
            <a:off x="414971" y="260350"/>
            <a:ext cx="11008413" cy="792163"/>
          </a:xfrm>
        </p:spPr>
        <p:txBody>
          <a:bodyPr/>
          <a:lstStyle/>
          <a:p>
            <a:r>
              <a:rPr lang="fr-FR" dirty="0"/>
              <a:t>Schéma simplifier de la base de données</a:t>
            </a:r>
          </a:p>
        </p:txBody>
      </p:sp>
      <p:sp>
        <p:nvSpPr>
          <p:cNvPr id="14" name="Rectangle 3">
            <a:extLst>
              <a:ext uri="{FF2B5EF4-FFF2-40B4-BE49-F238E27FC236}">
                <a16:creationId xmlns:a16="http://schemas.microsoft.com/office/drawing/2014/main" id="{CC562FC3-F5ED-468C-95F3-BF421AD9FC1B}"/>
              </a:ext>
            </a:extLst>
          </p:cNvPr>
          <p:cNvSpPr>
            <a:spLocks noChangeArrowheads="1"/>
          </p:cNvSpPr>
          <p:nvPr/>
        </p:nvSpPr>
        <p:spPr bwMode="gray">
          <a:xfrm>
            <a:off x="1487488" y="3429000"/>
            <a:ext cx="2208113" cy="678554"/>
          </a:xfrm>
          <a:prstGeom prst="rect">
            <a:avLst/>
          </a:prstGeom>
          <a:solidFill>
            <a:srgbClr val="214554"/>
          </a:solidFill>
          <a:ln w="9525" algn="ctr">
            <a:noFill/>
            <a:miter lim="800000"/>
            <a:headEnd/>
            <a:tailEnd/>
          </a:ln>
          <a:effectLst/>
        </p:spPr>
        <p:txBody>
          <a:bodyPr lIns="0" tIns="0" rIns="0" bIns="0" anchor="ctr" anchorCtr="1"/>
          <a:lstStyle/>
          <a:p>
            <a:pPr algn="ctr"/>
            <a:r>
              <a:rPr lang="fr-FR" sz="1600" dirty="0">
                <a:solidFill>
                  <a:schemeClr val="bg1"/>
                </a:solidFill>
                <a:latin typeface="+mj-lt"/>
                <a:cs typeface="Calibri" pitchFamily="34" charset="0"/>
              </a:rPr>
              <a:t>Composant</a:t>
            </a:r>
          </a:p>
        </p:txBody>
      </p:sp>
      <p:sp>
        <p:nvSpPr>
          <p:cNvPr id="10" name="Rectangle 9">
            <a:extLst>
              <a:ext uri="{FF2B5EF4-FFF2-40B4-BE49-F238E27FC236}">
                <a16:creationId xmlns:a16="http://schemas.microsoft.com/office/drawing/2014/main" id="{82724FC4-425C-4336-9E8D-513B3672C10F}"/>
              </a:ext>
            </a:extLst>
          </p:cNvPr>
          <p:cNvSpPr>
            <a:spLocks noChangeArrowheads="1"/>
          </p:cNvSpPr>
          <p:nvPr/>
        </p:nvSpPr>
        <p:spPr bwMode="gray">
          <a:xfrm>
            <a:off x="4801532" y="1893320"/>
            <a:ext cx="2209988" cy="680429"/>
          </a:xfrm>
          <a:prstGeom prst="rect">
            <a:avLst/>
          </a:prstGeom>
          <a:solidFill>
            <a:srgbClr val="338091"/>
          </a:solidFill>
          <a:ln w="12700" algn="ctr">
            <a:noFill/>
            <a:miter lim="800000"/>
            <a:headEnd/>
            <a:tailEnd/>
          </a:ln>
          <a:effectLst/>
        </p:spPr>
        <p:txBody>
          <a:bodyPr lIns="0" tIns="0" rIns="0" bIns="0" anchor="ctr" anchorCtr="1"/>
          <a:lstStyle/>
          <a:p>
            <a:pPr>
              <a:spcBef>
                <a:spcPct val="30000"/>
              </a:spcBef>
            </a:pPr>
            <a:r>
              <a:rPr lang="en-US" sz="1600" dirty="0">
                <a:solidFill>
                  <a:schemeClr val="bg1"/>
                </a:solidFill>
                <a:latin typeface="+mj-lt"/>
                <a:cs typeface="Calibri" pitchFamily="34" charset="0"/>
              </a:rPr>
              <a:t>PDF 3D + Les </a:t>
            </a:r>
            <a:r>
              <a:rPr lang="fr-FR" sz="1600" dirty="0">
                <a:solidFill>
                  <a:schemeClr val="bg1"/>
                </a:solidFill>
                <a:latin typeface="+mj-lt"/>
                <a:cs typeface="Calibri" pitchFamily="34" charset="0"/>
              </a:rPr>
              <a:t>règles</a:t>
            </a:r>
            <a:r>
              <a:rPr lang="en-US" sz="1600" dirty="0">
                <a:solidFill>
                  <a:schemeClr val="bg1"/>
                </a:solidFill>
                <a:latin typeface="+mj-lt"/>
                <a:cs typeface="Calibri" pitchFamily="34" charset="0"/>
              </a:rPr>
              <a:t> de conception 3d</a:t>
            </a:r>
          </a:p>
        </p:txBody>
      </p:sp>
      <p:sp>
        <p:nvSpPr>
          <p:cNvPr id="9" name="Rectangle 10">
            <a:extLst>
              <a:ext uri="{FF2B5EF4-FFF2-40B4-BE49-F238E27FC236}">
                <a16:creationId xmlns:a16="http://schemas.microsoft.com/office/drawing/2014/main" id="{D1AA6E58-4477-416D-9394-ED251D8197DE}"/>
              </a:ext>
            </a:extLst>
          </p:cNvPr>
          <p:cNvSpPr>
            <a:spLocks noChangeArrowheads="1"/>
          </p:cNvSpPr>
          <p:nvPr/>
        </p:nvSpPr>
        <p:spPr bwMode="gray">
          <a:xfrm>
            <a:off x="7009645" y="1799569"/>
            <a:ext cx="2729213" cy="867930"/>
          </a:xfrm>
          <a:prstGeom prst="rect">
            <a:avLst/>
          </a:prstGeom>
          <a:noFill/>
          <a:ln w="9525" algn="ctr">
            <a:noFill/>
            <a:miter lim="800000"/>
            <a:headEnd/>
            <a:tailEnd/>
          </a:ln>
          <a:effectLst/>
        </p:spPr>
        <p:txBody>
          <a:bodyPr anchor="ctr">
            <a:spAutoFit/>
          </a:bodyPr>
          <a:lstStyle/>
          <a:p>
            <a:pPr marL="171450" indent="-171450">
              <a:spcBef>
                <a:spcPct val="30000"/>
              </a:spcBef>
              <a:buClr>
                <a:schemeClr val="accent1"/>
              </a:buClr>
              <a:buFont typeface="Wingdings" pitchFamily="2" charset="2"/>
              <a:buChar char="§"/>
            </a:pPr>
            <a:r>
              <a:rPr lang="fr-FR" sz="1400" dirty="0">
                <a:cs typeface="Calibri" pitchFamily="34" charset="0"/>
              </a:rPr>
              <a:t>Fichier</a:t>
            </a:r>
            <a:r>
              <a:rPr lang="en-US" sz="1400" dirty="0">
                <a:cs typeface="Calibri" pitchFamily="34" charset="0"/>
              </a:rPr>
              <a:t> pdf : conception 3D </a:t>
            </a:r>
          </a:p>
          <a:p>
            <a:pPr marL="171450" indent="-171450">
              <a:spcBef>
                <a:spcPct val="30000"/>
              </a:spcBef>
              <a:buClr>
                <a:schemeClr val="accent1"/>
              </a:buClr>
              <a:buFont typeface="Wingdings" pitchFamily="2" charset="2"/>
              <a:buChar char="§"/>
            </a:pPr>
            <a:r>
              <a:rPr lang="en-US" sz="1400" dirty="0">
                <a:cs typeface="Calibri" pitchFamily="34" charset="0"/>
              </a:rPr>
              <a:t>Text : </a:t>
            </a:r>
            <a:r>
              <a:rPr lang="fr-FR" sz="1400" dirty="0">
                <a:cs typeface="Calibri" pitchFamily="34" charset="0"/>
              </a:rPr>
              <a:t>règles de conception</a:t>
            </a:r>
          </a:p>
          <a:p>
            <a:pPr marL="171450" indent="-171450">
              <a:spcBef>
                <a:spcPct val="30000"/>
              </a:spcBef>
              <a:buClr>
                <a:schemeClr val="accent1"/>
              </a:buClr>
              <a:buFont typeface="Wingdings" pitchFamily="2" charset="2"/>
              <a:buChar char="§"/>
            </a:pPr>
            <a:r>
              <a:rPr lang="en-US" sz="1400" dirty="0">
                <a:cs typeface="Calibri" pitchFamily="34" charset="0"/>
              </a:rPr>
              <a:t>Text : element a </a:t>
            </a:r>
            <a:r>
              <a:rPr lang="fr-FR" sz="1400" dirty="0">
                <a:cs typeface="Calibri" pitchFamily="34" charset="0"/>
              </a:rPr>
              <a:t>contrôler</a:t>
            </a:r>
          </a:p>
        </p:txBody>
      </p:sp>
      <p:sp>
        <p:nvSpPr>
          <p:cNvPr id="11" name="Rectangle 9">
            <a:extLst>
              <a:ext uri="{FF2B5EF4-FFF2-40B4-BE49-F238E27FC236}">
                <a16:creationId xmlns:a16="http://schemas.microsoft.com/office/drawing/2014/main" id="{EE7ADF74-12B1-457F-8D18-EC67798697DD}"/>
              </a:ext>
            </a:extLst>
          </p:cNvPr>
          <p:cNvSpPr>
            <a:spLocks noChangeArrowheads="1"/>
          </p:cNvSpPr>
          <p:nvPr/>
        </p:nvSpPr>
        <p:spPr bwMode="gray">
          <a:xfrm>
            <a:off x="4801532" y="3030850"/>
            <a:ext cx="2209988" cy="680429"/>
          </a:xfrm>
          <a:prstGeom prst="rect">
            <a:avLst/>
          </a:prstGeom>
          <a:solidFill>
            <a:srgbClr val="338091"/>
          </a:solidFill>
          <a:ln w="12700" algn="ctr">
            <a:noFill/>
            <a:miter lim="800000"/>
            <a:headEnd/>
            <a:tailEnd/>
          </a:ln>
          <a:effectLst/>
        </p:spPr>
        <p:txBody>
          <a:bodyPr lIns="0" tIns="0" rIns="0" bIns="0" anchor="ctr" anchorCtr="1"/>
          <a:lstStyle/>
          <a:p>
            <a:pPr>
              <a:spcBef>
                <a:spcPct val="30000"/>
              </a:spcBef>
            </a:pPr>
            <a:r>
              <a:rPr lang="en-US" sz="1600" dirty="0">
                <a:solidFill>
                  <a:schemeClr val="bg1"/>
                </a:solidFill>
                <a:latin typeface="+mj-lt"/>
                <a:cs typeface="Calibri" pitchFamily="34" charset="0"/>
              </a:rPr>
              <a:t>PDF 2D + Les </a:t>
            </a:r>
            <a:r>
              <a:rPr lang="en-US" sz="1600" dirty="0" err="1">
                <a:solidFill>
                  <a:schemeClr val="bg1"/>
                </a:solidFill>
                <a:latin typeface="+mj-lt"/>
                <a:cs typeface="Calibri" pitchFamily="34" charset="0"/>
              </a:rPr>
              <a:t>règles</a:t>
            </a:r>
            <a:r>
              <a:rPr lang="en-US" sz="1600" dirty="0">
                <a:solidFill>
                  <a:schemeClr val="bg1"/>
                </a:solidFill>
                <a:latin typeface="+mj-lt"/>
                <a:cs typeface="Calibri" pitchFamily="34" charset="0"/>
              </a:rPr>
              <a:t> mise </a:t>
            </a:r>
            <a:r>
              <a:rPr lang="en-US" sz="1600" dirty="0" err="1">
                <a:solidFill>
                  <a:schemeClr val="bg1"/>
                </a:solidFill>
                <a:latin typeface="+mj-lt"/>
                <a:cs typeface="Calibri" pitchFamily="34" charset="0"/>
              </a:rPr>
              <a:t>en</a:t>
            </a:r>
            <a:r>
              <a:rPr lang="en-US" sz="1600" dirty="0">
                <a:solidFill>
                  <a:schemeClr val="bg1"/>
                </a:solidFill>
                <a:latin typeface="+mj-lt"/>
                <a:cs typeface="Calibri" pitchFamily="34" charset="0"/>
              </a:rPr>
              <a:t> plan 2d </a:t>
            </a:r>
          </a:p>
        </p:txBody>
      </p:sp>
      <p:sp>
        <p:nvSpPr>
          <p:cNvPr id="8" name="Rectangle 8">
            <a:extLst>
              <a:ext uri="{FF2B5EF4-FFF2-40B4-BE49-F238E27FC236}">
                <a16:creationId xmlns:a16="http://schemas.microsoft.com/office/drawing/2014/main" id="{D9A1850E-6907-42D1-A1B4-FC8BB10A47A2}"/>
              </a:ext>
            </a:extLst>
          </p:cNvPr>
          <p:cNvSpPr>
            <a:spLocks noChangeArrowheads="1"/>
          </p:cNvSpPr>
          <p:nvPr/>
        </p:nvSpPr>
        <p:spPr bwMode="gray">
          <a:xfrm>
            <a:off x="7009645" y="2950854"/>
            <a:ext cx="2729213" cy="867930"/>
          </a:xfrm>
          <a:prstGeom prst="rect">
            <a:avLst/>
          </a:prstGeom>
          <a:noFill/>
          <a:ln w="9525" algn="ctr">
            <a:noFill/>
            <a:miter lim="800000"/>
            <a:headEnd/>
            <a:tailEnd/>
          </a:ln>
          <a:effectLst/>
        </p:spPr>
        <p:txBody>
          <a:bodyPr anchor="ctr">
            <a:spAutoFit/>
          </a:bodyPr>
          <a:lstStyle/>
          <a:p>
            <a:pPr marL="171450" indent="-171450">
              <a:spcBef>
                <a:spcPct val="30000"/>
              </a:spcBef>
              <a:buClr>
                <a:schemeClr val="accent1"/>
              </a:buClr>
              <a:buFont typeface="Wingdings" pitchFamily="2" charset="2"/>
              <a:buChar char="§"/>
            </a:pPr>
            <a:r>
              <a:rPr lang="fr-FR" sz="1400" dirty="0">
                <a:cs typeface="Calibri" pitchFamily="34" charset="0"/>
              </a:rPr>
              <a:t>Fichier</a:t>
            </a:r>
            <a:r>
              <a:rPr lang="en-US" sz="1400" dirty="0">
                <a:cs typeface="Calibri" pitchFamily="34" charset="0"/>
              </a:rPr>
              <a:t> pdf : conception 2D </a:t>
            </a:r>
          </a:p>
          <a:p>
            <a:pPr marL="171450" indent="-171450">
              <a:spcBef>
                <a:spcPct val="30000"/>
              </a:spcBef>
              <a:buClr>
                <a:schemeClr val="accent1"/>
              </a:buClr>
              <a:buFont typeface="Wingdings" pitchFamily="2" charset="2"/>
              <a:buChar char="§"/>
            </a:pPr>
            <a:r>
              <a:rPr lang="en-US" sz="1400" dirty="0">
                <a:cs typeface="Calibri" pitchFamily="34" charset="0"/>
              </a:rPr>
              <a:t>Text : </a:t>
            </a:r>
            <a:r>
              <a:rPr lang="fr-FR" sz="1400" dirty="0">
                <a:cs typeface="Calibri" pitchFamily="34" charset="0"/>
              </a:rPr>
              <a:t>règles de création</a:t>
            </a:r>
          </a:p>
          <a:p>
            <a:pPr marL="171450" indent="-171450">
              <a:spcBef>
                <a:spcPct val="30000"/>
              </a:spcBef>
              <a:buClr>
                <a:schemeClr val="accent1"/>
              </a:buClr>
              <a:buFont typeface="Wingdings" pitchFamily="2" charset="2"/>
              <a:buChar char="§"/>
            </a:pPr>
            <a:r>
              <a:rPr lang="en-US" sz="1400" dirty="0">
                <a:cs typeface="Calibri" pitchFamily="34" charset="0"/>
              </a:rPr>
              <a:t>Text : element a </a:t>
            </a:r>
            <a:r>
              <a:rPr lang="fr-FR" sz="1400" dirty="0">
                <a:cs typeface="Calibri" pitchFamily="34" charset="0"/>
              </a:rPr>
              <a:t>contrôler</a:t>
            </a:r>
          </a:p>
        </p:txBody>
      </p:sp>
      <p:sp>
        <p:nvSpPr>
          <p:cNvPr id="12" name="Rectangle 9">
            <a:extLst>
              <a:ext uri="{FF2B5EF4-FFF2-40B4-BE49-F238E27FC236}">
                <a16:creationId xmlns:a16="http://schemas.microsoft.com/office/drawing/2014/main" id="{10E30E37-C18B-4166-BC4E-377C5B814D39}"/>
              </a:ext>
            </a:extLst>
          </p:cNvPr>
          <p:cNvSpPr>
            <a:spLocks noChangeArrowheads="1"/>
          </p:cNvSpPr>
          <p:nvPr/>
        </p:nvSpPr>
        <p:spPr bwMode="gray">
          <a:xfrm>
            <a:off x="4801532" y="4168379"/>
            <a:ext cx="2209988" cy="680429"/>
          </a:xfrm>
          <a:prstGeom prst="rect">
            <a:avLst/>
          </a:prstGeom>
          <a:solidFill>
            <a:srgbClr val="338091"/>
          </a:solidFill>
          <a:ln w="12700" algn="ctr">
            <a:noFill/>
            <a:miter lim="800000"/>
            <a:headEnd/>
            <a:tailEnd/>
          </a:ln>
          <a:effectLst/>
        </p:spPr>
        <p:txBody>
          <a:bodyPr lIns="0" tIns="0" rIns="0" bIns="0" anchor="ctr" anchorCtr="1"/>
          <a:lstStyle/>
          <a:p>
            <a:pPr>
              <a:spcBef>
                <a:spcPct val="30000"/>
              </a:spcBef>
            </a:pPr>
            <a:r>
              <a:rPr lang="en-US" sz="1600" dirty="0">
                <a:solidFill>
                  <a:schemeClr val="bg1"/>
                </a:solidFill>
                <a:latin typeface="+mj-lt"/>
                <a:cs typeface="Calibri" pitchFamily="34" charset="0"/>
              </a:rPr>
              <a:t>Specification</a:t>
            </a:r>
          </a:p>
        </p:txBody>
      </p:sp>
      <p:sp>
        <p:nvSpPr>
          <p:cNvPr id="7" name="Rectangle 5">
            <a:extLst>
              <a:ext uri="{FF2B5EF4-FFF2-40B4-BE49-F238E27FC236}">
                <a16:creationId xmlns:a16="http://schemas.microsoft.com/office/drawing/2014/main" id="{0FC31C4D-9D9A-4B82-934C-3016B51EE9DB}"/>
              </a:ext>
            </a:extLst>
          </p:cNvPr>
          <p:cNvSpPr>
            <a:spLocks noChangeArrowheads="1"/>
          </p:cNvSpPr>
          <p:nvPr/>
        </p:nvSpPr>
        <p:spPr bwMode="gray">
          <a:xfrm>
            <a:off x="7060259" y="4072587"/>
            <a:ext cx="2729213" cy="867930"/>
          </a:xfrm>
          <a:prstGeom prst="rect">
            <a:avLst/>
          </a:prstGeom>
          <a:noFill/>
          <a:ln w="9525" algn="ctr">
            <a:noFill/>
            <a:miter lim="800000"/>
            <a:headEnd/>
            <a:tailEnd/>
          </a:ln>
          <a:effectLst/>
        </p:spPr>
        <p:txBody>
          <a:bodyPr anchor="ctr">
            <a:spAutoFit/>
          </a:bodyPr>
          <a:lstStyle/>
          <a:p>
            <a:pPr marL="171450" indent="-171450">
              <a:spcBef>
                <a:spcPct val="30000"/>
              </a:spcBef>
              <a:buClr>
                <a:schemeClr val="accent1"/>
              </a:buClr>
              <a:buFont typeface="Wingdings" pitchFamily="2" charset="2"/>
              <a:buChar char="§"/>
            </a:pPr>
            <a:r>
              <a:rPr lang="en-US" sz="1400" dirty="0">
                <a:cs typeface="Calibri" pitchFamily="34" charset="0"/>
              </a:rPr>
              <a:t>Text : </a:t>
            </a:r>
            <a:r>
              <a:rPr lang="fr-FR" sz="1400" dirty="0"/>
              <a:t>Règle de métier</a:t>
            </a:r>
            <a:endParaRPr lang="en-US" sz="1400" dirty="0">
              <a:cs typeface="Calibri" pitchFamily="34" charset="0"/>
            </a:endParaRPr>
          </a:p>
          <a:p>
            <a:pPr marL="171450" indent="-171450">
              <a:spcBef>
                <a:spcPct val="30000"/>
              </a:spcBef>
              <a:buClr>
                <a:schemeClr val="accent1"/>
              </a:buClr>
              <a:buFont typeface="Wingdings" pitchFamily="2" charset="2"/>
              <a:buChar char="§"/>
            </a:pPr>
            <a:r>
              <a:rPr lang="en-US" sz="1400" dirty="0">
                <a:cs typeface="Calibri" pitchFamily="34" charset="0"/>
              </a:rPr>
              <a:t>Text : </a:t>
            </a:r>
            <a:r>
              <a:rPr lang="fr-FR" sz="1400" dirty="0"/>
              <a:t>LDA et les Methods</a:t>
            </a:r>
            <a:endParaRPr lang="en-US" sz="1400" dirty="0">
              <a:cs typeface="Calibri" pitchFamily="34" charset="0"/>
            </a:endParaRPr>
          </a:p>
          <a:p>
            <a:pPr marL="171450" indent="-171450">
              <a:spcBef>
                <a:spcPct val="30000"/>
              </a:spcBef>
              <a:buClr>
                <a:schemeClr val="accent1"/>
              </a:buClr>
              <a:buFont typeface="Wingdings" pitchFamily="2" charset="2"/>
              <a:buChar char="§"/>
            </a:pPr>
            <a:r>
              <a:rPr lang="en-US" sz="1400" dirty="0">
                <a:cs typeface="Calibri" pitchFamily="34" charset="0"/>
              </a:rPr>
              <a:t>Text : </a:t>
            </a:r>
            <a:r>
              <a:rPr lang="fr-FR" sz="1400" dirty="0"/>
              <a:t>Info générale</a:t>
            </a:r>
          </a:p>
        </p:txBody>
      </p:sp>
      <p:sp>
        <p:nvSpPr>
          <p:cNvPr id="13" name="Rectangle 9">
            <a:extLst>
              <a:ext uri="{FF2B5EF4-FFF2-40B4-BE49-F238E27FC236}">
                <a16:creationId xmlns:a16="http://schemas.microsoft.com/office/drawing/2014/main" id="{14C0700C-1259-4FEA-8B1D-03D8B1AC04DD}"/>
              </a:ext>
            </a:extLst>
          </p:cNvPr>
          <p:cNvSpPr>
            <a:spLocks noChangeArrowheads="1"/>
          </p:cNvSpPr>
          <p:nvPr/>
        </p:nvSpPr>
        <p:spPr bwMode="gray">
          <a:xfrm>
            <a:off x="4801532" y="5305910"/>
            <a:ext cx="2209988" cy="680429"/>
          </a:xfrm>
          <a:prstGeom prst="rect">
            <a:avLst/>
          </a:prstGeom>
          <a:solidFill>
            <a:srgbClr val="338091"/>
          </a:solidFill>
          <a:ln w="12700" algn="ctr">
            <a:noFill/>
            <a:miter lim="800000"/>
            <a:headEnd/>
            <a:tailEnd/>
          </a:ln>
          <a:effectLst/>
        </p:spPr>
        <p:txBody>
          <a:bodyPr lIns="0" tIns="0" rIns="0" bIns="0" anchor="ctr" anchorCtr="1"/>
          <a:lstStyle/>
          <a:p>
            <a:pPr>
              <a:spcBef>
                <a:spcPct val="30000"/>
              </a:spcBef>
            </a:pPr>
            <a:r>
              <a:rPr lang="fr-FR" sz="1600" dirty="0">
                <a:solidFill>
                  <a:schemeClr val="bg1"/>
                </a:solidFill>
                <a:latin typeface="+mj-lt"/>
                <a:cs typeface="Calibri" pitchFamily="34" charset="0"/>
              </a:rPr>
              <a:t>E</a:t>
            </a:r>
            <a:r>
              <a:rPr lang="en-US" sz="1600" dirty="0" err="1">
                <a:solidFill>
                  <a:schemeClr val="bg1"/>
                </a:solidFill>
                <a:latin typeface="+mj-lt"/>
                <a:cs typeface="Calibri" pitchFamily="34" charset="0"/>
              </a:rPr>
              <a:t>xp</a:t>
            </a:r>
            <a:r>
              <a:rPr lang="en-US" sz="1600" dirty="0">
                <a:solidFill>
                  <a:schemeClr val="bg1"/>
                </a:solidFill>
                <a:latin typeface="+mj-lt"/>
                <a:cs typeface="Calibri" pitchFamily="34" charset="0"/>
              </a:rPr>
              <a:t> NFTR solution</a:t>
            </a:r>
          </a:p>
        </p:txBody>
      </p:sp>
      <p:sp>
        <p:nvSpPr>
          <p:cNvPr id="15" name="Rectangle 5">
            <a:extLst>
              <a:ext uri="{FF2B5EF4-FFF2-40B4-BE49-F238E27FC236}">
                <a16:creationId xmlns:a16="http://schemas.microsoft.com/office/drawing/2014/main" id="{0D5B4D51-475E-4560-9674-A6FEE7B8A5FB}"/>
              </a:ext>
            </a:extLst>
          </p:cNvPr>
          <p:cNvSpPr>
            <a:spLocks noChangeArrowheads="1"/>
          </p:cNvSpPr>
          <p:nvPr/>
        </p:nvSpPr>
        <p:spPr bwMode="gray">
          <a:xfrm>
            <a:off x="7060259" y="5492235"/>
            <a:ext cx="2729213" cy="307777"/>
          </a:xfrm>
          <a:prstGeom prst="rect">
            <a:avLst/>
          </a:prstGeom>
          <a:noFill/>
          <a:ln w="9525" algn="ctr">
            <a:noFill/>
            <a:miter lim="800000"/>
            <a:headEnd/>
            <a:tailEnd/>
          </a:ln>
          <a:effectLst/>
        </p:spPr>
        <p:txBody>
          <a:bodyPr wrap="square" anchor="ctr">
            <a:spAutoFit/>
          </a:bodyPr>
          <a:lstStyle/>
          <a:p>
            <a:pPr marL="171450" indent="-171450">
              <a:spcBef>
                <a:spcPct val="30000"/>
              </a:spcBef>
              <a:buClr>
                <a:schemeClr val="accent1"/>
              </a:buClr>
              <a:buFont typeface="Wingdings" pitchFamily="2" charset="2"/>
              <a:buChar char="§"/>
            </a:pPr>
            <a:r>
              <a:rPr lang="en-US" sz="1400" dirty="0">
                <a:cs typeface="Calibri" pitchFamily="34" charset="0"/>
              </a:rPr>
              <a:t>Text</a:t>
            </a:r>
          </a:p>
        </p:txBody>
      </p:sp>
      <p:grpSp>
        <p:nvGrpSpPr>
          <p:cNvPr id="16" name="Groupe 15">
            <a:extLst>
              <a:ext uri="{FF2B5EF4-FFF2-40B4-BE49-F238E27FC236}">
                <a16:creationId xmlns:a16="http://schemas.microsoft.com/office/drawing/2014/main" id="{5FDB94C2-6DC9-D8C6-A3F4-30B391CA5A5E}"/>
              </a:ext>
              <a:ext uri="{C183D7F6-B498-43B3-948B-1728B52AA6E4}">
                <adec:decorative xmlns:adec="http://schemas.microsoft.com/office/drawing/2017/decorative" val="1"/>
              </a:ext>
            </a:extLst>
          </p:cNvPr>
          <p:cNvGrpSpPr/>
          <p:nvPr/>
        </p:nvGrpSpPr>
        <p:grpSpPr>
          <a:xfrm>
            <a:off x="3695601" y="2233536"/>
            <a:ext cx="1105931" cy="3412589"/>
            <a:chOff x="4085642" y="2135172"/>
            <a:chExt cx="1105931" cy="3412589"/>
          </a:xfrm>
        </p:grpSpPr>
        <p:cxnSp>
          <p:nvCxnSpPr>
            <p:cNvPr id="6" name="AutoShape 15">
              <a:extLst>
                <a:ext uri="{FF2B5EF4-FFF2-40B4-BE49-F238E27FC236}">
                  <a16:creationId xmlns:a16="http://schemas.microsoft.com/office/drawing/2014/main" id="{43F2375B-808D-4E75-92DC-5DD6DDDB1A30}"/>
                </a:ext>
                <a:ext uri="{C183D7F6-B498-43B3-948B-1728B52AA6E4}">
                  <adec:decorative xmlns:adec="http://schemas.microsoft.com/office/drawing/2017/decorative" val="1"/>
                </a:ext>
              </a:extLst>
            </p:cNvPr>
            <p:cNvCxnSpPr>
              <a:cxnSpLocks noChangeShapeType="1"/>
            </p:cNvCxnSpPr>
            <p:nvPr/>
          </p:nvCxnSpPr>
          <p:spPr bwMode="gray">
            <a:xfrm flipV="1">
              <a:off x="4085642" y="2135172"/>
              <a:ext cx="1105931" cy="1534742"/>
            </a:xfrm>
            <a:prstGeom prst="bentConnector3">
              <a:avLst>
                <a:gd name="adj1" fmla="val 50000"/>
              </a:avLst>
            </a:prstGeom>
            <a:noFill/>
            <a:ln w="12700">
              <a:solidFill>
                <a:schemeClr val="bg1">
                  <a:lumMod val="65000"/>
                </a:schemeClr>
              </a:solidFill>
              <a:miter lim="800000"/>
              <a:headEnd/>
              <a:tailEnd/>
            </a:ln>
            <a:effectLst/>
          </p:spPr>
        </p:cxnSp>
        <p:cxnSp>
          <p:nvCxnSpPr>
            <p:cNvPr id="5" name="AutoShape 14">
              <a:extLst>
                <a:ext uri="{FF2B5EF4-FFF2-40B4-BE49-F238E27FC236}">
                  <a16:creationId xmlns:a16="http://schemas.microsoft.com/office/drawing/2014/main" id="{84A47587-69AE-4E49-85E6-73A02D54871C}"/>
                </a:ext>
                <a:ext uri="{C183D7F6-B498-43B3-948B-1728B52AA6E4}">
                  <adec:decorative xmlns:adec="http://schemas.microsoft.com/office/drawing/2017/decorative" val="1"/>
                </a:ext>
              </a:extLst>
            </p:cNvPr>
            <p:cNvCxnSpPr>
              <a:cxnSpLocks noChangeShapeType="1"/>
            </p:cNvCxnSpPr>
            <p:nvPr/>
          </p:nvCxnSpPr>
          <p:spPr bwMode="gray">
            <a:xfrm flipV="1">
              <a:off x="4085642" y="3272701"/>
              <a:ext cx="1105931" cy="397213"/>
            </a:xfrm>
            <a:prstGeom prst="bentConnector3">
              <a:avLst>
                <a:gd name="adj1" fmla="val 50000"/>
              </a:avLst>
            </a:prstGeom>
            <a:noFill/>
            <a:ln w="12700">
              <a:solidFill>
                <a:schemeClr val="bg1">
                  <a:lumMod val="65000"/>
                </a:schemeClr>
              </a:solidFill>
              <a:miter lim="800000"/>
              <a:headEnd/>
              <a:tailEnd/>
            </a:ln>
            <a:effectLst/>
          </p:spPr>
        </p:cxnSp>
        <p:cxnSp>
          <p:nvCxnSpPr>
            <p:cNvPr id="4" name="AutoShape 13">
              <a:extLst>
                <a:ext uri="{FF2B5EF4-FFF2-40B4-BE49-F238E27FC236}">
                  <a16:creationId xmlns:a16="http://schemas.microsoft.com/office/drawing/2014/main" id="{5C8A204F-D7FA-4F71-8364-53D8D9F5F621}"/>
                </a:ext>
                <a:ext uri="{C183D7F6-B498-43B3-948B-1728B52AA6E4}">
                  <adec:decorative xmlns:adec="http://schemas.microsoft.com/office/drawing/2017/decorative" val="1"/>
                </a:ext>
              </a:extLst>
            </p:cNvPr>
            <p:cNvCxnSpPr>
              <a:cxnSpLocks noChangeShapeType="1"/>
            </p:cNvCxnSpPr>
            <p:nvPr/>
          </p:nvCxnSpPr>
          <p:spPr bwMode="gray">
            <a:xfrm>
              <a:off x="4085642" y="3669914"/>
              <a:ext cx="1105931" cy="740316"/>
            </a:xfrm>
            <a:prstGeom prst="bentConnector3">
              <a:avLst>
                <a:gd name="adj1" fmla="val 50000"/>
              </a:avLst>
            </a:prstGeom>
            <a:noFill/>
            <a:ln w="12700">
              <a:solidFill>
                <a:schemeClr val="bg1">
                  <a:lumMod val="65000"/>
                </a:schemeClr>
              </a:solidFill>
              <a:miter lim="800000"/>
              <a:headEnd/>
              <a:tailEnd/>
            </a:ln>
            <a:effectLst/>
          </p:spPr>
        </p:cxnSp>
        <p:cxnSp>
          <p:nvCxnSpPr>
            <p:cNvPr id="3" name="AutoShape 6">
              <a:extLst>
                <a:ext uri="{FF2B5EF4-FFF2-40B4-BE49-F238E27FC236}">
                  <a16:creationId xmlns:a16="http://schemas.microsoft.com/office/drawing/2014/main" id="{3B62DC06-BC16-4BF7-AFB3-8CF63F39AE8B}"/>
                </a:ext>
                <a:ext uri="{C183D7F6-B498-43B3-948B-1728B52AA6E4}">
                  <adec:decorative xmlns:adec="http://schemas.microsoft.com/office/drawing/2017/decorative" val="1"/>
                </a:ext>
              </a:extLst>
            </p:cNvPr>
            <p:cNvCxnSpPr>
              <a:cxnSpLocks noChangeShapeType="1"/>
            </p:cNvCxnSpPr>
            <p:nvPr/>
          </p:nvCxnSpPr>
          <p:spPr bwMode="gray">
            <a:xfrm>
              <a:off x="4085642" y="3669914"/>
              <a:ext cx="1105931" cy="1877847"/>
            </a:xfrm>
            <a:prstGeom prst="bentConnector3">
              <a:avLst>
                <a:gd name="adj1" fmla="val 50000"/>
              </a:avLst>
            </a:prstGeom>
            <a:noFill/>
            <a:ln w="12700">
              <a:solidFill>
                <a:schemeClr val="bg1">
                  <a:lumMod val="65000"/>
                </a:schemeClr>
              </a:solidFill>
              <a:miter lim="800000"/>
              <a:headEnd/>
              <a:tailEnd/>
            </a:ln>
            <a:effectLst/>
          </p:spPr>
        </p:cxnSp>
      </p:grpSp>
    </p:spTree>
    <p:extLst>
      <p:ext uri="{BB962C8B-B14F-4D97-AF65-F5344CB8AC3E}">
        <p14:creationId xmlns:p14="http://schemas.microsoft.com/office/powerpoint/2010/main" val="354569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a:xfrm>
            <a:off x="414971" y="260350"/>
            <a:ext cx="11008413" cy="792163"/>
          </a:xfrm>
        </p:spPr>
        <p:txBody>
          <a:bodyPr/>
          <a:lstStyle/>
          <a:p>
            <a:r>
              <a:rPr lang="fr-FR" dirty="0"/>
              <a:t>Avantages et inconvénients</a:t>
            </a:r>
          </a:p>
        </p:txBody>
      </p:sp>
      <p:sp>
        <p:nvSpPr>
          <p:cNvPr id="13" name="Rectangle 12">
            <a:extLst>
              <a:ext uri="{FF2B5EF4-FFF2-40B4-BE49-F238E27FC236}">
                <a16:creationId xmlns:a16="http://schemas.microsoft.com/office/drawing/2014/main" id="{320608D2-70C7-6945-8A3F-D20CE603BDEA}"/>
              </a:ext>
            </a:extLst>
          </p:cNvPr>
          <p:cNvSpPr/>
          <p:nvPr/>
        </p:nvSpPr>
        <p:spPr>
          <a:xfrm>
            <a:off x="395468" y="1556793"/>
            <a:ext cx="5690669" cy="605624"/>
          </a:xfrm>
          <a:prstGeom prst="rect">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Avantages</a:t>
            </a:r>
            <a:endParaRPr lang="en-US" dirty="0">
              <a:latin typeface="+mj-lt"/>
            </a:endParaRPr>
          </a:p>
        </p:txBody>
      </p:sp>
      <p:sp>
        <p:nvSpPr>
          <p:cNvPr id="14" name="Rectangle 13">
            <a:extLst>
              <a:ext uri="{FF2B5EF4-FFF2-40B4-BE49-F238E27FC236}">
                <a16:creationId xmlns:a16="http://schemas.microsoft.com/office/drawing/2014/main" id="{8A92DB83-CD82-E74F-9C13-A1281579E40C}"/>
              </a:ext>
              <a:ext uri="{C183D7F6-B498-43B3-948B-1728B52AA6E4}">
                <adec:decorative xmlns:adec="http://schemas.microsoft.com/office/drawing/2017/decorative" val="1"/>
              </a:ext>
            </a:extLst>
          </p:cNvPr>
          <p:cNvSpPr/>
          <p:nvPr/>
        </p:nvSpPr>
        <p:spPr>
          <a:xfrm>
            <a:off x="385604" y="2162417"/>
            <a:ext cx="11381333" cy="16113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cxnSp>
        <p:nvCxnSpPr>
          <p:cNvPr id="17" name="Straight Connector 16">
            <a:extLst>
              <a:ext uri="{FF2B5EF4-FFF2-40B4-BE49-F238E27FC236}">
                <a16:creationId xmlns:a16="http://schemas.microsoft.com/office/drawing/2014/main" id="{0F20C0D1-00F6-6340-BA10-80DAF557F7D4}"/>
              </a:ext>
              <a:ext uri="{C183D7F6-B498-43B3-948B-1728B52AA6E4}">
                <adec:decorative xmlns:adec="http://schemas.microsoft.com/office/drawing/2017/decorative" val="1"/>
              </a:ext>
            </a:extLst>
          </p:cNvPr>
          <p:cNvCxnSpPr>
            <a:cxnSpLocks/>
          </p:cNvCxnSpPr>
          <p:nvPr/>
        </p:nvCxnSpPr>
        <p:spPr>
          <a:xfrm>
            <a:off x="6076759" y="2162417"/>
            <a:ext cx="0" cy="16113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4EEE1C-807D-2D4A-BD37-DB7C468E0190}"/>
              </a:ext>
            </a:extLst>
          </p:cNvPr>
          <p:cNvSpPr/>
          <p:nvPr/>
        </p:nvSpPr>
        <p:spPr>
          <a:xfrm>
            <a:off x="6096000" y="1556792"/>
            <a:ext cx="5668511" cy="605624"/>
          </a:xfrm>
          <a:prstGeom prst="rect">
            <a:avLst/>
          </a:prstGeom>
          <a:solidFill>
            <a:srgbClr val="173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inconvénients</a:t>
            </a:r>
            <a:endParaRPr lang="en-US" dirty="0">
              <a:latin typeface="+mj-lt"/>
            </a:endParaRPr>
          </a:p>
        </p:txBody>
      </p:sp>
      <p:sp>
        <p:nvSpPr>
          <p:cNvPr id="16" name="Rectangle 15">
            <a:extLst>
              <a:ext uri="{FF2B5EF4-FFF2-40B4-BE49-F238E27FC236}">
                <a16:creationId xmlns:a16="http://schemas.microsoft.com/office/drawing/2014/main" id="{3AAA8D26-2F5F-BE47-9929-92F9A6509719}"/>
              </a:ext>
            </a:extLst>
          </p:cNvPr>
          <p:cNvSpPr/>
          <p:nvPr/>
        </p:nvSpPr>
        <p:spPr>
          <a:xfrm>
            <a:off x="6086137" y="2352542"/>
            <a:ext cx="5669068" cy="923330"/>
          </a:xfrm>
          <a:prstGeom prst="rect">
            <a:avLst/>
          </a:prstGeom>
        </p:spPr>
        <p:txBody>
          <a:bodyPr wrap="square">
            <a:spAutoFit/>
          </a:bodyPr>
          <a:lstStyle/>
          <a:p>
            <a:pPr algn="ctr">
              <a:spcAft>
                <a:spcPts val="1200"/>
              </a:spcAft>
              <a:defRPr/>
            </a:pPr>
            <a:r>
              <a:rPr lang="fr-FR" dirty="0">
                <a:latin typeface="+mj-lt"/>
              </a:rPr>
              <a:t>Possibilité de bugs dans l'application</a:t>
            </a:r>
            <a:br>
              <a:rPr lang="en-US" dirty="0">
                <a:latin typeface="+mj-lt"/>
              </a:rPr>
            </a:br>
            <a:br>
              <a:rPr lang="en-US" dirty="0">
                <a:latin typeface="+mj-lt"/>
              </a:rPr>
            </a:br>
            <a:r>
              <a:rPr lang="fr-FR" b="0" i="0" dirty="0">
                <a:effectLst/>
                <a:latin typeface="+mj-lt"/>
              </a:rPr>
              <a:t>La maintenance continue de l'application</a:t>
            </a:r>
            <a:endParaRPr lang="fr-FR" dirty="0">
              <a:latin typeface="+mj-lt"/>
            </a:endParaRPr>
          </a:p>
        </p:txBody>
      </p:sp>
      <p:sp>
        <p:nvSpPr>
          <p:cNvPr id="5" name="ZoneTexte 4">
            <a:extLst>
              <a:ext uri="{FF2B5EF4-FFF2-40B4-BE49-F238E27FC236}">
                <a16:creationId xmlns:a16="http://schemas.microsoft.com/office/drawing/2014/main" id="{50E7EDE6-86EE-E020-7930-272466F38E4A}"/>
              </a:ext>
            </a:extLst>
          </p:cNvPr>
          <p:cNvSpPr txBox="1"/>
          <p:nvPr/>
        </p:nvSpPr>
        <p:spPr>
          <a:xfrm>
            <a:off x="385604" y="2297363"/>
            <a:ext cx="5700533" cy="1477328"/>
          </a:xfrm>
          <a:prstGeom prst="rect">
            <a:avLst/>
          </a:prstGeom>
          <a:noFill/>
        </p:spPr>
        <p:txBody>
          <a:bodyPr wrap="square">
            <a:spAutoFit/>
          </a:bodyPr>
          <a:lstStyle/>
          <a:p>
            <a:pPr algn="ctr"/>
            <a:r>
              <a:rPr lang="fr-FR" i="0" dirty="0">
                <a:effectLst/>
                <a:latin typeface="+mj-lt"/>
              </a:rPr>
              <a:t>Centralisation des données</a:t>
            </a:r>
            <a:br>
              <a:rPr lang="fr-FR" i="0" dirty="0">
                <a:effectLst/>
                <a:latin typeface="+mj-lt"/>
              </a:rPr>
            </a:br>
            <a:endParaRPr lang="fr-FR" i="0" dirty="0">
              <a:effectLst/>
              <a:latin typeface="+mj-lt"/>
            </a:endParaRPr>
          </a:p>
          <a:p>
            <a:pPr algn="ctr"/>
            <a:r>
              <a:rPr lang="fr-FR" i="0" dirty="0">
                <a:effectLst/>
                <a:latin typeface="+mj-lt"/>
              </a:rPr>
              <a:t>Facilité d'utilisation</a:t>
            </a:r>
            <a:br>
              <a:rPr lang="fr-FR" i="0" dirty="0">
                <a:effectLst/>
                <a:latin typeface="+mj-lt"/>
              </a:rPr>
            </a:br>
            <a:br>
              <a:rPr lang="fr-FR" i="0" dirty="0">
                <a:effectLst/>
                <a:latin typeface="+mj-lt"/>
              </a:rPr>
            </a:br>
            <a:r>
              <a:rPr lang="fr-FR" b="0" i="0" dirty="0">
                <a:effectLst/>
                <a:latin typeface="+mj-lt"/>
              </a:rPr>
              <a:t>Contrôle d'accès</a:t>
            </a:r>
            <a:endParaRPr lang="fr-FR" dirty="0">
              <a:latin typeface="+mj-lt"/>
            </a:endParaRPr>
          </a:p>
        </p:txBody>
      </p:sp>
    </p:spTree>
    <p:extLst>
      <p:ext uri="{BB962C8B-B14F-4D97-AF65-F5344CB8AC3E}">
        <p14:creationId xmlns:p14="http://schemas.microsoft.com/office/powerpoint/2010/main" val="102705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pic>
        <p:nvPicPr>
          <p:cNvPr id="2" name="Image 1">
            <a:extLst>
              <a:ext uri="{FF2B5EF4-FFF2-40B4-BE49-F238E27FC236}">
                <a16:creationId xmlns:a16="http://schemas.microsoft.com/office/drawing/2014/main" id="{1D0E5113-D7A1-1858-72C0-AF034D6A2E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67808" y="980728"/>
            <a:ext cx="8175987" cy="6230664"/>
          </a:xfrm>
          <a:prstGeom prst="rect">
            <a:avLst/>
          </a:prstGeom>
        </p:spPr>
      </p:pic>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Base des données a 4 niveaux</a:t>
            </a:r>
            <a:endParaRPr lang="en-US" sz="1400" b="1" dirty="0"/>
          </a:p>
        </p:txBody>
      </p:sp>
      <p:sp>
        <p:nvSpPr>
          <p:cNvPr id="5" name="Round Same Side Corner Rectangle 7">
            <a:extLst>
              <a:ext uri="{FF2B5EF4-FFF2-40B4-BE49-F238E27FC236}">
                <a16:creationId xmlns:a16="http://schemas.microsoft.com/office/drawing/2014/main" id="{E450863F-6220-A817-5002-D7FB27702C0B}"/>
              </a:ext>
            </a:extLst>
          </p:cNvPr>
          <p:cNvSpPr/>
          <p:nvPr/>
        </p:nvSpPr>
        <p:spPr bwMode="auto">
          <a:xfrm rot="16200000" flipH="1">
            <a:off x="1348009" y="2104315"/>
            <a:ext cx="849424" cy="586182"/>
          </a:xfrm>
          <a:prstGeom prst="round2SameRect">
            <a:avLst/>
          </a:prstGeom>
          <a:solidFill>
            <a:srgbClr val="0F434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schemeClr val="bg1"/>
                </a:solidFill>
                <a:latin typeface="+mj-lt"/>
              </a:rPr>
              <a:t>N1</a:t>
            </a:r>
          </a:p>
        </p:txBody>
      </p:sp>
      <p:sp>
        <p:nvSpPr>
          <p:cNvPr id="6" name="Rounded Rectangle 6">
            <a:extLst>
              <a:ext uri="{FF2B5EF4-FFF2-40B4-BE49-F238E27FC236}">
                <a16:creationId xmlns:a16="http://schemas.microsoft.com/office/drawing/2014/main" id="{D30A4665-2F42-4BD0-B498-466FD22C68D0}"/>
              </a:ext>
            </a:extLst>
          </p:cNvPr>
          <p:cNvSpPr/>
          <p:nvPr/>
        </p:nvSpPr>
        <p:spPr bwMode="auto">
          <a:xfrm>
            <a:off x="2063552" y="1972693"/>
            <a:ext cx="2448272" cy="849423"/>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fr-FR" sz="1400" b="1" dirty="0"/>
              <a:t>Périmètre</a:t>
            </a:r>
          </a:p>
          <a:p>
            <a:pPr marL="169863" indent="-169863" fontAlgn="t">
              <a:spcBef>
                <a:spcPts val="200"/>
              </a:spcBef>
              <a:spcAft>
                <a:spcPts val="200"/>
              </a:spcAft>
              <a:buClr>
                <a:schemeClr val="accent1"/>
              </a:buClr>
              <a:buFont typeface="Wingdings" pitchFamily="2" charset="2"/>
              <a:buChar char="§"/>
              <a:defRPr/>
            </a:pPr>
            <a:endParaRPr lang="en-US" sz="1400" dirty="0">
              <a:cs typeface="+mn-cs"/>
            </a:endParaRPr>
          </a:p>
        </p:txBody>
      </p:sp>
      <p:sp>
        <p:nvSpPr>
          <p:cNvPr id="7" name="Round Same Side Corner Rectangle 17">
            <a:extLst>
              <a:ext uri="{FF2B5EF4-FFF2-40B4-BE49-F238E27FC236}">
                <a16:creationId xmlns:a16="http://schemas.microsoft.com/office/drawing/2014/main" id="{5D951038-D6D6-F884-F63C-516B12FA9C76}"/>
              </a:ext>
            </a:extLst>
          </p:cNvPr>
          <p:cNvSpPr/>
          <p:nvPr/>
        </p:nvSpPr>
        <p:spPr bwMode="auto">
          <a:xfrm rot="16200000" flipH="1">
            <a:off x="1348007" y="3080201"/>
            <a:ext cx="849423" cy="586186"/>
          </a:xfrm>
          <a:prstGeom prst="round2SameRect">
            <a:avLst/>
          </a:prstGeom>
          <a:solidFill>
            <a:srgbClr val="0F6A73"/>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prstClr val="white"/>
                </a:solidFill>
                <a:latin typeface="+mj-lt"/>
              </a:rPr>
              <a:t>N2</a:t>
            </a:r>
          </a:p>
        </p:txBody>
      </p:sp>
      <p:sp>
        <p:nvSpPr>
          <p:cNvPr id="8" name="Rounded Rectangle 8">
            <a:extLst>
              <a:ext uri="{FF2B5EF4-FFF2-40B4-BE49-F238E27FC236}">
                <a16:creationId xmlns:a16="http://schemas.microsoft.com/office/drawing/2014/main" id="{807E3FFD-42C0-2354-8078-0F3329E56503}"/>
              </a:ext>
            </a:extLst>
          </p:cNvPr>
          <p:cNvSpPr/>
          <p:nvPr/>
        </p:nvSpPr>
        <p:spPr bwMode="auto">
          <a:xfrm>
            <a:off x="2063552" y="2948580"/>
            <a:ext cx="2448272" cy="849423"/>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err="1"/>
              <a:t>Système</a:t>
            </a: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a:t>Les sys de </a:t>
            </a:r>
            <a:r>
              <a:rPr lang="en-US" sz="1400" dirty="0" err="1"/>
              <a:t>chaque</a:t>
            </a:r>
            <a:r>
              <a:rPr lang="en-US" sz="1400" dirty="0"/>
              <a:t> </a:t>
            </a:r>
            <a:r>
              <a:rPr lang="en-US" sz="1400" dirty="0" err="1"/>
              <a:t>permtr</a:t>
            </a:r>
            <a:endParaRPr lang="en-US" sz="1400" dirty="0"/>
          </a:p>
        </p:txBody>
      </p:sp>
      <p:sp>
        <p:nvSpPr>
          <p:cNvPr id="9" name="Round Same Side Corner Rectangle 18">
            <a:extLst>
              <a:ext uri="{FF2B5EF4-FFF2-40B4-BE49-F238E27FC236}">
                <a16:creationId xmlns:a16="http://schemas.microsoft.com/office/drawing/2014/main" id="{38D68DCA-674F-E10B-5566-05520210E71F}"/>
              </a:ext>
            </a:extLst>
          </p:cNvPr>
          <p:cNvSpPr/>
          <p:nvPr/>
        </p:nvSpPr>
        <p:spPr bwMode="auto">
          <a:xfrm rot="16200000" flipH="1">
            <a:off x="1348006" y="4056089"/>
            <a:ext cx="849425" cy="586186"/>
          </a:xfrm>
          <a:prstGeom prst="round2SameRect">
            <a:avLst/>
          </a:prstGeom>
          <a:solidFill>
            <a:srgbClr val="0F878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prstClr val="white"/>
                </a:solidFill>
                <a:latin typeface="+mj-lt"/>
              </a:rPr>
              <a:t>N3</a:t>
            </a:r>
          </a:p>
        </p:txBody>
      </p:sp>
      <p:sp>
        <p:nvSpPr>
          <p:cNvPr id="10" name="Rounded Rectangle 10">
            <a:extLst>
              <a:ext uri="{FF2B5EF4-FFF2-40B4-BE49-F238E27FC236}">
                <a16:creationId xmlns:a16="http://schemas.microsoft.com/office/drawing/2014/main" id="{3294E44D-34D0-3EBF-7576-BEFB5E701447}"/>
              </a:ext>
            </a:extLst>
          </p:cNvPr>
          <p:cNvSpPr/>
          <p:nvPr/>
        </p:nvSpPr>
        <p:spPr bwMode="auto">
          <a:xfrm>
            <a:off x="2063552" y="3924466"/>
            <a:ext cx="2448272" cy="849423"/>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err="1"/>
              <a:t>Composant</a:t>
            </a: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a:t>Les comp de </a:t>
            </a:r>
            <a:r>
              <a:rPr lang="en-US" sz="1400" dirty="0" err="1"/>
              <a:t>chaque</a:t>
            </a:r>
            <a:r>
              <a:rPr lang="en-US" sz="1400" dirty="0"/>
              <a:t> sys</a:t>
            </a:r>
          </a:p>
        </p:txBody>
      </p:sp>
      <p:sp>
        <p:nvSpPr>
          <p:cNvPr id="11" name="Round Same Side Corner Rectangle 19">
            <a:extLst>
              <a:ext uri="{FF2B5EF4-FFF2-40B4-BE49-F238E27FC236}">
                <a16:creationId xmlns:a16="http://schemas.microsoft.com/office/drawing/2014/main" id="{93C9316E-4633-A153-238A-8FE599C1DC00}"/>
              </a:ext>
            </a:extLst>
          </p:cNvPr>
          <p:cNvSpPr/>
          <p:nvPr/>
        </p:nvSpPr>
        <p:spPr bwMode="auto">
          <a:xfrm rot="16200000" flipH="1">
            <a:off x="1348006" y="5031975"/>
            <a:ext cx="849425" cy="586186"/>
          </a:xfrm>
          <a:prstGeom prst="round2SameRect">
            <a:avLst/>
          </a:prstGeom>
          <a:solidFill>
            <a:schemeClr val="accent5">
              <a:lumMod val="75000"/>
            </a:schemeClr>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prstClr val="white"/>
                </a:solidFill>
                <a:latin typeface="+mj-lt"/>
              </a:rPr>
              <a:t>N4</a:t>
            </a:r>
          </a:p>
        </p:txBody>
      </p:sp>
      <p:sp>
        <p:nvSpPr>
          <p:cNvPr id="12" name="Rounded Rectangle 11">
            <a:extLst>
              <a:ext uri="{FF2B5EF4-FFF2-40B4-BE49-F238E27FC236}">
                <a16:creationId xmlns:a16="http://schemas.microsoft.com/office/drawing/2014/main" id="{A0E944D1-FB17-3537-1DA9-CC81C0B470B5}"/>
              </a:ext>
            </a:extLst>
          </p:cNvPr>
          <p:cNvSpPr/>
          <p:nvPr/>
        </p:nvSpPr>
        <p:spPr bwMode="auto">
          <a:xfrm>
            <a:off x="2063552" y="4900353"/>
            <a:ext cx="2448272" cy="849423"/>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a:t>Detaille </a:t>
            </a:r>
            <a:r>
              <a:rPr lang="en-US" sz="1400" b="1" dirty="0" err="1"/>
              <a:t>Composant</a:t>
            </a: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a:t>Detaille sur </a:t>
            </a:r>
            <a:r>
              <a:rPr lang="en-US" sz="1400" dirty="0" err="1"/>
              <a:t>chaque</a:t>
            </a:r>
            <a:r>
              <a:rPr lang="en-US" sz="1400" dirty="0"/>
              <a:t> comp</a:t>
            </a:r>
          </a:p>
        </p:txBody>
      </p:sp>
    </p:spTree>
    <p:extLst>
      <p:ext uri="{BB962C8B-B14F-4D97-AF65-F5344CB8AC3E}">
        <p14:creationId xmlns:p14="http://schemas.microsoft.com/office/powerpoint/2010/main" val="72508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Niveau 1</a:t>
            </a:r>
            <a:endParaRPr lang="en-US" sz="1400" b="1" dirty="0"/>
          </a:p>
        </p:txBody>
      </p:sp>
      <p:sp>
        <p:nvSpPr>
          <p:cNvPr id="5" name="Round Same Side Corner Rectangle 7">
            <a:extLst>
              <a:ext uri="{FF2B5EF4-FFF2-40B4-BE49-F238E27FC236}">
                <a16:creationId xmlns:a16="http://schemas.microsoft.com/office/drawing/2014/main" id="{E450863F-6220-A817-5002-D7FB27702C0B}"/>
              </a:ext>
            </a:extLst>
          </p:cNvPr>
          <p:cNvSpPr/>
          <p:nvPr/>
        </p:nvSpPr>
        <p:spPr bwMode="auto">
          <a:xfrm rot="16200000" flipH="1">
            <a:off x="474317" y="3135908"/>
            <a:ext cx="1440159" cy="586182"/>
          </a:xfrm>
          <a:prstGeom prst="round2SameRect">
            <a:avLst/>
          </a:prstGeom>
          <a:solidFill>
            <a:srgbClr val="0F434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schemeClr val="bg1"/>
                </a:solidFill>
                <a:latin typeface="+mj-lt"/>
              </a:rPr>
              <a:t>N1</a:t>
            </a:r>
          </a:p>
        </p:txBody>
      </p:sp>
      <p:sp>
        <p:nvSpPr>
          <p:cNvPr id="6" name="Rounded Rectangle 6">
            <a:extLst>
              <a:ext uri="{FF2B5EF4-FFF2-40B4-BE49-F238E27FC236}">
                <a16:creationId xmlns:a16="http://schemas.microsoft.com/office/drawing/2014/main" id="{D30A4665-2F42-4BD0-B498-466FD22C68D0}"/>
              </a:ext>
            </a:extLst>
          </p:cNvPr>
          <p:cNvSpPr/>
          <p:nvPr/>
        </p:nvSpPr>
        <p:spPr bwMode="auto">
          <a:xfrm>
            <a:off x="1487488" y="2708920"/>
            <a:ext cx="2942246" cy="1440159"/>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err="1"/>
              <a:t>Périmètre</a:t>
            </a:r>
            <a:br>
              <a:rPr lang="en-US" sz="1400" b="1" dirty="0"/>
            </a:b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err="1"/>
              <a:t>nomPer</a:t>
            </a:r>
            <a:endParaRPr lang="en-US" sz="1400" dirty="0"/>
          </a:p>
          <a:p>
            <a:pPr marL="169863" indent="-169863" fontAlgn="t">
              <a:spcBef>
                <a:spcPts val="200"/>
              </a:spcBef>
              <a:spcAft>
                <a:spcPts val="200"/>
              </a:spcAft>
              <a:buClr>
                <a:schemeClr val="accent1"/>
              </a:buClr>
              <a:buFont typeface="Wingdings" pitchFamily="2" charset="2"/>
              <a:buChar char="§"/>
              <a:defRPr/>
            </a:pPr>
            <a:r>
              <a:rPr lang="en-US" sz="1400" dirty="0">
                <a:cs typeface="+mn-cs"/>
              </a:rPr>
              <a:t>de</a:t>
            </a:r>
            <a:r>
              <a:rPr lang="en-US" sz="1400" dirty="0"/>
              <a:t>scription</a:t>
            </a:r>
            <a:endParaRPr lang="en-US" sz="1400" dirty="0">
              <a:cs typeface="+mn-cs"/>
            </a:endParaRPr>
          </a:p>
        </p:txBody>
      </p:sp>
      <p:sp>
        <p:nvSpPr>
          <p:cNvPr id="3" name="Text Placeholder 5">
            <a:extLst>
              <a:ext uri="{FF2B5EF4-FFF2-40B4-BE49-F238E27FC236}">
                <a16:creationId xmlns:a16="http://schemas.microsoft.com/office/drawing/2014/main" id="{7C8D56A6-7D40-3542-EF0B-655D97DF2C7D}"/>
              </a:ext>
            </a:extLst>
          </p:cNvPr>
          <p:cNvSpPr txBox="1">
            <a:spLocks/>
          </p:cNvSpPr>
          <p:nvPr/>
        </p:nvSpPr>
        <p:spPr>
          <a:xfrm>
            <a:off x="6528048" y="2132856"/>
            <a:ext cx="3672000" cy="837826"/>
          </a:xfrm>
          <a:prstGeom prst="rect">
            <a:avLst/>
          </a:prstGeom>
          <a:solidFill>
            <a:schemeClr val="accent3">
              <a:lumMod val="75000"/>
            </a:schemeClr>
          </a:solidFill>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solidFill>
                  <a:schemeClr val="bg1"/>
                </a:solidFill>
              </a:rPr>
              <a:t>Perimetre</a:t>
            </a:r>
            <a:endParaRPr lang="en-US" b="1" dirty="0">
              <a:solidFill>
                <a:schemeClr val="bg1"/>
              </a:solidFill>
            </a:endParaRPr>
          </a:p>
        </p:txBody>
      </p:sp>
      <p:sp>
        <p:nvSpPr>
          <p:cNvPr id="13" name="Text Placeholder 4">
            <a:extLst>
              <a:ext uri="{FF2B5EF4-FFF2-40B4-BE49-F238E27FC236}">
                <a16:creationId xmlns:a16="http://schemas.microsoft.com/office/drawing/2014/main" id="{C6622EB3-91A2-F5FF-18A1-995BF787BB0B}"/>
              </a:ext>
            </a:extLst>
          </p:cNvPr>
          <p:cNvSpPr txBox="1">
            <a:spLocks/>
          </p:cNvSpPr>
          <p:nvPr/>
        </p:nvSpPr>
        <p:spPr>
          <a:xfrm>
            <a:off x="6528048" y="3069441"/>
            <a:ext cx="3672000" cy="144016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err="1"/>
              <a:t>NomPer</a:t>
            </a:r>
            <a:endParaRPr lang="en-US" b="1" dirty="0"/>
          </a:p>
          <a:p>
            <a:pPr lvl="2"/>
            <a:r>
              <a:rPr lang="en-US" dirty="0"/>
              <a:t>TRM</a:t>
            </a:r>
          </a:p>
          <a:p>
            <a:pPr lvl="1"/>
            <a:r>
              <a:rPr lang="en-US" b="1" dirty="0"/>
              <a:t>Description</a:t>
            </a:r>
          </a:p>
          <a:p>
            <a:pPr lvl="2"/>
            <a:r>
              <a:rPr lang="en-US" dirty="0"/>
              <a:t>Une petite description sur le perimeter TRM</a:t>
            </a:r>
          </a:p>
        </p:txBody>
      </p:sp>
      <p:sp>
        <p:nvSpPr>
          <p:cNvPr id="14" name="Eingekerbter Richtungspfeil 8">
            <a:extLst>
              <a:ext uri="{FF2B5EF4-FFF2-40B4-BE49-F238E27FC236}">
                <a16:creationId xmlns:a16="http://schemas.microsoft.com/office/drawing/2014/main" id="{D148C94D-C249-49B4-9061-FC49C30B6468}"/>
              </a:ext>
            </a:extLst>
          </p:cNvPr>
          <p:cNvSpPr/>
          <p:nvPr/>
        </p:nvSpPr>
        <p:spPr bwMode="gray">
          <a:xfrm>
            <a:off x="4564619" y="3212975"/>
            <a:ext cx="1747405" cy="432048"/>
          </a:xfrm>
          <a:prstGeom prst="chevron">
            <a:avLst>
              <a:gd name="adj" fmla="val 33002"/>
            </a:avLst>
          </a:prstGeom>
          <a:solidFill>
            <a:srgbClr val="173340"/>
          </a:solidFill>
          <a:ln w="38100">
            <a:noFill/>
            <a:round/>
            <a:headEnd/>
            <a:tailEnd/>
          </a:ln>
          <a:effectLst/>
        </p:spPr>
        <p:txBody>
          <a:bodyPr lIns="108000" tIns="72000" rIns="108000" bIns="72000" rtlCol="0" anchor="ctr" anchorCtr="1"/>
          <a:lstStyle/>
          <a:p>
            <a:r>
              <a:rPr lang="fr-FR" sz="1600" b="1" dirty="0">
                <a:solidFill>
                  <a:srgbClr val="FFFFFF"/>
                </a:solidFill>
              </a:rPr>
              <a:t>Exemple</a:t>
            </a:r>
          </a:p>
        </p:txBody>
      </p:sp>
    </p:spTree>
    <p:extLst>
      <p:ext uri="{BB962C8B-B14F-4D97-AF65-F5344CB8AC3E}">
        <p14:creationId xmlns:p14="http://schemas.microsoft.com/office/powerpoint/2010/main" val="31395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Niveau 2</a:t>
            </a:r>
            <a:endParaRPr lang="en-US" sz="1400" b="1" dirty="0"/>
          </a:p>
        </p:txBody>
      </p:sp>
      <p:sp>
        <p:nvSpPr>
          <p:cNvPr id="5" name="Round Same Side Corner Rectangle 7">
            <a:extLst>
              <a:ext uri="{FF2B5EF4-FFF2-40B4-BE49-F238E27FC236}">
                <a16:creationId xmlns:a16="http://schemas.microsoft.com/office/drawing/2014/main" id="{E450863F-6220-A817-5002-D7FB27702C0B}"/>
              </a:ext>
            </a:extLst>
          </p:cNvPr>
          <p:cNvSpPr/>
          <p:nvPr/>
        </p:nvSpPr>
        <p:spPr bwMode="auto">
          <a:xfrm rot="16200000" flipH="1">
            <a:off x="474317" y="3135908"/>
            <a:ext cx="1440159" cy="586182"/>
          </a:xfrm>
          <a:prstGeom prst="round2SameRect">
            <a:avLst/>
          </a:prstGeom>
          <a:solidFill>
            <a:srgbClr val="0F434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schemeClr val="bg1"/>
                </a:solidFill>
                <a:latin typeface="+mj-lt"/>
              </a:rPr>
              <a:t>N2</a:t>
            </a:r>
          </a:p>
        </p:txBody>
      </p:sp>
      <p:sp>
        <p:nvSpPr>
          <p:cNvPr id="6" name="Rounded Rectangle 6">
            <a:extLst>
              <a:ext uri="{FF2B5EF4-FFF2-40B4-BE49-F238E27FC236}">
                <a16:creationId xmlns:a16="http://schemas.microsoft.com/office/drawing/2014/main" id="{D30A4665-2F42-4BD0-B498-466FD22C68D0}"/>
              </a:ext>
            </a:extLst>
          </p:cNvPr>
          <p:cNvSpPr/>
          <p:nvPr/>
        </p:nvSpPr>
        <p:spPr bwMode="auto">
          <a:xfrm>
            <a:off x="1487488" y="2708920"/>
            <a:ext cx="2942246" cy="1440159"/>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err="1"/>
              <a:t>Système</a:t>
            </a:r>
            <a:br>
              <a:rPr lang="en-US" sz="1400" b="1" dirty="0"/>
            </a:b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err="1"/>
              <a:t>nomSys</a:t>
            </a:r>
            <a:endParaRPr lang="en-US" sz="1400" dirty="0"/>
          </a:p>
          <a:p>
            <a:pPr marL="169863" indent="-169863" fontAlgn="t">
              <a:spcBef>
                <a:spcPts val="200"/>
              </a:spcBef>
              <a:spcAft>
                <a:spcPts val="200"/>
              </a:spcAft>
              <a:buClr>
                <a:schemeClr val="accent1"/>
              </a:buClr>
              <a:buFont typeface="Wingdings" pitchFamily="2" charset="2"/>
              <a:buChar char="§"/>
              <a:defRPr/>
            </a:pPr>
            <a:r>
              <a:rPr lang="en-US" sz="1400" dirty="0">
                <a:cs typeface="+mn-cs"/>
              </a:rPr>
              <a:t>De</a:t>
            </a:r>
            <a:r>
              <a:rPr lang="en-US" sz="1400" dirty="0"/>
              <a:t>scription</a:t>
            </a:r>
          </a:p>
          <a:p>
            <a:pPr marL="169863" indent="-169863" fontAlgn="t">
              <a:spcBef>
                <a:spcPts val="200"/>
              </a:spcBef>
              <a:spcAft>
                <a:spcPts val="200"/>
              </a:spcAft>
              <a:buClr>
                <a:schemeClr val="accent1"/>
              </a:buClr>
              <a:buFont typeface="Wingdings" pitchFamily="2" charset="2"/>
              <a:buChar char="§"/>
              <a:defRPr/>
            </a:pPr>
            <a:r>
              <a:rPr lang="en-US" sz="1400" dirty="0"/>
              <a:t>Non FTR et solution</a:t>
            </a:r>
          </a:p>
          <a:p>
            <a:pPr marL="169863" indent="-169863" fontAlgn="t">
              <a:spcBef>
                <a:spcPts val="200"/>
              </a:spcBef>
              <a:spcAft>
                <a:spcPts val="200"/>
              </a:spcAft>
              <a:buClr>
                <a:schemeClr val="accent1"/>
              </a:buClr>
              <a:buFont typeface="Wingdings" pitchFamily="2" charset="2"/>
              <a:buChar char="§"/>
              <a:defRPr/>
            </a:pPr>
            <a:endParaRPr lang="en-US" sz="1400" dirty="0">
              <a:cs typeface="+mn-cs"/>
            </a:endParaRPr>
          </a:p>
        </p:txBody>
      </p:sp>
      <p:sp>
        <p:nvSpPr>
          <p:cNvPr id="3" name="Text Placeholder 5">
            <a:extLst>
              <a:ext uri="{FF2B5EF4-FFF2-40B4-BE49-F238E27FC236}">
                <a16:creationId xmlns:a16="http://schemas.microsoft.com/office/drawing/2014/main" id="{7C8D56A6-7D40-3542-EF0B-655D97DF2C7D}"/>
              </a:ext>
            </a:extLst>
          </p:cNvPr>
          <p:cNvSpPr txBox="1">
            <a:spLocks/>
          </p:cNvSpPr>
          <p:nvPr/>
        </p:nvSpPr>
        <p:spPr>
          <a:xfrm>
            <a:off x="6528048" y="1772816"/>
            <a:ext cx="3672000" cy="837826"/>
          </a:xfrm>
          <a:prstGeom prst="rect">
            <a:avLst/>
          </a:prstGeom>
          <a:solidFill>
            <a:schemeClr val="accent3">
              <a:lumMod val="75000"/>
            </a:schemeClr>
          </a:solidFill>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solidFill>
                  <a:schemeClr val="bg1"/>
                </a:solidFill>
              </a:rPr>
              <a:t>Systeme</a:t>
            </a:r>
            <a:endParaRPr lang="en-US" b="1" dirty="0">
              <a:solidFill>
                <a:schemeClr val="bg1"/>
              </a:solidFill>
            </a:endParaRPr>
          </a:p>
        </p:txBody>
      </p:sp>
      <p:sp>
        <p:nvSpPr>
          <p:cNvPr id="13" name="Text Placeholder 4">
            <a:extLst>
              <a:ext uri="{FF2B5EF4-FFF2-40B4-BE49-F238E27FC236}">
                <a16:creationId xmlns:a16="http://schemas.microsoft.com/office/drawing/2014/main" id="{C6622EB3-91A2-F5FF-18A1-995BF787BB0B}"/>
              </a:ext>
            </a:extLst>
          </p:cNvPr>
          <p:cNvSpPr txBox="1">
            <a:spLocks/>
          </p:cNvSpPr>
          <p:nvPr/>
        </p:nvSpPr>
        <p:spPr>
          <a:xfrm>
            <a:off x="6528048" y="2709400"/>
            <a:ext cx="3672000" cy="31678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err="1"/>
              <a:t>NomSys</a:t>
            </a:r>
            <a:endParaRPr lang="en-US" b="1" dirty="0"/>
          </a:p>
          <a:p>
            <a:pPr lvl="2"/>
            <a:r>
              <a:rPr lang="en-US" dirty="0"/>
              <a:t>Cooling  Systems</a:t>
            </a:r>
          </a:p>
          <a:p>
            <a:pPr lvl="1"/>
            <a:r>
              <a:rPr lang="en-US" b="1" dirty="0"/>
              <a:t>Description</a:t>
            </a:r>
          </a:p>
          <a:p>
            <a:pPr lvl="2"/>
            <a:r>
              <a:rPr lang="en-US" dirty="0"/>
              <a:t>Une petite description sur le Sys Cooling Systems</a:t>
            </a:r>
            <a:endParaRPr lang="en-US" b="1" dirty="0"/>
          </a:p>
          <a:p>
            <a:pPr lvl="1"/>
            <a:r>
              <a:rPr lang="en-US" b="1" dirty="0"/>
              <a:t>Non FTR et solution</a:t>
            </a:r>
          </a:p>
          <a:p>
            <a:pPr lvl="2"/>
            <a:r>
              <a:rPr lang="en-US" u="sng" dirty="0"/>
              <a:t>titreNFTR</a:t>
            </a:r>
          </a:p>
          <a:p>
            <a:pPr lvl="2"/>
            <a:r>
              <a:rPr lang="en-US" u="sng" dirty="0" err="1"/>
              <a:t>textDescNFTR</a:t>
            </a:r>
            <a:endParaRPr lang="en-US" u="sng" dirty="0"/>
          </a:p>
          <a:p>
            <a:pPr lvl="2"/>
            <a:r>
              <a:rPr lang="en-US" u="sng" dirty="0"/>
              <a:t>titreSol</a:t>
            </a:r>
          </a:p>
          <a:p>
            <a:pPr lvl="2"/>
            <a:r>
              <a:rPr lang="en-US" u="sng" dirty="0" err="1"/>
              <a:t>textDescSol</a:t>
            </a:r>
            <a:endParaRPr lang="en-US" u="sng" dirty="0"/>
          </a:p>
          <a:p>
            <a:pPr lvl="2"/>
            <a:r>
              <a:rPr lang="en-US" u="sng" dirty="0"/>
              <a:t>imageDisc</a:t>
            </a:r>
          </a:p>
        </p:txBody>
      </p:sp>
      <p:sp>
        <p:nvSpPr>
          <p:cNvPr id="14" name="Eingekerbter Richtungspfeil 8">
            <a:extLst>
              <a:ext uri="{FF2B5EF4-FFF2-40B4-BE49-F238E27FC236}">
                <a16:creationId xmlns:a16="http://schemas.microsoft.com/office/drawing/2014/main" id="{D148C94D-C249-49B4-9061-FC49C30B6468}"/>
              </a:ext>
            </a:extLst>
          </p:cNvPr>
          <p:cNvSpPr/>
          <p:nvPr/>
        </p:nvSpPr>
        <p:spPr bwMode="gray">
          <a:xfrm>
            <a:off x="4564619" y="3212975"/>
            <a:ext cx="1747405" cy="432048"/>
          </a:xfrm>
          <a:prstGeom prst="chevron">
            <a:avLst>
              <a:gd name="adj" fmla="val 33002"/>
            </a:avLst>
          </a:prstGeom>
          <a:solidFill>
            <a:srgbClr val="173340"/>
          </a:solidFill>
          <a:ln w="38100">
            <a:noFill/>
            <a:round/>
            <a:headEnd/>
            <a:tailEnd/>
          </a:ln>
          <a:effectLst/>
        </p:spPr>
        <p:txBody>
          <a:bodyPr lIns="108000" tIns="72000" rIns="108000" bIns="72000" rtlCol="0" anchor="ctr" anchorCtr="1"/>
          <a:lstStyle/>
          <a:p>
            <a:r>
              <a:rPr lang="fr-FR" sz="1600" b="1" dirty="0">
                <a:solidFill>
                  <a:srgbClr val="FFFFFF"/>
                </a:solidFill>
              </a:rPr>
              <a:t>Exemple</a:t>
            </a:r>
          </a:p>
        </p:txBody>
      </p:sp>
    </p:spTree>
    <p:extLst>
      <p:ext uri="{BB962C8B-B14F-4D97-AF65-F5344CB8AC3E}">
        <p14:creationId xmlns:p14="http://schemas.microsoft.com/office/powerpoint/2010/main" val="312466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Niveau 3</a:t>
            </a:r>
            <a:endParaRPr lang="en-US" sz="1400" b="1" dirty="0"/>
          </a:p>
        </p:txBody>
      </p:sp>
      <p:sp>
        <p:nvSpPr>
          <p:cNvPr id="5" name="Round Same Side Corner Rectangle 7">
            <a:extLst>
              <a:ext uri="{FF2B5EF4-FFF2-40B4-BE49-F238E27FC236}">
                <a16:creationId xmlns:a16="http://schemas.microsoft.com/office/drawing/2014/main" id="{E450863F-6220-A817-5002-D7FB27702C0B}"/>
              </a:ext>
            </a:extLst>
          </p:cNvPr>
          <p:cNvSpPr/>
          <p:nvPr/>
        </p:nvSpPr>
        <p:spPr bwMode="auto">
          <a:xfrm rot="16200000" flipH="1">
            <a:off x="474317" y="3135908"/>
            <a:ext cx="1440159" cy="586182"/>
          </a:xfrm>
          <a:prstGeom prst="round2SameRect">
            <a:avLst/>
          </a:prstGeom>
          <a:solidFill>
            <a:srgbClr val="0F434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schemeClr val="bg1"/>
                </a:solidFill>
                <a:latin typeface="+mj-lt"/>
              </a:rPr>
              <a:t>N3</a:t>
            </a:r>
          </a:p>
        </p:txBody>
      </p:sp>
      <p:sp>
        <p:nvSpPr>
          <p:cNvPr id="6" name="Rounded Rectangle 6">
            <a:extLst>
              <a:ext uri="{FF2B5EF4-FFF2-40B4-BE49-F238E27FC236}">
                <a16:creationId xmlns:a16="http://schemas.microsoft.com/office/drawing/2014/main" id="{D30A4665-2F42-4BD0-B498-466FD22C68D0}"/>
              </a:ext>
            </a:extLst>
          </p:cNvPr>
          <p:cNvSpPr/>
          <p:nvPr/>
        </p:nvSpPr>
        <p:spPr bwMode="auto">
          <a:xfrm>
            <a:off x="1487488" y="2708919"/>
            <a:ext cx="2942246" cy="1440159"/>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err="1"/>
              <a:t>Composant</a:t>
            </a:r>
            <a:br>
              <a:rPr lang="en-US" sz="1400" b="1" dirty="0"/>
            </a:b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a:t>nom</a:t>
            </a:r>
          </a:p>
          <a:p>
            <a:pPr marL="169863" indent="-169863" fontAlgn="t">
              <a:spcBef>
                <a:spcPts val="200"/>
              </a:spcBef>
              <a:spcAft>
                <a:spcPts val="200"/>
              </a:spcAft>
              <a:buClr>
                <a:schemeClr val="accent1"/>
              </a:buClr>
              <a:buFont typeface="Wingdings" pitchFamily="2" charset="2"/>
              <a:buChar char="§"/>
              <a:defRPr/>
            </a:pPr>
            <a:r>
              <a:rPr lang="en-US" sz="1400" dirty="0">
                <a:cs typeface="+mn-cs"/>
              </a:rPr>
              <a:t>De</a:t>
            </a:r>
            <a:r>
              <a:rPr lang="en-US" sz="1400" dirty="0"/>
              <a:t>scription</a:t>
            </a:r>
          </a:p>
        </p:txBody>
      </p:sp>
      <p:sp>
        <p:nvSpPr>
          <p:cNvPr id="3" name="Text Placeholder 5">
            <a:extLst>
              <a:ext uri="{FF2B5EF4-FFF2-40B4-BE49-F238E27FC236}">
                <a16:creationId xmlns:a16="http://schemas.microsoft.com/office/drawing/2014/main" id="{7C8D56A6-7D40-3542-EF0B-655D97DF2C7D}"/>
              </a:ext>
            </a:extLst>
          </p:cNvPr>
          <p:cNvSpPr txBox="1">
            <a:spLocks/>
          </p:cNvSpPr>
          <p:nvPr/>
        </p:nvSpPr>
        <p:spPr>
          <a:xfrm>
            <a:off x="6600056" y="2060848"/>
            <a:ext cx="3672000" cy="837826"/>
          </a:xfrm>
          <a:prstGeom prst="rect">
            <a:avLst/>
          </a:prstGeom>
          <a:solidFill>
            <a:schemeClr val="accent3">
              <a:lumMod val="75000"/>
            </a:schemeClr>
          </a:solidFill>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solidFill>
                  <a:schemeClr val="bg1"/>
                </a:solidFill>
              </a:rPr>
              <a:t>Composant</a:t>
            </a:r>
            <a:endParaRPr lang="en-US" b="1" dirty="0">
              <a:solidFill>
                <a:schemeClr val="bg1"/>
              </a:solidFill>
            </a:endParaRPr>
          </a:p>
        </p:txBody>
      </p:sp>
      <p:sp>
        <p:nvSpPr>
          <p:cNvPr id="13" name="Text Placeholder 4">
            <a:extLst>
              <a:ext uri="{FF2B5EF4-FFF2-40B4-BE49-F238E27FC236}">
                <a16:creationId xmlns:a16="http://schemas.microsoft.com/office/drawing/2014/main" id="{C6622EB3-91A2-F5FF-18A1-995BF787BB0B}"/>
              </a:ext>
            </a:extLst>
          </p:cNvPr>
          <p:cNvSpPr txBox="1">
            <a:spLocks/>
          </p:cNvSpPr>
          <p:nvPr/>
        </p:nvSpPr>
        <p:spPr>
          <a:xfrm>
            <a:off x="6600056" y="2997433"/>
            <a:ext cx="3672000" cy="230377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err="1"/>
              <a:t>NomSys</a:t>
            </a:r>
            <a:endParaRPr lang="en-US" b="1" dirty="0"/>
          </a:p>
          <a:p>
            <a:pPr lvl="2"/>
            <a:r>
              <a:rPr lang="en-US" dirty="0"/>
              <a:t>FAA</a:t>
            </a:r>
          </a:p>
          <a:p>
            <a:pPr lvl="1"/>
            <a:r>
              <a:rPr lang="en-US" b="1" dirty="0"/>
              <a:t>Description</a:t>
            </a:r>
          </a:p>
          <a:p>
            <a:pPr lvl="2"/>
            <a:r>
              <a:rPr lang="en-US" dirty="0"/>
              <a:t>Une petite description sur la comp FAA</a:t>
            </a:r>
          </a:p>
        </p:txBody>
      </p:sp>
      <p:sp>
        <p:nvSpPr>
          <p:cNvPr id="14" name="Eingekerbter Richtungspfeil 8">
            <a:extLst>
              <a:ext uri="{FF2B5EF4-FFF2-40B4-BE49-F238E27FC236}">
                <a16:creationId xmlns:a16="http://schemas.microsoft.com/office/drawing/2014/main" id="{D148C94D-C249-49B4-9061-FC49C30B6468}"/>
              </a:ext>
            </a:extLst>
          </p:cNvPr>
          <p:cNvSpPr/>
          <p:nvPr/>
        </p:nvSpPr>
        <p:spPr bwMode="gray">
          <a:xfrm>
            <a:off x="4564619" y="3212975"/>
            <a:ext cx="1747405" cy="432048"/>
          </a:xfrm>
          <a:prstGeom prst="chevron">
            <a:avLst>
              <a:gd name="adj" fmla="val 33002"/>
            </a:avLst>
          </a:prstGeom>
          <a:solidFill>
            <a:srgbClr val="173340"/>
          </a:solidFill>
          <a:ln w="38100">
            <a:noFill/>
            <a:round/>
            <a:headEnd/>
            <a:tailEnd/>
          </a:ln>
          <a:effectLst/>
        </p:spPr>
        <p:txBody>
          <a:bodyPr lIns="108000" tIns="72000" rIns="108000" bIns="72000" rtlCol="0" anchor="ctr" anchorCtr="1"/>
          <a:lstStyle/>
          <a:p>
            <a:r>
              <a:rPr lang="fr-FR" sz="1600" b="1" dirty="0">
                <a:solidFill>
                  <a:srgbClr val="FFFFFF"/>
                </a:solidFill>
              </a:rPr>
              <a:t>Exemple</a:t>
            </a:r>
          </a:p>
        </p:txBody>
      </p:sp>
    </p:spTree>
    <p:extLst>
      <p:ext uri="{BB962C8B-B14F-4D97-AF65-F5344CB8AC3E}">
        <p14:creationId xmlns:p14="http://schemas.microsoft.com/office/powerpoint/2010/main" val="138135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Niveau 4</a:t>
            </a:r>
            <a:endParaRPr lang="en-US" sz="1400" b="1" dirty="0"/>
          </a:p>
        </p:txBody>
      </p:sp>
      <p:sp>
        <p:nvSpPr>
          <p:cNvPr id="5" name="Round Same Side Corner Rectangle 7">
            <a:extLst>
              <a:ext uri="{FF2B5EF4-FFF2-40B4-BE49-F238E27FC236}">
                <a16:creationId xmlns:a16="http://schemas.microsoft.com/office/drawing/2014/main" id="{E450863F-6220-A817-5002-D7FB27702C0B}"/>
              </a:ext>
            </a:extLst>
          </p:cNvPr>
          <p:cNvSpPr/>
          <p:nvPr/>
        </p:nvSpPr>
        <p:spPr bwMode="auto">
          <a:xfrm rot="16200000" flipH="1">
            <a:off x="474317" y="3135908"/>
            <a:ext cx="1440159" cy="586182"/>
          </a:xfrm>
          <a:prstGeom prst="round2SameRect">
            <a:avLst/>
          </a:prstGeom>
          <a:solidFill>
            <a:srgbClr val="0F434A"/>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US" sz="2800" dirty="0">
                <a:solidFill>
                  <a:schemeClr val="bg1"/>
                </a:solidFill>
                <a:latin typeface="+mj-lt"/>
              </a:rPr>
              <a:t>N4</a:t>
            </a:r>
          </a:p>
        </p:txBody>
      </p:sp>
      <p:sp>
        <p:nvSpPr>
          <p:cNvPr id="6" name="Rounded Rectangle 6">
            <a:extLst>
              <a:ext uri="{FF2B5EF4-FFF2-40B4-BE49-F238E27FC236}">
                <a16:creationId xmlns:a16="http://schemas.microsoft.com/office/drawing/2014/main" id="{D30A4665-2F42-4BD0-B498-466FD22C68D0}"/>
              </a:ext>
            </a:extLst>
          </p:cNvPr>
          <p:cNvSpPr/>
          <p:nvPr/>
        </p:nvSpPr>
        <p:spPr bwMode="auto">
          <a:xfrm>
            <a:off x="1487488" y="2708919"/>
            <a:ext cx="2942246" cy="1440159"/>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US" sz="1400" b="1" dirty="0"/>
              <a:t>Detaille </a:t>
            </a:r>
            <a:r>
              <a:rPr lang="en-US" sz="1400" b="1" dirty="0" err="1"/>
              <a:t>Composant</a:t>
            </a:r>
            <a:br>
              <a:rPr lang="en-US" sz="1400" b="1" dirty="0"/>
            </a:br>
            <a:endParaRPr lang="en-US" sz="1400" b="1" dirty="0"/>
          </a:p>
          <a:p>
            <a:pPr marL="169863" indent="-169863" fontAlgn="t">
              <a:spcBef>
                <a:spcPts val="200"/>
              </a:spcBef>
              <a:spcAft>
                <a:spcPts val="200"/>
              </a:spcAft>
              <a:buClr>
                <a:schemeClr val="accent1"/>
              </a:buClr>
              <a:buFont typeface="Wingdings" pitchFamily="2" charset="2"/>
              <a:buChar char="§"/>
              <a:defRPr/>
            </a:pPr>
            <a:r>
              <a:rPr lang="en-US" sz="1400" dirty="0"/>
              <a:t>pdf3D</a:t>
            </a:r>
          </a:p>
          <a:p>
            <a:pPr marL="169863" indent="-169863" fontAlgn="t">
              <a:spcBef>
                <a:spcPts val="200"/>
              </a:spcBef>
              <a:spcAft>
                <a:spcPts val="200"/>
              </a:spcAft>
              <a:buClr>
                <a:schemeClr val="accent1"/>
              </a:buClr>
              <a:buFont typeface="Wingdings" pitchFamily="2" charset="2"/>
              <a:buChar char="§"/>
              <a:defRPr/>
            </a:pPr>
            <a:r>
              <a:rPr lang="en-US" sz="1400" dirty="0"/>
              <a:t>pdf2D</a:t>
            </a:r>
          </a:p>
          <a:p>
            <a:pPr marL="169863" indent="-169863" fontAlgn="t">
              <a:spcBef>
                <a:spcPts val="200"/>
              </a:spcBef>
              <a:spcAft>
                <a:spcPts val="200"/>
              </a:spcAft>
              <a:buClr>
                <a:schemeClr val="accent1"/>
              </a:buClr>
              <a:buFont typeface="Wingdings" pitchFamily="2" charset="2"/>
              <a:buChar char="§"/>
              <a:defRPr/>
            </a:pPr>
            <a:r>
              <a:rPr lang="en-US" sz="1400" dirty="0" err="1"/>
              <a:t>pdfRegleMetier</a:t>
            </a:r>
            <a:endParaRPr lang="en-US" sz="1400" dirty="0"/>
          </a:p>
        </p:txBody>
      </p:sp>
      <p:sp>
        <p:nvSpPr>
          <p:cNvPr id="3" name="Text Placeholder 5">
            <a:extLst>
              <a:ext uri="{FF2B5EF4-FFF2-40B4-BE49-F238E27FC236}">
                <a16:creationId xmlns:a16="http://schemas.microsoft.com/office/drawing/2014/main" id="{7C8D56A6-7D40-3542-EF0B-655D97DF2C7D}"/>
              </a:ext>
            </a:extLst>
          </p:cNvPr>
          <p:cNvSpPr txBox="1">
            <a:spLocks/>
          </p:cNvSpPr>
          <p:nvPr/>
        </p:nvSpPr>
        <p:spPr>
          <a:xfrm>
            <a:off x="6600056" y="2060848"/>
            <a:ext cx="3672000" cy="837826"/>
          </a:xfrm>
          <a:prstGeom prst="rect">
            <a:avLst/>
          </a:prstGeom>
          <a:solidFill>
            <a:schemeClr val="accent3">
              <a:lumMod val="75000"/>
            </a:schemeClr>
          </a:solidFill>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Detaille </a:t>
            </a:r>
            <a:r>
              <a:rPr lang="en-US" b="1" dirty="0" err="1">
                <a:solidFill>
                  <a:schemeClr val="bg1"/>
                </a:solidFill>
              </a:rPr>
              <a:t>Composant</a:t>
            </a:r>
            <a:endParaRPr lang="en-US" b="1" dirty="0">
              <a:solidFill>
                <a:schemeClr val="bg1"/>
              </a:solidFill>
            </a:endParaRPr>
          </a:p>
        </p:txBody>
      </p:sp>
      <p:sp>
        <p:nvSpPr>
          <p:cNvPr id="13" name="Text Placeholder 4">
            <a:extLst>
              <a:ext uri="{FF2B5EF4-FFF2-40B4-BE49-F238E27FC236}">
                <a16:creationId xmlns:a16="http://schemas.microsoft.com/office/drawing/2014/main" id="{C6622EB3-91A2-F5FF-18A1-995BF787BB0B}"/>
              </a:ext>
            </a:extLst>
          </p:cNvPr>
          <p:cNvSpPr txBox="1">
            <a:spLocks/>
          </p:cNvSpPr>
          <p:nvPr/>
        </p:nvSpPr>
        <p:spPr>
          <a:xfrm>
            <a:off x="6600056" y="2997433"/>
            <a:ext cx="3672000" cy="230377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dirty="0"/>
              <a:t>pdf3D</a:t>
            </a:r>
            <a:endParaRPr lang="en-US" b="1" dirty="0"/>
          </a:p>
          <a:p>
            <a:pPr lvl="2"/>
            <a:r>
              <a:rPr lang="en-US" dirty="0"/>
              <a:t>Faa3d.pdf</a:t>
            </a:r>
          </a:p>
          <a:p>
            <a:pPr lvl="1"/>
            <a:r>
              <a:rPr lang="en-US" sz="1400" dirty="0"/>
              <a:t>pdf2D</a:t>
            </a:r>
          </a:p>
          <a:p>
            <a:pPr lvl="2"/>
            <a:r>
              <a:rPr lang="en-US" dirty="0"/>
              <a:t>faa2d.pdf</a:t>
            </a:r>
          </a:p>
          <a:p>
            <a:pPr lvl="1"/>
            <a:r>
              <a:rPr lang="en-US" sz="1400" dirty="0" err="1"/>
              <a:t>pdfRegleMetier</a:t>
            </a:r>
            <a:endParaRPr lang="en-US" sz="1400" dirty="0"/>
          </a:p>
          <a:p>
            <a:pPr lvl="2"/>
            <a:r>
              <a:rPr lang="en-US" dirty="0"/>
              <a:t>faareglemetier.pdf</a:t>
            </a:r>
          </a:p>
        </p:txBody>
      </p:sp>
      <p:sp>
        <p:nvSpPr>
          <p:cNvPr id="14" name="Eingekerbter Richtungspfeil 8">
            <a:extLst>
              <a:ext uri="{FF2B5EF4-FFF2-40B4-BE49-F238E27FC236}">
                <a16:creationId xmlns:a16="http://schemas.microsoft.com/office/drawing/2014/main" id="{D148C94D-C249-49B4-9061-FC49C30B6468}"/>
              </a:ext>
            </a:extLst>
          </p:cNvPr>
          <p:cNvSpPr/>
          <p:nvPr/>
        </p:nvSpPr>
        <p:spPr bwMode="gray">
          <a:xfrm>
            <a:off x="4564619" y="3212975"/>
            <a:ext cx="1747405" cy="432048"/>
          </a:xfrm>
          <a:prstGeom prst="chevron">
            <a:avLst>
              <a:gd name="adj" fmla="val 33002"/>
            </a:avLst>
          </a:prstGeom>
          <a:solidFill>
            <a:srgbClr val="173340"/>
          </a:solidFill>
          <a:ln w="38100">
            <a:noFill/>
            <a:round/>
            <a:headEnd/>
            <a:tailEnd/>
          </a:ln>
          <a:effectLst/>
        </p:spPr>
        <p:txBody>
          <a:bodyPr lIns="108000" tIns="72000" rIns="108000" bIns="72000" rtlCol="0" anchor="ctr" anchorCtr="1"/>
          <a:lstStyle/>
          <a:p>
            <a:r>
              <a:rPr lang="fr-FR" sz="1600" b="1" dirty="0">
                <a:solidFill>
                  <a:srgbClr val="FFFFFF"/>
                </a:solidFill>
              </a:rPr>
              <a:t>Exemple</a:t>
            </a:r>
          </a:p>
        </p:txBody>
      </p:sp>
    </p:spTree>
    <p:extLst>
      <p:ext uri="{BB962C8B-B14F-4D97-AF65-F5344CB8AC3E}">
        <p14:creationId xmlns:p14="http://schemas.microsoft.com/office/powerpoint/2010/main" val="339614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5DCF4-E13F-4F90-A29E-CC8271AEF47D}"/>
              </a:ext>
            </a:extLst>
          </p:cNvPr>
          <p:cNvSpPr>
            <a:spLocks noGrp="1"/>
          </p:cNvSpPr>
          <p:nvPr>
            <p:ph type="title"/>
            <p:custDataLst>
              <p:tags r:id="rId2"/>
            </p:custDataLst>
          </p:nvPr>
        </p:nvSpPr>
        <p:spPr>
          <a:xfrm>
            <a:off x="1079321" y="6907"/>
            <a:ext cx="8640763" cy="1116000"/>
          </a:xfrm>
        </p:spPr>
        <p:txBody>
          <a:bodyPr/>
          <a:lstStyle/>
          <a:p>
            <a:r>
              <a:rPr lang="en-US" dirty="0"/>
              <a:t>Plan :</a:t>
            </a:r>
          </a:p>
        </p:txBody>
      </p:sp>
      <p:sp>
        <p:nvSpPr>
          <p:cNvPr id="9" name="Text Placeholder 8">
            <a:extLst>
              <a:ext uri="{FF2B5EF4-FFF2-40B4-BE49-F238E27FC236}">
                <a16:creationId xmlns:a16="http://schemas.microsoft.com/office/drawing/2014/main" id="{C91DA5C9-C44F-4D98-ADAB-2CF17D13CDFE}"/>
              </a:ext>
            </a:extLst>
          </p:cNvPr>
          <p:cNvSpPr>
            <a:spLocks noGrp="1"/>
          </p:cNvSpPr>
          <p:nvPr>
            <p:ph type="body" sz="quarter" idx="27"/>
          </p:nvPr>
        </p:nvSpPr>
        <p:spPr/>
        <p:txBody>
          <a:bodyPr/>
          <a:lstStyle/>
          <a:p>
            <a:r>
              <a:rPr lang="en-US" dirty="0"/>
              <a:t>01</a:t>
            </a:r>
          </a:p>
        </p:txBody>
      </p:sp>
      <p:sp>
        <p:nvSpPr>
          <p:cNvPr id="6" name="Text Placeholder 5">
            <a:extLst>
              <a:ext uri="{FF2B5EF4-FFF2-40B4-BE49-F238E27FC236}">
                <a16:creationId xmlns:a16="http://schemas.microsoft.com/office/drawing/2014/main" id="{A9D54E7C-EC5D-4279-98B5-7D1267C2C942}"/>
              </a:ext>
            </a:extLst>
          </p:cNvPr>
          <p:cNvSpPr>
            <a:spLocks noGrp="1"/>
          </p:cNvSpPr>
          <p:nvPr>
            <p:ph type="body" sz="quarter" idx="24"/>
          </p:nvPr>
        </p:nvSpPr>
        <p:spPr/>
        <p:txBody>
          <a:bodyPr/>
          <a:lstStyle/>
          <a:p>
            <a:r>
              <a:rPr lang="en-US" dirty="0"/>
              <a:t>Vue </a:t>
            </a:r>
            <a:r>
              <a:rPr lang="fr-FR" dirty="0"/>
              <a:t>d'ensemble</a:t>
            </a:r>
            <a:r>
              <a:rPr lang="en-US" dirty="0"/>
              <a:t> de </a:t>
            </a:r>
            <a:r>
              <a:rPr lang="fr-FR" dirty="0"/>
              <a:t>l'Application</a:t>
            </a:r>
          </a:p>
        </p:txBody>
      </p:sp>
      <p:sp>
        <p:nvSpPr>
          <p:cNvPr id="10" name="Text Placeholder 9">
            <a:extLst>
              <a:ext uri="{FF2B5EF4-FFF2-40B4-BE49-F238E27FC236}">
                <a16:creationId xmlns:a16="http://schemas.microsoft.com/office/drawing/2014/main" id="{33A9CF20-ACF5-46FB-8DBC-6062FC28C8EA}"/>
              </a:ext>
            </a:extLst>
          </p:cNvPr>
          <p:cNvSpPr>
            <a:spLocks noGrp="1"/>
          </p:cNvSpPr>
          <p:nvPr>
            <p:ph type="body" sz="quarter" idx="28"/>
          </p:nvPr>
        </p:nvSpPr>
        <p:spPr/>
        <p:txBody>
          <a:bodyPr/>
          <a:lstStyle/>
          <a:p>
            <a:r>
              <a:rPr lang="en-US" dirty="0"/>
              <a:t>02</a:t>
            </a:r>
          </a:p>
        </p:txBody>
      </p:sp>
      <p:sp>
        <p:nvSpPr>
          <p:cNvPr id="7" name="Text Placeholder 6">
            <a:extLst>
              <a:ext uri="{FF2B5EF4-FFF2-40B4-BE49-F238E27FC236}">
                <a16:creationId xmlns:a16="http://schemas.microsoft.com/office/drawing/2014/main" id="{4355134D-EB62-4307-A5C3-616C6CA6FE8B}"/>
              </a:ext>
            </a:extLst>
          </p:cNvPr>
          <p:cNvSpPr>
            <a:spLocks noGrp="1"/>
          </p:cNvSpPr>
          <p:nvPr>
            <p:ph type="body" sz="quarter" idx="25"/>
          </p:nvPr>
        </p:nvSpPr>
        <p:spPr>
          <a:xfrm>
            <a:off x="1794570" y="3423681"/>
            <a:ext cx="5813598" cy="369332"/>
          </a:xfrm>
        </p:spPr>
        <p:txBody>
          <a:bodyPr/>
          <a:lstStyle/>
          <a:p>
            <a:r>
              <a:rPr lang="fr-FR" dirty="0"/>
              <a:t>Base de données simplifier</a:t>
            </a:r>
          </a:p>
          <a:p>
            <a:endParaRPr lang="en-US" dirty="0"/>
          </a:p>
        </p:txBody>
      </p:sp>
      <p:sp>
        <p:nvSpPr>
          <p:cNvPr id="11" name="Text Placeholder 10">
            <a:extLst>
              <a:ext uri="{FF2B5EF4-FFF2-40B4-BE49-F238E27FC236}">
                <a16:creationId xmlns:a16="http://schemas.microsoft.com/office/drawing/2014/main" id="{5DD61AB0-06BB-4476-BCB3-93815479E959}"/>
              </a:ext>
            </a:extLst>
          </p:cNvPr>
          <p:cNvSpPr>
            <a:spLocks noGrp="1"/>
          </p:cNvSpPr>
          <p:nvPr>
            <p:ph type="body" sz="quarter" idx="29"/>
          </p:nvPr>
        </p:nvSpPr>
        <p:spPr/>
        <p:txBody>
          <a:bodyPr/>
          <a:lstStyle/>
          <a:p>
            <a:r>
              <a:rPr lang="en-US" dirty="0"/>
              <a:t>03</a:t>
            </a:r>
          </a:p>
        </p:txBody>
      </p:sp>
      <p:sp>
        <p:nvSpPr>
          <p:cNvPr id="8" name="Text Placeholder 7">
            <a:extLst>
              <a:ext uri="{FF2B5EF4-FFF2-40B4-BE49-F238E27FC236}">
                <a16:creationId xmlns:a16="http://schemas.microsoft.com/office/drawing/2014/main" id="{581442CE-8089-4C55-AE8A-E69EF53104DB}"/>
              </a:ext>
            </a:extLst>
          </p:cNvPr>
          <p:cNvSpPr>
            <a:spLocks noGrp="1"/>
          </p:cNvSpPr>
          <p:nvPr>
            <p:ph type="body" sz="quarter" idx="26"/>
          </p:nvPr>
        </p:nvSpPr>
        <p:spPr>
          <a:xfrm>
            <a:off x="1794570" y="3992597"/>
            <a:ext cx="5813598" cy="369332"/>
          </a:xfrm>
        </p:spPr>
        <p:txBody>
          <a:bodyPr/>
          <a:lstStyle/>
          <a:p>
            <a:r>
              <a:rPr lang="fr-FR" dirty="0"/>
              <a:t>Avantages et inconvénients</a:t>
            </a:r>
            <a:endParaRPr lang="en-US" dirty="0"/>
          </a:p>
        </p:txBody>
      </p:sp>
      <p:cxnSp>
        <p:nvCxnSpPr>
          <p:cNvPr id="28" name="Straight Connector 27">
            <a:extLst>
              <a:ext uri="{FF2B5EF4-FFF2-40B4-BE49-F238E27FC236}">
                <a16:creationId xmlns:a16="http://schemas.microsoft.com/office/drawing/2014/main" id="{0AE1560A-2B8D-4838-9260-873AD6F78A9A}"/>
              </a:ext>
              <a:ext uri="{C183D7F6-B498-43B3-948B-1728B52AA6E4}">
                <adec:decorative xmlns:adec="http://schemas.microsoft.com/office/drawing/2017/decorative" val="1"/>
              </a:ext>
            </a:extLst>
          </p:cNvPr>
          <p:cNvCxnSpPr/>
          <p:nvPr>
            <p:custDataLst>
              <p:tags r:id="rId3"/>
            </p:custDataLst>
          </p:nvPr>
        </p:nvCxnSpPr>
        <p:spPr>
          <a:xfrm>
            <a:off x="1070834" y="1630957"/>
            <a:ext cx="7762016" cy="0"/>
          </a:xfrm>
          <a:prstGeom prst="line">
            <a:avLst/>
          </a:prstGeom>
          <a:noFill/>
          <a:ln w="12700" cap="flat" cmpd="sng" algn="ctr">
            <a:solidFill>
              <a:schemeClr val="accent2"/>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400DEC-42E6-448C-829B-1D7D06F28B85}"/>
              </a:ext>
              <a:ext uri="{C183D7F6-B498-43B3-948B-1728B52AA6E4}">
                <adec:decorative xmlns:adec="http://schemas.microsoft.com/office/drawing/2017/decorative" val="1"/>
              </a:ext>
            </a:extLst>
          </p:cNvPr>
          <p:cNvCxnSpPr/>
          <p:nvPr>
            <p:custDataLst>
              <p:tags r:id="rId4"/>
            </p:custDataLst>
          </p:nvPr>
        </p:nvCxnSpPr>
        <p:spPr>
          <a:xfrm>
            <a:off x="1070834" y="2038389"/>
            <a:ext cx="7762016" cy="0"/>
          </a:xfrm>
          <a:prstGeom prst="line">
            <a:avLst/>
          </a:prstGeom>
          <a:noFill/>
          <a:ln w="12700" cap="flat" cmpd="sng" algn="ctr">
            <a:solidFill>
              <a:schemeClr val="accent2"/>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9CA2968F-380A-9A17-2644-99EE3B2D726A}"/>
              </a:ext>
            </a:extLst>
          </p:cNvPr>
          <p:cNvSpPr txBox="1">
            <a:spLocks/>
          </p:cNvSpPr>
          <p:nvPr/>
        </p:nvSpPr>
        <p:spPr>
          <a:xfrm>
            <a:off x="1070834" y="3406614"/>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04</a:t>
            </a:r>
          </a:p>
        </p:txBody>
      </p:sp>
      <p:sp>
        <p:nvSpPr>
          <p:cNvPr id="19" name="Text Placeholder 7">
            <a:extLst>
              <a:ext uri="{FF2B5EF4-FFF2-40B4-BE49-F238E27FC236}">
                <a16:creationId xmlns:a16="http://schemas.microsoft.com/office/drawing/2014/main" id="{191A64EC-E1E2-DF94-707A-AACF794EBE69}"/>
              </a:ext>
            </a:extLst>
          </p:cNvPr>
          <p:cNvSpPr txBox="1">
            <a:spLocks/>
          </p:cNvSpPr>
          <p:nvPr/>
        </p:nvSpPr>
        <p:spPr>
          <a:xfrm>
            <a:off x="1794570" y="2814001"/>
            <a:ext cx="5813598"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Fonctionnement</a:t>
            </a:r>
          </a:p>
          <a:p>
            <a:endParaRPr lang="en-US" dirty="0"/>
          </a:p>
        </p:txBody>
      </p:sp>
      <p:sp>
        <p:nvSpPr>
          <p:cNvPr id="20" name="Text Placeholder 10">
            <a:extLst>
              <a:ext uri="{FF2B5EF4-FFF2-40B4-BE49-F238E27FC236}">
                <a16:creationId xmlns:a16="http://schemas.microsoft.com/office/drawing/2014/main" id="{C246D319-C410-FE1E-48C7-69016261D779}"/>
              </a:ext>
            </a:extLst>
          </p:cNvPr>
          <p:cNvSpPr txBox="1">
            <a:spLocks/>
          </p:cNvSpPr>
          <p:nvPr/>
        </p:nvSpPr>
        <p:spPr>
          <a:xfrm>
            <a:off x="1070834" y="3999227"/>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	5</a:t>
            </a:r>
          </a:p>
        </p:txBody>
      </p:sp>
      <p:sp>
        <p:nvSpPr>
          <p:cNvPr id="23" name="Text Placeholder 6">
            <a:extLst>
              <a:ext uri="{FF2B5EF4-FFF2-40B4-BE49-F238E27FC236}">
                <a16:creationId xmlns:a16="http://schemas.microsoft.com/office/drawing/2014/main" id="{B446CCF1-E221-263D-03DA-10D4A371FC50}"/>
              </a:ext>
            </a:extLst>
          </p:cNvPr>
          <p:cNvSpPr txBox="1">
            <a:spLocks/>
          </p:cNvSpPr>
          <p:nvPr/>
        </p:nvSpPr>
        <p:spPr>
          <a:xfrm>
            <a:off x="1794570" y="2220872"/>
            <a:ext cx="5813598"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Timeline du projet</a:t>
            </a:r>
          </a:p>
          <a:p>
            <a:endParaRPr lang="en-US" dirty="0"/>
          </a:p>
        </p:txBody>
      </p:sp>
    </p:spTree>
    <p:custDataLst>
      <p:tags r:id="rId1"/>
    </p:custDataLst>
    <p:extLst>
      <p:ext uri="{BB962C8B-B14F-4D97-AF65-F5344CB8AC3E}">
        <p14:creationId xmlns:p14="http://schemas.microsoft.com/office/powerpoint/2010/main" val="2034258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Schéma complet</a:t>
            </a:r>
            <a:endParaRPr lang="en-US" sz="1400" b="1" dirty="0"/>
          </a:p>
        </p:txBody>
      </p:sp>
      <p:pic>
        <p:nvPicPr>
          <p:cNvPr id="7" name="Image 6">
            <a:extLst>
              <a:ext uri="{FF2B5EF4-FFF2-40B4-BE49-F238E27FC236}">
                <a16:creationId xmlns:a16="http://schemas.microsoft.com/office/drawing/2014/main" id="{40B21BE0-20A9-2B35-E437-C4B37DC07F14}"/>
              </a:ext>
            </a:extLst>
          </p:cNvPr>
          <p:cNvPicPr>
            <a:picLocks noChangeAspect="1"/>
          </p:cNvPicPr>
          <p:nvPr/>
        </p:nvPicPr>
        <p:blipFill>
          <a:blip r:embed="rId3"/>
          <a:stretch>
            <a:fillRect/>
          </a:stretch>
        </p:blipFill>
        <p:spPr>
          <a:xfrm>
            <a:off x="4151784" y="1628800"/>
            <a:ext cx="5825045" cy="4356284"/>
          </a:xfrm>
          <a:prstGeom prst="rect">
            <a:avLst/>
          </a:prstGeom>
        </p:spPr>
      </p:pic>
    </p:spTree>
    <p:extLst>
      <p:ext uri="{BB962C8B-B14F-4D97-AF65-F5344CB8AC3E}">
        <p14:creationId xmlns:p14="http://schemas.microsoft.com/office/powerpoint/2010/main" val="351268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Explication détaille de la base des données</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Exemple sur MongoDB</a:t>
            </a:r>
            <a:endParaRPr lang="en-US" sz="1400" b="1" dirty="0"/>
          </a:p>
        </p:txBody>
      </p:sp>
      <p:pic>
        <p:nvPicPr>
          <p:cNvPr id="3" name="Image 2" descr="Une image contenant texte, capture d’écran, logiciel, ordinateur&#10;&#10;Description générée automatiquement">
            <a:extLst>
              <a:ext uri="{FF2B5EF4-FFF2-40B4-BE49-F238E27FC236}">
                <a16:creationId xmlns:a16="http://schemas.microsoft.com/office/drawing/2014/main" id="{FEDA17DE-54FA-EFB6-E550-E0007B56F170}"/>
              </a:ext>
            </a:extLst>
          </p:cNvPr>
          <p:cNvPicPr>
            <a:picLocks noChangeAspect="1"/>
          </p:cNvPicPr>
          <p:nvPr/>
        </p:nvPicPr>
        <p:blipFill>
          <a:blip r:embed="rId3"/>
          <a:stretch>
            <a:fillRect/>
          </a:stretch>
        </p:blipFill>
        <p:spPr>
          <a:xfrm>
            <a:off x="1319808" y="1484784"/>
            <a:ext cx="9552384" cy="5373216"/>
          </a:xfrm>
          <a:prstGeom prst="rect">
            <a:avLst/>
          </a:prstGeom>
        </p:spPr>
      </p:pic>
    </p:spTree>
    <p:extLst>
      <p:ext uri="{BB962C8B-B14F-4D97-AF65-F5344CB8AC3E}">
        <p14:creationId xmlns:p14="http://schemas.microsoft.com/office/powerpoint/2010/main" val="417354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Partie Développement</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Authentification</a:t>
            </a:r>
            <a:endParaRPr lang="en-US" sz="1400" b="1" dirty="0"/>
          </a:p>
        </p:txBody>
      </p:sp>
      <p:pic>
        <p:nvPicPr>
          <p:cNvPr id="5" name="Image 4" descr="Une image contenant texte, capture d’écran, Police, nombre&#10;&#10;Description générée automatiquement">
            <a:extLst>
              <a:ext uri="{FF2B5EF4-FFF2-40B4-BE49-F238E27FC236}">
                <a16:creationId xmlns:a16="http://schemas.microsoft.com/office/drawing/2014/main" id="{A6EF8A0B-FDA7-A48B-8645-07F53332EF7F}"/>
              </a:ext>
            </a:extLst>
          </p:cNvPr>
          <p:cNvPicPr>
            <a:picLocks noChangeAspect="1"/>
          </p:cNvPicPr>
          <p:nvPr/>
        </p:nvPicPr>
        <p:blipFill>
          <a:blip r:embed="rId3"/>
          <a:stretch>
            <a:fillRect/>
          </a:stretch>
        </p:blipFill>
        <p:spPr>
          <a:xfrm>
            <a:off x="6804400" y="1247420"/>
            <a:ext cx="3829584" cy="5068007"/>
          </a:xfrm>
          <a:prstGeom prst="rect">
            <a:avLst/>
          </a:prstGeom>
        </p:spPr>
      </p:pic>
      <p:sp>
        <p:nvSpPr>
          <p:cNvPr id="7" name="ZoneTexte 6">
            <a:extLst>
              <a:ext uri="{FF2B5EF4-FFF2-40B4-BE49-F238E27FC236}">
                <a16:creationId xmlns:a16="http://schemas.microsoft.com/office/drawing/2014/main" id="{C3ACC3F9-664E-24AC-A2B0-7C4BBC02275E}"/>
              </a:ext>
            </a:extLst>
          </p:cNvPr>
          <p:cNvSpPr txBox="1"/>
          <p:nvPr/>
        </p:nvSpPr>
        <p:spPr>
          <a:xfrm>
            <a:off x="695400" y="1821272"/>
            <a:ext cx="3062142" cy="2033506"/>
          </a:xfrm>
          <a:prstGeom prst="rect">
            <a:avLst/>
          </a:prstGeom>
          <a:noFill/>
        </p:spPr>
        <p:txBody>
          <a:bodyPr vert="horz" wrap="square" lIns="90000" tIns="46800" rIns="90000" bIns="46800" rtlCol="0" anchor="ctr">
            <a:spAutoFit/>
          </a:bodyPr>
          <a:lstStyle/>
          <a:p>
            <a:pPr algn="l">
              <a:spcBef>
                <a:spcPct val="0"/>
              </a:spcBef>
            </a:pPr>
            <a:r>
              <a:rPr lang="fr-FR" sz="1400" b="1" dirty="0"/>
              <a:t>Entrer</a:t>
            </a:r>
            <a:r>
              <a:rPr lang="fr-FR" sz="1400" dirty="0"/>
              <a:t>: pour L’utilisateur Admin </a:t>
            </a:r>
          </a:p>
          <a:p>
            <a:pPr algn="l">
              <a:spcBef>
                <a:spcPct val="0"/>
              </a:spcBef>
            </a:pPr>
            <a:r>
              <a:rPr lang="fr-FR" sz="1400" b="1" dirty="0"/>
              <a:t>Faires les formations</a:t>
            </a:r>
            <a:r>
              <a:rPr lang="fr-FR" sz="1400" dirty="0"/>
              <a:t>: pour les Utilisateurs standard </a:t>
            </a:r>
          </a:p>
          <a:p>
            <a:pPr algn="l">
              <a:spcBef>
                <a:spcPct val="0"/>
              </a:spcBef>
            </a:pPr>
            <a:endParaRPr lang="fr-FR" sz="1400" dirty="0"/>
          </a:p>
          <a:p>
            <a:pPr algn="l">
              <a:spcBef>
                <a:spcPct val="0"/>
              </a:spcBef>
            </a:pPr>
            <a:r>
              <a:rPr lang="fr-FR" sz="1400" dirty="0"/>
              <a:t>Les deux ouvrent la page </a:t>
            </a:r>
            <a:r>
              <a:rPr lang="fr-FR" sz="1400" b="1" dirty="0"/>
              <a:t>Périmètre</a:t>
            </a:r>
            <a:r>
              <a:rPr lang="fr-FR" sz="1400" dirty="0"/>
              <a:t> mais l’Admin peut faire des modifications sur la base de données et l’Utilisateur standard non</a:t>
            </a:r>
          </a:p>
        </p:txBody>
      </p:sp>
    </p:spTree>
    <p:extLst>
      <p:ext uri="{BB962C8B-B14F-4D97-AF65-F5344CB8AC3E}">
        <p14:creationId xmlns:p14="http://schemas.microsoft.com/office/powerpoint/2010/main" val="93499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fr-FR" dirty="0"/>
              <a:t>Partie Développement</a:t>
            </a:r>
            <a:endParaRPr lang="en-US" dirty="0"/>
          </a:p>
        </p:txBody>
      </p:sp>
      <p:sp>
        <p:nvSpPr>
          <p:cNvPr id="4" name="ZoneTexte 3">
            <a:extLst>
              <a:ext uri="{FF2B5EF4-FFF2-40B4-BE49-F238E27FC236}">
                <a16:creationId xmlns:a16="http://schemas.microsoft.com/office/drawing/2014/main" id="{4A5CA092-77C3-3065-D19C-4B01315F0FD9}"/>
              </a:ext>
            </a:extLst>
          </p:cNvPr>
          <p:cNvSpPr txBox="1"/>
          <p:nvPr/>
        </p:nvSpPr>
        <p:spPr>
          <a:xfrm>
            <a:off x="551384" y="1086352"/>
            <a:ext cx="6272462" cy="307777"/>
          </a:xfrm>
          <a:prstGeom prst="rect">
            <a:avLst/>
          </a:prstGeom>
          <a:noFill/>
        </p:spPr>
        <p:txBody>
          <a:bodyPr wrap="square">
            <a:spAutoFit/>
          </a:bodyPr>
          <a:lstStyle/>
          <a:p>
            <a:r>
              <a:rPr lang="fr-FR" sz="1400" b="1" dirty="0"/>
              <a:t>Authentification</a:t>
            </a:r>
            <a:endParaRPr lang="en-US" sz="1400" b="1" dirty="0"/>
          </a:p>
        </p:txBody>
      </p:sp>
      <p:sp>
        <p:nvSpPr>
          <p:cNvPr id="7" name="ZoneTexte 6">
            <a:extLst>
              <a:ext uri="{FF2B5EF4-FFF2-40B4-BE49-F238E27FC236}">
                <a16:creationId xmlns:a16="http://schemas.microsoft.com/office/drawing/2014/main" id="{C3ACC3F9-664E-24AC-A2B0-7C4BBC02275E}"/>
              </a:ext>
            </a:extLst>
          </p:cNvPr>
          <p:cNvSpPr txBox="1"/>
          <p:nvPr/>
        </p:nvSpPr>
        <p:spPr>
          <a:xfrm>
            <a:off x="695400" y="2252160"/>
            <a:ext cx="3062142" cy="1171732"/>
          </a:xfrm>
          <a:prstGeom prst="rect">
            <a:avLst/>
          </a:prstGeom>
          <a:noFill/>
        </p:spPr>
        <p:txBody>
          <a:bodyPr vert="horz" wrap="square" lIns="90000" tIns="46800" rIns="90000" bIns="46800" rtlCol="0" anchor="ctr">
            <a:spAutoFit/>
          </a:bodyPr>
          <a:lstStyle/>
          <a:p>
            <a:pPr algn="l">
              <a:spcBef>
                <a:spcPct val="0"/>
              </a:spcBef>
            </a:pPr>
            <a:r>
              <a:rPr lang="fr-FR" sz="1400" dirty="0"/>
              <a:t>Peut ajouter plusieurs Périmètres</a:t>
            </a:r>
            <a:br>
              <a:rPr lang="fr-FR" sz="1400" dirty="0"/>
            </a:br>
            <a:endParaRPr lang="fr-FR" sz="1400" dirty="0"/>
          </a:p>
          <a:p>
            <a:pPr algn="l">
              <a:spcBef>
                <a:spcPct val="0"/>
              </a:spcBef>
            </a:pPr>
            <a:r>
              <a:rPr lang="fr-FR" sz="1400" dirty="0"/>
              <a:t>Supprimer un périmètre </a:t>
            </a:r>
            <a:br>
              <a:rPr lang="fr-FR" sz="1400" dirty="0"/>
            </a:br>
            <a:endParaRPr lang="fr-FR" sz="1400" dirty="0"/>
          </a:p>
          <a:p>
            <a:pPr algn="l">
              <a:spcBef>
                <a:spcPct val="0"/>
              </a:spcBef>
            </a:pPr>
            <a:r>
              <a:rPr lang="fr-FR" sz="1400" dirty="0"/>
              <a:t>Modifier le nom d’un périmètre  </a:t>
            </a:r>
          </a:p>
        </p:txBody>
      </p:sp>
      <p:pic>
        <p:nvPicPr>
          <p:cNvPr id="3" name="Image 2" descr="Une image contenant texte, capture d’écran, logiciel, Icône d’ordinateur&#10;&#10;Description générée automatiquement">
            <a:extLst>
              <a:ext uri="{FF2B5EF4-FFF2-40B4-BE49-F238E27FC236}">
                <a16:creationId xmlns:a16="http://schemas.microsoft.com/office/drawing/2014/main" id="{020C0499-85D2-6E61-6F1A-C645B3ED1195}"/>
              </a:ext>
            </a:extLst>
          </p:cNvPr>
          <p:cNvPicPr>
            <a:picLocks noChangeAspect="1"/>
          </p:cNvPicPr>
          <p:nvPr/>
        </p:nvPicPr>
        <p:blipFill>
          <a:blip r:embed="rId3"/>
          <a:stretch>
            <a:fillRect/>
          </a:stretch>
        </p:blipFill>
        <p:spPr>
          <a:xfrm>
            <a:off x="4439816" y="1492206"/>
            <a:ext cx="7436293" cy="4725144"/>
          </a:xfrm>
          <a:prstGeom prst="rect">
            <a:avLst/>
          </a:prstGeom>
        </p:spPr>
      </p:pic>
    </p:spTree>
    <p:extLst>
      <p:ext uri="{BB962C8B-B14F-4D97-AF65-F5344CB8AC3E}">
        <p14:creationId xmlns:p14="http://schemas.microsoft.com/office/powerpoint/2010/main" val="272749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698B59-1733-7983-6982-F93A39B01170}"/>
              </a:ext>
            </a:extLst>
          </p:cNvPr>
          <p:cNvSpPr>
            <a:spLocks noGrp="1"/>
          </p:cNvSpPr>
          <p:nvPr>
            <p:ph type="title" idx="4294967295"/>
          </p:nvPr>
        </p:nvSpPr>
        <p:spPr>
          <a:xfrm>
            <a:off x="407369" y="1441558"/>
            <a:ext cx="4345176" cy="1771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mj-lt"/>
                <a:ea typeface="+mn-ea"/>
                <a:cs typeface="+mn-cs"/>
              </a:rPr>
              <a:t>About Capgemini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2" name="Rectangle 1">
            <a:extLst>
              <a:ext uri="{FF2B5EF4-FFF2-40B4-BE49-F238E27FC236}">
                <a16:creationId xmlns:a16="http://schemas.microsoft.com/office/drawing/2014/main" id="{E594DA9C-B142-DE0F-DED2-C2EA4724528E}"/>
              </a:ext>
            </a:extLst>
          </p:cNvPr>
          <p:cNvSpPr/>
          <p:nvPr/>
        </p:nvSpPr>
        <p:spPr>
          <a:xfrm>
            <a:off x="407368" y="3325369"/>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dirty="0">
                <a:solidFill>
                  <a:schemeClr val="bg1"/>
                </a:solidFill>
                <a:effectLst/>
                <a:latin typeface="Ubuntu" panose="020B0504030602030204" pitchFamily="34" charset="0"/>
              </a:rPr>
              <a:t>Get the future you want |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218282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en-US" dirty="0"/>
              <a:t>Introduction</a:t>
            </a:r>
          </a:p>
        </p:txBody>
      </p:sp>
      <p:sp>
        <p:nvSpPr>
          <p:cNvPr id="19" name="Text Placeholder 18">
            <a:extLst>
              <a:ext uri="{FF2B5EF4-FFF2-40B4-BE49-F238E27FC236}">
                <a16:creationId xmlns:a16="http://schemas.microsoft.com/office/drawing/2014/main" id="{22BE3A3C-4E23-4827-91AF-129C8DA0CD53}"/>
              </a:ext>
            </a:extLst>
          </p:cNvPr>
          <p:cNvSpPr>
            <a:spLocks noGrp="1"/>
          </p:cNvSpPr>
          <p:nvPr>
            <p:ph type="body" sz="quarter" idx="17"/>
          </p:nvPr>
        </p:nvSpPr>
        <p:spPr>
          <a:xfrm>
            <a:off x="1271464" y="2348880"/>
            <a:ext cx="4240869" cy="4032300"/>
          </a:xfrm>
        </p:spPr>
        <p:txBody>
          <a:bodyPr/>
          <a:lstStyle/>
          <a:p>
            <a:pPr marL="342900" indent="-342900">
              <a:buFont typeface="+mj-lt"/>
              <a:buAutoNum type="arabicPeriod"/>
            </a:pPr>
            <a:r>
              <a:rPr lang="fr-FR" sz="1600" dirty="0"/>
              <a:t>accès rapide et efficace aux informations métier est essentiel pour maintenir la compétitivité et la productivité des entreprises.</a:t>
            </a:r>
          </a:p>
          <a:p>
            <a:pPr marL="342900" indent="-342900">
              <a:buFont typeface="+mj-lt"/>
              <a:buAutoNum type="arabicPeriod"/>
            </a:pPr>
            <a:endParaRPr lang="en-US" sz="1600" dirty="0"/>
          </a:p>
          <a:p>
            <a:pPr marL="342900" indent="-342900">
              <a:buFont typeface="+mj-lt"/>
              <a:buAutoNum type="arabicPeriod"/>
            </a:pPr>
            <a:r>
              <a:rPr lang="fr-FR" sz="1600" dirty="0"/>
              <a:t>solution innovante répondant aux besoins de centralisation, d'accessibilité et de gestion des informations métier.</a:t>
            </a:r>
            <a:endParaRPr lang="en-US" sz="1600" dirty="0"/>
          </a:p>
        </p:txBody>
      </p:sp>
      <p:pic>
        <p:nvPicPr>
          <p:cNvPr id="2" name="Image 1">
            <a:extLst>
              <a:ext uri="{FF2B5EF4-FFF2-40B4-BE49-F238E27FC236}">
                <a16:creationId xmlns:a16="http://schemas.microsoft.com/office/drawing/2014/main" id="{1D0E5113-D7A1-1858-72C0-AF034D6A2E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67808" y="980728"/>
            <a:ext cx="8175987" cy="6230664"/>
          </a:xfrm>
          <a:prstGeom prst="rect">
            <a:avLst/>
          </a:prstGeom>
        </p:spPr>
      </p:pic>
    </p:spTree>
    <p:extLst>
      <p:ext uri="{BB962C8B-B14F-4D97-AF65-F5344CB8AC3E}">
        <p14:creationId xmlns:p14="http://schemas.microsoft.com/office/powerpoint/2010/main" val="337820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2957B-1559-50B8-87D1-3F29F9DD12B2}"/>
              </a:ext>
            </a:extLst>
          </p:cNvPr>
          <p:cNvSpPr>
            <a:spLocks noGrp="1"/>
          </p:cNvSpPr>
          <p:nvPr>
            <p:ph type="title"/>
          </p:nvPr>
        </p:nvSpPr>
        <p:spPr>
          <a:xfrm>
            <a:off x="414971" y="260350"/>
            <a:ext cx="11008413" cy="792163"/>
          </a:xfrm>
        </p:spPr>
        <p:txBody>
          <a:bodyPr/>
          <a:lstStyle/>
          <a:p>
            <a:r>
              <a:rPr lang="fr-FR" dirty="0"/>
              <a:t>Problématique</a:t>
            </a:r>
          </a:p>
        </p:txBody>
      </p:sp>
      <p:sp>
        <p:nvSpPr>
          <p:cNvPr id="4" name="Text Placeholder 3">
            <a:extLst>
              <a:ext uri="{FF2B5EF4-FFF2-40B4-BE49-F238E27FC236}">
                <a16:creationId xmlns:a16="http://schemas.microsoft.com/office/drawing/2014/main" id="{0984FDF1-E23B-9E8F-73B5-6BF495603FA0}"/>
              </a:ext>
            </a:extLst>
          </p:cNvPr>
          <p:cNvSpPr>
            <a:spLocks noGrp="1"/>
          </p:cNvSpPr>
          <p:nvPr>
            <p:ph type="body" sz="quarter" idx="17"/>
          </p:nvPr>
        </p:nvSpPr>
        <p:spPr>
          <a:xfrm>
            <a:off x="1343472" y="2348880"/>
            <a:ext cx="5681029" cy="1080120"/>
          </a:xfrm>
        </p:spPr>
        <p:txBody>
          <a:bodyPr/>
          <a:lstStyle/>
          <a:p>
            <a:r>
              <a:rPr lang="fr-FR" sz="1600" dirty="0"/>
              <a:t>Dans le contexte actuel, la difficulté majeure réside dans la gestion des informations métier dispersées. En effet, pour qu'un collaborateur puisse accéder à ces informations, il est nécessaire de lui fournir un accès à chaque fichier individuel</a:t>
            </a:r>
            <a:endParaRPr lang="en-US" sz="1600" dirty="0"/>
          </a:p>
        </p:txBody>
      </p:sp>
      <p:pic>
        <p:nvPicPr>
          <p:cNvPr id="5" name="Image 4">
            <a:extLst>
              <a:ext uri="{FF2B5EF4-FFF2-40B4-BE49-F238E27FC236}">
                <a16:creationId xmlns:a16="http://schemas.microsoft.com/office/drawing/2014/main" id="{B7929582-259E-4922-A94D-564E76FA864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367808" y="980728"/>
            <a:ext cx="8175987" cy="6230664"/>
          </a:xfrm>
          <a:prstGeom prst="rect">
            <a:avLst/>
          </a:prstGeom>
        </p:spPr>
      </p:pic>
    </p:spTree>
    <p:extLst>
      <p:ext uri="{BB962C8B-B14F-4D97-AF65-F5344CB8AC3E}">
        <p14:creationId xmlns:p14="http://schemas.microsoft.com/office/powerpoint/2010/main" val="255030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2957B-1559-50B8-87D1-3F29F9DD12B2}"/>
              </a:ext>
            </a:extLst>
          </p:cNvPr>
          <p:cNvSpPr>
            <a:spLocks noGrp="1"/>
          </p:cNvSpPr>
          <p:nvPr>
            <p:ph type="title"/>
          </p:nvPr>
        </p:nvSpPr>
        <p:spPr>
          <a:xfrm>
            <a:off x="414971" y="260350"/>
            <a:ext cx="11008413" cy="792163"/>
          </a:xfrm>
        </p:spPr>
        <p:txBody>
          <a:bodyPr/>
          <a:lstStyle/>
          <a:p>
            <a:r>
              <a:rPr lang="fr-FR" dirty="0"/>
              <a:t>Objectif de l’Application</a:t>
            </a:r>
          </a:p>
        </p:txBody>
      </p:sp>
      <p:sp>
        <p:nvSpPr>
          <p:cNvPr id="4" name="Text Placeholder 3">
            <a:extLst>
              <a:ext uri="{FF2B5EF4-FFF2-40B4-BE49-F238E27FC236}">
                <a16:creationId xmlns:a16="http://schemas.microsoft.com/office/drawing/2014/main" id="{0984FDF1-E23B-9E8F-73B5-6BF495603FA0}"/>
              </a:ext>
            </a:extLst>
          </p:cNvPr>
          <p:cNvSpPr>
            <a:spLocks noGrp="1"/>
          </p:cNvSpPr>
          <p:nvPr>
            <p:ph type="body" sz="quarter" idx="17"/>
          </p:nvPr>
        </p:nvSpPr>
        <p:spPr>
          <a:xfrm>
            <a:off x="1343472" y="2132856"/>
            <a:ext cx="5681029" cy="3744416"/>
          </a:xfrm>
        </p:spPr>
        <p:txBody>
          <a:bodyPr bIns="2484000"/>
          <a:lstStyle/>
          <a:p>
            <a:pPr marL="342900" indent="-342900">
              <a:buFont typeface="+mj-lt"/>
              <a:buAutoNum type="arabicPeriod"/>
            </a:pPr>
            <a:r>
              <a:rPr lang="fr-FR" sz="1600" dirty="0"/>
              <a:t>fournir une plateforme pratique pour les formations métier</a:t>
            </a:r>
            <a:br>
              <a:rPr lang="fr-FR" sz="1600" dirty="0"/>
            </a:br>
            <a:endParaRPr lang="fr-FR" sz="1600" dirty="0"/>
          </a:p>
          <a:p>
            <a:pPr marL="342900" indent="-342900">
              <a:buFont typeface="+mj-lt"/>
              <a:buAutoNum type="arabicPeriod"/>
            </a:pPr>
            <a:r>
              <a:rPr lang="fr-FR" sz="1600" dirty="0"/>
              <a:t>centralisation des règles de métier pour chaque secteur d'activité</a:t>
            </a:r>
            <a:br>
              <a:rPr lang="fr-FR" sz="1600" dirty="0"/>
            </a:br>
            <a:endParaRPr lang="fr-FR" sz="1600" dirty="0"/>
          </a:p>
          <a:p>
            <a:pPr marL="342900" indent="-342900">
              <a:buFont typeface="+mj-lt"/>
              <a:buAutoNum type="arabicPeriod"/>
            </a:pPr>
            <a:r>
              <a:rPr lang="fr-FR" sz="1600" dirty="0"/>
              <a:t> fournissant aux collaborateurs que les informations dont ils ont besoin</a:t>
            </a:r>
            <a:endParaRPr lang="en-US" sz="1600" dirty="0"/>
          </a:p>
        </p:txBody>
      </p:sp>
      <p:pic>
        <p:nvPicPr>
          <p:cNvPr id="5" name="Image 4">
            <a:extLst>
              <a:ext uri="{FF2B5EF4-FFF2-40B4-BE49-F238E27FC236}">
                <a16:creationId xmlns:a16="http://schemas.microsoft.com/office/drawing/2014/main" id="{B7929582-259E-4922-A94D-564E76FA864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367808" y="980728"/>
            <a:ext cx="8175987" cy="6230664"/>
          </a:xfrm>
          <a:prstGeom prst="rect">
            <a:avLst/>
          </a:prstGeom>
        </p:spPr>
      </p:pic>
    </p:spTree>
    <p:extLst>
      <p:ext uri="{BB962C8B-B14F-4D97-AF65-F5344CB8AC3E}">
        <p14:creationId xmlns:p14="http://schemas.microsoft.com/office/powerpoint/2010/main" val="349821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a:xfrm>
            <a:off x="414971" y="260350"/>
            <a:ext cx="11008413" cy="792163"/>
          </a:xfrm>
        </p:spPr>
        <p:txBody>
          <a:bodyPr/>
          <a:lstStyle/>
          <a:p>
            <a:r>
              <a:rPr lang="fr-FR" dirty="0"/>
              <a:t>Timeline du projet</a:t>
            </a:r>
            <a:endParaRPr lang="en-US" dirty="0"/>
          </a:p>
        </p:txBody>
      </p:sp>
      <p:sp>
        <p:nvSpPr>
          <p:cNvPr id="7" name="Freeform: Shape 6">
            <a:extLst>
              <a:ext uri="{FF2B5EF4-FFF2-40B4-BE49-F238E27FC236}">
                <a16:creationId xmlns:a16="http://schemas.microsoft.com/office/drawing/2014/main" id="{52991248-479C-449C-A41A-AB8104E6A01C}"/>
              </a:ext>
            </a:extLst>
          </p:cNvPr>
          <p:cNvSpPr/>
          <p:nvPr/>
        </p:nvSpPr>
        <p:spPr>
          <a:xfrm>
            <a:off x="1487488" y="1489539"/>
            <a:ext cx="823570"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9</a:t>
            </a:r>
          </a:p>
          <a:p>
            <a:pPr marL="0" lvl="0" indent="0" algn="ctr" defTabSz="533400">
              <a:lnSpc>
                <a:spcPct val="90000"/>
              </a:lnSpc>
              <a:spcBef>
                <a:spcPct val="0"/>
              </a:spcBef>
              <a:spcAft>
                <a:spcPct val="35000"/>
              </a:spcAft>
              <a:buNone/>
            </a:pPr>
            <a:r>
              <a:rPr lang="en-US" sz="900" b="1" dirty="0">
                <a:solidFill>
                  <a:schemeClr val="bg1"/>
                </a:solidFill>
              </a:rPr>
              <a:t>26</a:t>
            </a:r>
            <a:r>
              <a:rPr lang="en-US" sz="900" b="1" kern="1200" dirty="0">
                <a:solidFill>
                  <a:schemeClr val="bg1"/>
                </a:solidFill>
              </a:rPr>
              <a:t>/02</a:t>
            </a:r>
          </a:p>
        </p:txBody>
      </p:sp>
      <p:sp>
        <p:nvSpPr>
          <p:cNvPr id="9" name="Freeform: Shape 8">
            <a:extLst>
              <a:ext uri="{FF2B5EF4-FFF2-40B4-BE49-F238E27FC236}">
                <a16:creationId xmlns:a16="http://schemas.microsoft.com/office/drawing/2014/main" id="{20623E3C-BD62-4F07-BB8A-978A6D3185B8}"/>
              </a:ext>
            </a:extLst>
          </p:cNvPr>
          <p:cNvSpPr/>
          <p:nvPr/>
        </p:nvSpPr>
        <p:spPr>
          <a:xfrm>
            <a:off x="2160347" y="1489539"/>
            <a:ext cx="811733"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10</a:t>
            </a:r>
          </a:p>
          <a:p>
            <a:pPr marL="0" lvl="0" indent="0" algn="ctr" defTabSz="533400">
              <a:lnSpc>
                <a:spcPct val="90000"/>
              </a:lnSpc>
              <a:spcBef>
                <a:spcPct val="0"/>
              </a:spcBef>
              <a:spcAft>
                <a:spcPct val="35000"/>
              </a:spcAft>
              <a:buNone/>
            </a:pPr>
            <a:r>
              <a:rPr lang="en-US" sz="900" b="1" dirty="0">
                <a:solidFill>
                  <a:schemeClr val="bg1"/>
                </a:solidFill>
              </a:rPr>
              <a:t>04</a:t>
            </a:r>
            <a:r>
              <a:rPr lang="en-US" sz="900" b="1" kern="1200" dirty="0">
                <a:solidFill>
                  <a:schemeClr val="bg1"/>
                </a:solidFill>
              </a:rPr>
              <a:t>/03</a:t>
            </a:r>
          </a:p>
        </p:txBody>
      </p:sp>
      <p:sp>
        <p:nvSpPr>
          <p:cNvPr id="10" name="Freeform: Shape 9">
            <a:extLst>
              <a:ext uri="{FF2B5EF4-FFF2-40B4-BE49-F238E27FC236}">
                <a16:creationId xmlns:a16="http://schemas.microsoft.com/office/drawing/2014/main" id="{CC3FC699-C1C9-48DF-8472-0762D8BBF803}"/>
              </a:ext>
            </a:extLst>
          </p:cNvPr>
          <p:cNvSpPr/>
          <p:nvPr/>
        </p:nvSpPr>
        <p:spPr>
          <a:xfrm>
            <a:off x="2842040" y="1489539"/>
            <a:ext cx="823571"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11</a:t>
            </a:r>
          </a:p>
          <a:p>
            <a:pPr marL="0" lvl="0" indent="0" algn="ctr" defTabSz="533400">
              <a:lnSpc>
                <a:spcPct val="90000"/>
              </a:lnSpc>
              <a:spcBef>
                <a:spcPct val="0"/>
              </a:spcBef>
              <a:spcAft>
                <a:spcPct val="35000"/>
              </a:spcAft>
              <a:buNone/>
            </a:pPr>
            <a:r>
              <a:rPr lang="en-US" sz="900" b="1" dirty="0">
                <a:solidFill>
                  <a:schemeClr val="bg1"/>
                </a:solidFill>
              </a:rPr>
              <a:t>11</a:t>
            </a:r>
            <a:r>
              <a:rPr lang="en-US" sz="900" b="1" kern="1200" dirty="0">
                <a:solidFill>
                  <a:schemeClr val="bg1"/>
                </a:solidFill>
              </a:rPr>
              <a:t>/03</a:t>
            </a:r>
          </a:p>
        </p:txBody>
      </p:sp>
      <p:sp>
        <p:nvSpPr>
          <p:cNvPr id="11" name="Freeform: Shape 10">
            <a:extLst>
              <a:ext uri="{FF2B5EF4-FFF2-40B4-BE49-F238E27FC236}">
                <a16:creationId xmlns:a16="http://schemas.microsoft.com/office/drawing/2014/main" id="{34370C6D-2372-4920-8742-161D5139C7AA}"/>
              </a:ext>
            </a:extLst>
          </p:cNvPr>
          <p:cNvSpPr/>
          <p:nvPr/>
        </p:nvSpPr>
        <p:spPr>
          <a:xfrm>
            <a:off x="3544083" y="1489539"/>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12</a:t>
            </a:r>
          </a:p>
          <a:p>
            <a:pPr marL="0" lvl="0" indent="0" algn="ctr" defTabSz="533400">
              <a:lnSpc>
                <a:spcPct val="90000"/>
              </a:lnSpc>
              <a:spcBef>
                <a:spcPct val="0"/>
              </a:spcBef>
              <a:spcAft>
                <a:spcPct val="35000"/>
              </a:spcAft>
              <a:buNone/>
            </a:pPr>
            <a:r>
              <a:rPr lang="en-US" sz="900" b="1" kern="1200" dirty="0">
                <a:solidFill>
                  <a:schemeClr val="bg1"/>
                </a:solidFill>
              </a:rPr>
              <a:t>18/03</a:t>
            </a:r>
          </a:p>
        </p:txBody>
      </p:sp>
      <p:sp>
        <p:nvSpPr>
          <p:cNvPr id="12" name="Freeform: Shape 11">
            <a:extLst>
              <a:ext uri="{FF2B5EF4-FFF2-40B4-BE49-F238E27FC236}">
                <a16:creationId xmlns:a16="http://schemas.microsoft.com/office/drawing/2014/main" id="{E6418E8F-35E4-414F-93CD-BE6C119C1E89}"/>
              </a:ext>
            </a:extLst>
          </p:cNvPr>
          <p:cNvSpPr/>
          <p:nvPr/>
        </p:nvSpPr>
        <p:spPr>
          <a:xfrm>
            <a:off x="4257904" y="1489538"/>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13</a:t>
            </a:r>
          </a:p>
          <a:p>
            <a:pPr marL="0" lvl="0" indent="0" algn="ctr" defTabSz="533400">
              <a:lnSpc>
                <a:spcPct val="90000"/>
              </a:lnSpc>
              <a:spcBef>
                <a:spcPct val="0"/>
              </a:spcBef>
              <a:spcAft>
                <a:spcPct val="35000"/>
              </a:spcAft>
              <a:buNone/>
            </a:pPr>
            <a:r>
              <a:rPr lang="en-US" sz="900" b="1" dirty="0">
                <a:solidFill>
                  <a:schemeClr val="bg1"/>
                </a:solidFill>
              </a:rPr>
              <a:t>25</a:t>
            </a:r>
            <a:r>
              <a:rPr lang="en-US" sz="900" b="1" kern="1200" dirty="0">
                <a:solidFill>
                  <a:schemeClr val="bg1"/>
                </a:solidFill>
              </a:rPr>
              <a:t>/03</a:t>
            </a:r>
          </a:p>
        </p:txBody>
      </p:sp>
      <p:sp>
        <p:nvSpPr>
          <p:cNvPr id="13" name="Freeform: Shape 12">
            <a:extLst>
              <a:ext uri="{FF2B5EF4-FFF2-40B4-BE49-F238E27FC236}">
                <a16:creationId xmlns:a16="http://schemas.microsoft.com/office/drawing/2014/main" id="{69E24F3E-5BAC-4561-9204-85DE09B16CEB}"/>
              </a:ext>
            </a:extLst>
          </p:cNvPr>
          <p:cNvSpPr/>
          <p:nvPr/>
        </p:nvSpPr>
        <p:spPr>
          <a:xfrm>
            <a:off x="4983000" y="1489537"/>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14</a:t>
            </a:r>
          </a:p>
          <a:p>
            <a:pPr marL="0" lvl="0" indent="0" algn="ctr" defTabSz="533400">
              <a:lnSpc>
                <a:spcPct val="90000"/>
              </a:lnSpc>
              <a:spcBef>
                <a:spcPct val="0"/>
              </a:spcBef>
              <a:spcAft>
                <a:spcPct val="35000"/>
              </a:spcAft>
              <a:buNone/>
            </a:pPr>
            <a:r>
              <a:rPr lang="en-US" sz="900" b="1" dirty="0">
                <a:solidFill>
                  <a:schemeClr val="bg1"/>
                </a:solidFill>
              </a:rPr>
              <a:t>01</a:t>
            </a:r>
            <a:r>
              <a:rPr lang="en-US" sz="900" b="1" kern="1200" dirty="0">
                <a:solidFill>
                  <a:schemeClr val="bg1"/>
                </a:solidFill>
              </a:rPr>
              <a:t>/04</a:t>
            </a:r>
          </a:p>
        </p:txBody>
      </p:sp>
      <p:sp>
        <p:nvSpPr>
          <p:cNvPr id="14" name="Freeform: Shape 13">
            <a:extLst>
              <a:ext uri="{FF2B5EF4-FFF2-40B4-BE49-F238E27FC236}">
                <a16:creationId xmlns:a16="http://schemas.microsoft.com/office/drawing/2014/main" id="{85D37EE9-2E1E-406A-99CB-D862E5E4AA7E}"/>
              </a:ext>
            </a:extLst>
          </p:cNvPr>
          <p:cNvSpPr/>
          <p:nvPr/>
        </p:nvSpPr>
        <p:spPr>
          <a:xfrm>
            <a:off x="5704213" y="1481151"/>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15</a:t>
            </a:r>
          </a:p>
          <a:p>
            <a:pPr marL="0" lvl="0" indent="0" algn="ctr" defTabSz="533400">
              <a:lnSpc>
                <a:spcPct val="90000"/>
              </a:lnSpc>
              <a:spcBef>
                <a:spcPct val="0"/>
              </a:spcBef>
              <a:spcAft>
                <a:spcPct val="35000"/>
              </a:spcAft>
              <a:buNone/>
            </a:pPr>
            <a:r>
              <a:rPr lang="en-US" sz="900" b="1" dirty="0">
                <a:solidFill>
                  <a:schemeClr val="bg1"/>
                </a:solidFill>
              </a:rPr>
              <a:t>08</a:t>
            </a:r>
            <a:r>
              <a:rPr lang="en-US" sz="900" b="1" kern="1200" dirty="0">
                <a:solidFill>
                  <a:schemeClr val="bg1"/>
                </a:solidFill>
              </a:rPr>
              <a:t>/04</a:t>
            </a:r>
          </a:p>
        </p:txBody>
      </p:sp>
      <p:sp>
        <p:nvSpPr>
          <p:cNvPr id="15" name="Freeform: Shape 14">
            <a:extLst>
              <a:ext uri="{FF2B5EF4-FFF2-40B4-BE49-F238E27FC236}">
                <a16:creationId xmlns:a16="http://schemas.microsoft.com/office/drawing/2014/main" id="{8A5DF012-9A29-40E2-A751-E8474335A4DA}"/>
              </a:ext>
            </a:extLst>
          </p:cNvPr>
          <p:cNvSpPr/>
          <p:nvPr/>
        </p:nvSpPr>
        <p:spPr>
          <a:xfrm>
            <a:off x="6410642" y="1481151"/>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fr-FR" sz="1200" b="1" dirty="0">
                <a:solidFill>
                  <a:schemeClr val="bg1"/>
                </a:solidFill>
              </a:rPr>
              <a:t>S</a:t>
            </a:r>
            <a:r>
              <a:rPr lang="en-US" sz="1200" b="1" dirty="0">
                <a:solidFill>
                  <a:schemeClr val="bg1"/>
                </a:solidFill>
              </a:rPr>
              <a:t> 16</a:t>
            </a:r>
          </a:p>
          <a:p>
            <a:pPr marL="0" lvl="0" indent="0" algn="ctr" defTabSz="533400">
              <a:lnSpc>
                <a:spcPct val="90000"/>
              </a:lnSpc>
              <a:spcBef>
                <a:spcPct val="0"/>
              </a:spcBef>
              <a:spcAft>
                <a:spcPct val="35000"/>
              </a:spcAft>
              <a:buNone/>
            </a:pPr>
            <a:r>
              <a:rPr lang="en-US" sz="900" b="1" dirty="0">
                <a:solidFill>
                  <a:schemeClr val="bg1"/>
                </a:solidFill>
              </a:rPr>
              <a:t>15</a:t>
            </a:r>
            <a:r>
              <a:rPr lang="en-US" sz="900" b="1" kern="1200" dirty="0">
                <a:solidFill>
                  <a:schemeClr val="bg1"/>
                </a:solidFill>
              </a:rPr>
              <a:t>/04</a:t>
            </a:r>
          </a:p>
        </p:txBody>
      </p:sp>
      <p:sp>
        <p:nvSpPr>
          <p:cNvPr id="16" name="Freeform: Shape 15">
            <a:extLst>
              <a:ext uri="{FF2B5EF4-FFF2-40B4-BE49-F238E27FC236}">
                <a16:creationId xmlns:a16="http://schemas.microsoft.com/office/drawing/2014/main" id="{E866C74D-6AD7-48CC-9B88-F0BBB9C91966}"/>
              </a:ext>
            </a:extLst>
          </p:cNvPr>
          <p:cNvSpPr/>
          <p:nvPr/>
        </p:nvSpPr>
        <p:spPr>
          <a:xfrm>
            <a:off x="7114615" y="1481151"/>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17</a:t>
            </a:r>
          </a:p>
          <a:p>
            <a:pPr marL="0" lvl="0" indent="0" algn="ctr" defTabSz="533400">
              <a:lnSpc>
                <a:spcPct val="90000"/>
              </a:lnSpc>
              <a:spcBef>
                <a:spcPct val="0"/>
              </a:spcBef>
              <a:spcAft>
                <a:spcPct val="35000"/>
              </a:spcAft>
              <a:buNone/>
            </a:pPr>
            <a:r>
              <a:rPr lang="en-US" sz="900" b="1" dirty="0">
                <a:solidFill>
                  <a:schemeClr val="bg1"/>
                </a:solidFill>
              </a:rPr>
              <a:t>22</a:t>
            </a:r>
            <a:r>
              <a:rPr lang="en-US" sz="900" b="1" kern="1200" dirty="0">
                <a:solidFill>
                  <a:schemeClr val="bg1"/>
                </a:solidFill>
              </a:rPr>
              <a:t>/04</a:t>
            </a:r>
          </a:p>
        </p:txBody>
      </p:sp>
      <p:sp>
        <p:nvSpPr>
          <p:cNvPr id="17" name="Freeform: Shape 16">
            <a:extLst>
              <a:ext uri="{FF2B5EF4-FFF2-40B4-BE49-F238E27FC236}">
                <a16:creationId xmlns:a16="http://schemas.microsoft.com/office/drawing/2014/main" id="{422F06E9-CDF9-4FFD-B01C-18064E887E85}"/>
              </a:ext>
            </a:extLst>
          </p:cNvPr>
          <p:cNvSpPr/>
          <p:nvPr/>
        </p:nvSpPr>
        <p:spPr>
          <a:xfrm>
            <a:off x="7829343" y="1481150"/>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18</a:t>
            </a:r>
          </a:p>
          <a:p>
            <a:pPr marL="0" lvl="0" indent="0" algn="ctr" defTabSz="533400">
              <a:lnSpc>
                <a:spcPct val="90000"/>
              </a:lnSpc>
              <a:spcBef>
                <a:spcPct val="0"/>
              </a:spcBef>
              <a:spcAft>
                <a:spcPct val="35000"/>
              </a:spcAft>
              <a:buNone/>
            </a:pPr>
            <a:r>
              <a:rPr lang="en-US" sz="900" b="1" dirty="0">
                <a:solidFill>
                  <a:schemeClr val="bg1"/>
                </a:solidFill>
              </a:rPr>
              <a:t>29</a:t>
            </a:r>
            <a:r>
              <a:rPr lang="en-US" sz="900" b="1" kern="1200" dirty="0">
                <a:solidFill>
                  <a:schemeClr val="bg1"/>
                </a:solidFill>
              </a:rPr>
              <a:t>/04</a:t>
            </a:r>
          </a:p>
        </p:txBody>
      </p:sp>
      <p:graphicFrame>
        <p:nvGraphicFramePr>
          <p:cNvPr id="21" name="Table Placeholder 16">
            <a:extLst>
              <a:ext uri="{FF2B5EF4-FFF2-40B4-BE49-F238E27FC236}">
                <a16:creationId xmlns:a16="http://schemas.microsoft.com/office/drawing/2014/main" id="{C06A3804-73A2-4871-8882-5563E8EBADE8}"/>
              </a:ext>
            </a:extLst>
          </p:cNvPr>
          <p:cNvGraphicFramePr>
            <a:graphicFrameLocks/>
          </p:cNvGraphicFramePr>
          <p:nvPr>
            <p:extLst>
              <p:ext uri="{D42A27DB-BD31-4B8C-83A1-F6EECF244321}">
                <p14:modId xmlns:p14="http://schemas.microsoft.com/office/powerpoint/2010/main" val="89607762"/>
              </p:ext>
            </p:extLst>
          </p:nvPr>
        </p:nvGraphicFramePr>
        <p:xfrm>
          <a:off x="119336" y="2079660"/>
          <a:ext cx="11953328" cy="4273559"/>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926787875"/>
                    </a:ext>
                  </a:extLst>
                </a:gridCol>
                <a:gridCol w="720080">
                  <a:extLst>
                    <a:ext uri="{9D8B030D-6E8A-4147-A177-3AD203B41FA5}">
                      <a16:colId xmlns:a16="http://schemas.microsoft.com/office/drawing/2014/main" val="1347465143"/>
                    </a:ext>
                  </a:extLst>
                </a:gridCol>
                <a:gridCol w="748446">
                  <a:extLst>
                    <a:ext uri="{9D8B030D-6E8A-4147-A177-3AD203B41FA5}">
                      <a16:colId xmlns:a16="http://schemas.microsoft.com/office/drawing/2014/main" val="802954316"/>
                    </a:ext>
                  </a:extLst>
                </a:gridCol>
                <a:gridCol w="716519">
                  <a:extLst>
                    <a:ext uri="{9D8B030D-6E8A-4147-A177-3AD203B41FA5}">
                      <a16:colId xmlns:a16="http://schemas.microsoft.com/office/drawing/2014/main" val="237998491"/>
                    </a:ext>
                  </a:extLst>
                </a:gridCol>
                <a:gridCol w="716519">
                  <a:extLst>
                    <a:ext uri="{9D8B030D-6E8A-4147-A177-3AD203B41FA5}">
                      <a16:colId xmlns:a16="http://schemas.microsoft.com/office/drawing/2014/main" val="559338291"/>
                    </a:ext>
                  </a:extLst>
                </a:gridCol>
                <a:gridCol w="735333">
                  <a:extLst>
                    <a:ext uri="{9D8B030D-6E8A-4147-A177-3AD203B41FA5}">
                      <a16:colId xmlns:a16="http://schemas.microsoft.com/office/drawing/2014/main" val="2662145481"/>
                    </a:ext>
                  </a:extLst>
                </a:gridCol>
                <a:gridCol w="716519">
                  <a:extLst>
                    <a:ext uri="{9D8B030D-6E8A-4147-A177-3AD203B41FA5}">
                      <a16:colId xmlns:a16="http://schemas.microsoft.com/office/drawing/2014/main" val="842013454"/>
                    </a:ext>
                  </a:extLst>
                </a:gridCol>
                <a:gridCol w="716519">
                  <a:extLst>
                    <a:ext uri="{9D8B030D-6E8A-4147-A177-3AD203B41FA5}">
                      <a16:colId xmlns:a16="http://schemas.microsoft.com/office/drawing/2014/main" val="1726885786"/>
                    </a:ext>
                  </a:extLst>
                </a:gridCol>
                <a:gridCol w="716519">
                  <a:extLst>
                    <a:ext uri="{9D8B030D-6E8A-4147-A177-3AD203B41FA5}">
                      <a16:colId xmlns:a16="http://schemas.microsoft.com/office/drawing/2014/main" val="3535952006"/>
                    </a:ext>
                  </a:extLst>
                </a:gridCol>
                <a:gridCol w="716519">
                  <a:extLst>
                    <a:ext uri="{9D8B030D-6E8A-4147-A177-3AD203B41FA5}">
                      <a16:colId xmlns:a16="http://schemas.microsoft.com/office/drawing/2014/main" val="2591906777"/>
                    </a:ext>
                  </a:extLst>
                </a:gridCol>
                <a:gridCol w="697827">
                  <a:extLst>
                    <a:ext uri="{9D8B030D-6E8A-4147-A177-3AD203B41FA5}">
                      <a16:colId xmlns:a16="http://schemas.microsoft.com/office/drawing/2014/main" val="4149502341"/>
                    </a:ext>
                  </a:extLst>
                </a:gridCol>
                <a:gridCol w="735214">
                  <a:extLst>
                    <a:ext uri="{9D8B030D-6E8A-4147-A177-3AD203B41FA5}">
                      <a16:colId xmlns:a16="http://schemas.microsoft.com/office/drawing/2014/main" val="3973496842"/>
                    </a:ext>
                  </a:extLst>
                </a:gridCol>
                <a:gridCol w="674122">
                  <a:extLst>
                    <a:ext uri="{9D8B030D-6E8A-4147-A177-3AD203B41FA5}">
                      <a16:colId xmlns:a16="http://schemas.microsoft.com/office/drawing/2014/main" val="1214891969"/>
                    </a:ext>
                  </a:extLst>
                </a:gridCol>
                <a:gridCol w="674122">
                  <a:extLst>
                    <a:ext uri="{9D8B030D-6E8A-4147-A177-3AD203B41FA5}">
                      <a16:colId xmlns:a16="http://schemas.microsoft.com/office/drawing/2014/main" val="910739529"/>
                    </a:ext>
                  </a:extLst>
                </a:gridCol>
                <a:gridCol w="674122">
                  <a:extLst>
                    <a:ext uri="{9D8B030D-6E8A-4147-A177-3AD203B41FA5}">
                      <a16:colId xmlns:a16="http://schemas.microsoft.com/office/drawing/2014/main" val="616805471"/>
                    </a:ext>
                  </a:extLst>
                </a:gridCol>
                <a:gridCol w="554788">
                  <a:extLst>
                    <a:ext uri="{9D8B030D-6E8A-4147-A177-3AD203B41FA5}">
                      <a16:colId xmlns:a16="http://schemas.microsoft.com/office/drawing/2014/main" val="856857980"/>
                    </a:ext>
                  </a:extLst>
                </a:gridCol>
              </a:tblGrid>
              <a:tr h="462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noProof="0" dirty="0">
                          <a:solidFill>
                            <a:schemeClr val="bg1"/>
                          </a:solidFill>
                          <a:latin typeface="+mn-lt"/>
                        </a:rPr>
                        <a:t>Intégration</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736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mn-lt"/>
                          <a:ea typeface="+mn-ea"/>
                          <a:cs typeface="+mn-cs"/>
                        </a:rPr>
                        <a:t>Identifier les objectifs de l’app métier</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82645">
                <a:tc>
                  <a:txBody>
                    <a:bodyPr/>
                    <a:lstStyle/>
                    <a:p>
                      <a:pPr marL="0" lvl="0" indent="0" algn="l" defTabSz="533400">
                        <a:lnSpc>
                          <a:spcPct val="90000"/>
                        </a:lnSpc>
                        <a:spcBef>
                          <a:spcPct val="0"/>
                        </a:spcBef>
                        <a:spcAft>
                          <a:spcPct val="35000"/>
                        </a:spcAft>
                        <a:buNone/>
                      </a:pPr>
                      <a:r>
                        <a:rPr lang="fr-FR" sz="1200" b="1" i="0" kern="1200" dirty="0">
                          <a:solidFill>
                            <a:schemeClr val="bg1"/>
                          </a:solidFill>
                        </a:rPr>
                        <a:t>fonctionnement de l’application métier</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72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bg1"/>
                          </a:solidFill>
                        </a:rPr>
                        <a:t>Identifier l</a:t>
                      </a:r>
                      <a:r>
                        <a:rPr lang="fr-FR" sz="1200" b="1" kern="1200" dirty="0">
                          <a:solidFill>
                            <a:schemeClr val="bg1"/>
                          </a:solidFill>
                        </a:rPr>
                        <a:t>es avantages et les risques</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462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bg1"/>
                          </a:solidFill>
                        </a:rPr>
                        <a:t>Préparation de la base de données </a:t>
                      </a:r>
                      <a:endParaRPr lang="fr-FR" sz="1200" b="1" kern="1200" dirty="0">
                        <a:solidFill>
                          <a:schemeClr val="bg1"/>
                        </a:solidFill>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462380">
                <a:tc>
                  <a:txBody>
                    <a:bodyPr/>
                    <a:lstStyle/>
                    <a:p>
                      <a:pPr marL="0" lvl="0" indent="0" algn="l" defTabSz="533400">
                        <a:lnSpc>
                          <a:spcPct val="90000"/>
                        </a:lnSpc>
                        <a:spcBef>
                          <a:spcPct val="0"/>
                        </a:spcBef>
                        <a:spcAft>
                          <a:spcPct val="35000"/>
                        </a:spcAft>
                        <a:buNone/>
                      </a:pPr>
                      <a:r>
                        <a:rPr lang="fr-FR" sz="1200" b="1" kern="1200" dirty="0">
                          <a:solidFill>
                            <a:schemeClr val="bg1"/>
                          </a:solidFill>
                        </a:rPr>
                        <a:t>Phase de développement</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462380">
                <a:tc>
                  <a:txBody>
                    <a:bodyPr/>
                    <a:lstStyle/>
                    <a:p>
                      <a:pPr marL="0" lvl="0" indent="0" algn="l" defTabSz="533400">
                        <a:lnSpc>
                          <a:spcPct val="90000"/>
                        </a:lnSpc>
                        <a:spcBef>
                          <a:spcPct val="0"/>
                        </a:spcBef>
                        <a:spcAft>
                          <a:spcPct val="35000"/>
                        </a:spcAft>
                        <a:buNone/>
                      </a:pPr>
                      <a:r>
                        <a:rPr lang="fr-FR" sz="1200" b="1" kern="1200" dirty="0">
                          <a:solidFill>
                            <a:schemeClr val="bg1"/>
                          </a:solidFill>
                        </a:rPr>
                        <a:t>Test de </a:t>
                      </a:r>
                      <a:r>
                        <a:rPr lang="fr-FR" sz="1200" b="1" i="0" kern="1200" dirty="0">
                          <a:solidFill>
                            <a:schemeClr val="bg1"/>
                          </a:solidFill>
                        </a:rPr>
                        <a:t>fonctionnement  </a:t>
                      </a:r>
                      <a:endParaRPr lang="fr-FR" sz="1200" b="1" kern="1200" dirty="0">
                        <a:solidFill>
                          <a:schemeClr val="bg1"/>
                        </a:solidFill>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462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mn-lt"/>
                          <a:ea typeface="+mn-ea"/>
                          <a:cs typeface="+mn-cs"/>
                        </a:rPr>
                        <a:t>Rédaction</a:t>
                      </a:r>
                      <a:r>
                        <a:rPr kumimoji="0" lang="en-US" sz="1200" b="1" i="0" u="none" strike="noStrike" kern="1200" cap="none" spc="0" normalizeH="0" baseline="0" noProof="0" dirty="0">
                          <a:ln>
                            <a:noFill/>
                          </a:ln>
                          <a:solidFill>
                            <a:srgbClr val="FFFFFF"/>
                          </a:solidFill>
                          <a:effectLst/>
                          <a:uLnTx/>
                          <a:uFillTx/>
                          <a:latin typeface="+mn-lt"/>
                          <a:ea typeface="+mn-ea"/>
                          <a:cs typeface="+mn-cs"/>
                        </a:rPr>
                        <a:t> de rapport PFE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fr-FR"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fr-FR"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fr-FR"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fr-FR"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sp>
        <p:nvSpPr>
          <p:cNvPr id="23" name="Retângulo 40">
            <a:extLst>
              <a:ext uri="{FF2B5EF4-FFF2-40B4-BE49-F238E27FC236}">
                <a16:creationId xmlns:a16="http://schemas.microsoft.com/office/drawing/2014/main" id="{52E8F81C-A862-453E-80AD-F003C97E085E}"/>
              </a:ext>
              <a:ext uri="{C183D7F6-B498-43B3-948B-1728B52AA6E4}">
                <adec:decorative xmlns:adec="http://schemas.microsoft.com/office/drawing/2017/decorative" val="1"/>
              </a:ext>
            </a:extLst>
          </p:cNvPr>
          <p:cNvSpPr/>
          <p:nvPr/>
        </p:nvSpPr>
        <p:spPr>
          <a:xfrm>
            <a:off x="1847527" y="2273820"/>
            <a:ext cx="1656185" cy="148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tângulo 40">
            <a:extLst>
              <a:ext uri="{FF2B5EF4-FFF2-40B4-BE49-F238E27FC236}">
                <a16:creationId xmlns:a16="http://schemas.microsoft.com/office/drawing/2014/main" id="{865DF4C7-8E4B-4FF7-BEED-F49AA03A7A65}"/>
              </a:ext>
              <a:ext uri="{C183D7F6-B498-43B3-948B-1728B52AA6E4}">
                <adec:decorative xmlns:adec="http://schemas.microsoft.com/office/drawing/2017/decorative" val="1"/>
              </a:ext>
            </a:extLst>
          </p:cNvPr>
          <p:cNvSpPr/>
          <p:nvPr/>
        </p:nvSpPr>
        <p:spPr>
          <a:xfrm>
            <a:off x="3272814" y="2791577"/>
            <a:ext cx="1888255" cy="129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
            <a:extLst>
              <a:ext uri="{FF2B5EF4-FFF2-40B4-BE49-F238E27FC236}">
                <a16:creationId xmlns:a16="http://schemas.microsoft.com/office/drawing/2014/main" id="{9F459050-58D1-4C65-94BE-D7FAF5DCB4A9}"/>
              </a:ext>
              <a:ext uri="{C183D7F6-B498-43B3-948B-1728B52AA6E4}">
                <adec:decorative xmlns:adec="http://schemas.microsoft.com/office/drawing/2017/decorative" val="1"/>
              </a:ext>
            </a:extLst>
          </p:cNvPr>
          <p:cNvSpPr/>
          <p:nvPr/>
        </p:nvSpPr>
        <p:spPr>
          <a:xfrm rot="2700000">
            <a:off x="3790705" y="3422763"/>
            <a:ext cx="127682" cy="131675"/>
          </a:xfrm>
          <a:prstGeom prst="rect">
            <a:avLst/>
          </a:pr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tângulo 40">
            <a:extLst>
              <a:ext uri="{FF2B5EF4-FFF2-40B4-BE49-F238E27FC236}">
                <a16:creationId xmlns:a16="http://schemas.microsoft.com/office/drawing/2014/main" id="{AB0B633D-E199-4B1A-8A2E-0BEA5E3A0E46}"/>
              </a:ext>
              <a:ext uri="{C183D7F6-B498-43B3-948B-1728B52AA6E4}">
                <adec:decorative xmlns:adec="http://schemas.microsoft.com/office/drawing/2017/decorative" val="1"/>
              </a:ext>
            </a:extLst>
          </p:cNvPr>
          <p:cNvSpPr/>
          <p:nvPr/>
        </p:nvSpPr>
        <p:spPr>
          <a:xfrm>
            <a:off x="3986635" y="3424195"/>
            <a:ext cx="1888255" cy="1309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tângulo 40">
            <a:extLst>
              <a:ext uri="{FF2B5EF4-FFF2-40B4-BE49-F238E27FC236}">
                <a16:creationId xmlns:a16="http://schemas.microsoft.com/office/drawing/2014/main" id="{EC99D919-8777-4C69-828B-0236FEBFA5FE}"/>
              </a:ext>
              <a:ext uri="{C183D7F6-B498-43B3-948B-1728B52AA6E4}">
                <adec:decorative xmlns:adec="http://schemas.microsoft.com/office/drawing/2017/decorative" val="1"/>
              </a:ext>
            </a:extLst>
          </p:cNvPr>
          <p:cNvSpPr/>
          <p:nvPr/>
        </p:nvSpPr>
        <p:spPr>
          <a:xfrm>
            <a:off x="4063849" y="4056813"/>
            <a:ext cx="1811042" cy="1309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tângulo 40">
            <a:extLst>
              <a:ext uri="{FF2B5EF4-FFF2-40B4-BE49-F238E27FC236}">
                <a16:creationId xmlns:a16="http://schemas.microsoft.com/office/drawing/2014/main" id="{6A2134EF-B3A8-4CB6-BDD3-FD7B2C7664BB}"/>
              </a:ext>
              <a:ext uri="{C183D7F6-B498-43B3-948B-1728B52AA6E4}">
                <adec:decorative xmlns:adec="http://schemas.microsoft.com/office/drawing/2017/decorative" val="1"/>
              </a:ext>
            </a:extLst>
          </p:cNvPr>
          <p:cNvSpPr/>
          <p:nvPr/>
        </p:nvSpPr>
        <p:spPr>
          <a:xfrm>
            <a:off x="5299318" y="4664083"/>
            <a:ext cx="3821017" cy="1309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tângulo 40">
            <a:extLst>
              <a:ext uri="{FF2B5EF4-FFF2-40B4-BE49-F238E27FC236}">
                <a16:creationId xmlns:a16="http://schemas.microsoft.com/office/drawing/2014/main" id="{6E26E4BE-60C1-4E62-B35D-CB1A11DBC80E}"/>
              </a:ext>
              <a:ext uri="{C183D7F6-B498-43B3-948B-1728B52AA6E4}">
                <adec:decorative xmlns:adec="http://schemas.microsoft.com/office/drawing/2017/decorative" val="1"/>
              </a:ext>
            </a:extLst>
          </p:cNvPr>
          <p:cNvSpPr/>
          <p:nvPr/>
        </p:nvSpPr>
        <p:spPr>
          <a:xfrm>
            <a:off x="5952102" y="5149442"/>
            <a:ext cx="6120562" cy="121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8">
            <a:extLst>
              <a:ext uri="{FF2B5EF4-FFF2-40B4-BE49-F238E27FC236}">
                <a16:creationId xmlns:a16="http://schemas.microsoft.com/office/drawing/2014/main" id="{5E2EC2D1-8D94-415F-87AE-0B27C2EFBE8C}"/>
              </a:ext>
              <a:ext uri="{C183D7F6-B498-43B3-948B-1728B52AA6E4}">
                <adec:decorative xmlns:adec="http://schemas.microsoft.com/office/drawing/2017/decorative" val="1"/>
              </a:ext>
            </a:extLst>
          </p:cNvPr>
          <p:cNvSpPr/>
          <p:nvPr/>
        </p:nvSpPr>
        <p:spPr>
          <a:xfrm rot="2700000">
            <a:off x="9945030" y="5582541"/>
            <a:ext cx="127682" cy="131675"/>
          </a:xfrm>
          <a:prstGeom prst="rect">
            <a:avLst/>
          </a:pr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9" name="Retângulo 40">
            <a:extLst>
              <a:ext uri="{FF2B5EF4-FFF2-40B4-BE49-F238E27FC236}">
                <a16:creationId xmlns:a16="http://schemas.microsoft.com/office/drawing/2014/main" id="{8196FD01-7830-48D3-9060-15D709CDA728}"/>
              </a:ext>
              <a:ext uri="{C183D7F6-B498-43B3-948B-1728B52AA6E4}">
                <adec:decorative xmlns:adec="http://schemas.microsoft.com/office/drawing/2017/decorative" val="1"/>
              </a:ext>
            </a:extLst>
          </p:cNvPr>
          <p:cNvSpPr/>
          <p:nvPr/>
        </p:nvSpPr>
        <p:spPr>
          <a:xfrm>
            <a:off x="10161058" y="5582897"/>
            <a:ext cx="1877150" cy="1309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tângulo 40">
            <a:extLst>
              <a:ext uri="{FF2B5EF4-FFF2-40B4-BE49-F238E27FC236}">
                <a16:creationId xmlns:a16="http://schemas.microsoft.com/office/drawing/2014/main" id="{D185B355-FE41-4B5F-B252-B296FA9C1FFB}"/>
              </a:ext>
              <a:ext uri="{C183D7F6-B498-43B3-948B-1728B52AA6E4}">
                <adec:decorative xmlns:adec="http://schemas.microsoft.com/office/drawing/2017/decorative" val="1"/>
              </a:ext>
            </a:extLst>
          </p:cNvPr>
          <p:cNvSpPr/>
          <p:nvPr/>
        </p:nvSpPr>
        <p:spPr>
          <a:xfrm>
            <a:off x="3503712" y="6016353"/>
            <a:ext cx="8534496" cy="1309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6">
            <a:extLst>
              <a:ext uri="{FF2B5EF4-FFF2-40B4-BE49-F238E27FC236}">
                <a16:creationId xmlns:a16="http://schemas.microsoft.com/office/drawing/2014/main" id="{6868414C-92E3-0E0D-FA61-B54E378BBDA9}"/>
              </a:ext>
            </a:extLst>
          </p:cNvPr>
          <p:cNvSpPr/>
          <p:nvPr/>
        </p:nvSpPr>
        <p:spPr>
          <a:xfrm>
            <a:off x="8544071" y="1481150"/>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19</a:t>
            </a:r>
          </a:p>
          <a:p>
            <a:pPr marL="0" lvl="0" indent="0" algn="ctr" defTabSz="533400">
              <a:lnSpc>
                <a:spcPct val="90000"/>
              </a:lnSpc>
              <a:spcBef>
                <a:spcPct val="0"/>
              </a:spcBef>
              <a:spcAft>
                <a:spcPct val="35000"/>
              </a:spcAft>
              <a:buNone/>
            </a:pPr>
            <a:r>
              <a:rPr lang="en-US" sz="900" b="1" kern="1200" dirty="0">
                <a:solidFill>
                  <a:schemeClr val="bg1"/>
                </a:solidFill>
              </a:rPr>
              <a:t>06/05</a:t>
            </a:r>
          </a:p>
        </p:txBody>
      </p:sp>
      <p:sp>
        <p:nvSpPr>
          <p:cNvPr id="34" name="Freeform: Shape 16">
            <a:extLst>
              <a:ext uri="{FF2B5EF4-FFF2-40B4-BE49-F238E27FC236}">
                <a16:creationId xmlns:a16="http://schemas.microsoft.com/office/drawing/2014/main" id="{A8580211-0640-B4AD-3D13-C731A2634D66}"/>
              </a:ext>
            </a:extLst>
          </p:cNvPr>
          <p:cNvSpPr/>
          <p:nvPr/>
        </p:nvSpPr>
        <p:spPr>
          <a:xfrm>
            <a:off x="9258799" y="1481149"/>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20</a:t>
            </a:r>
          </a:p>
          <a:p>
            <a:pPr marL="0" lvl="0" indent="0" algn="ctr" defTabSz="533400">
              <a:lnSpc>
                <a:spcPct val="90000"/>
              </a:lnSpc>
              <a:spcBef>
                <a:spcPct val="0"/>
              </a:spcBef>
              <a:spcAft>
                <a:spcPct val="35000"/>
              </a:spcAft>
              <a:buNone/>
            </a:pPr>
            <a:r>
              <a:rPr lang="en-US" sz="900" b="1" kern="1200" dirty="0">
                <a:solidFill>
                  <a:schemeClr val="bg1"/>
                </a:solidFill>
              </a:rPr>
              <a:t>13/05</a:t>
            </a:r>
          </a:p>
        </p:txBody>
      </p:sp>
      <p:sp>
        <p:nvSpPr>
          <p:cNvPr id="35" name="Freeform: Shape 16">
            <a:extLst>
              <a:ext uri="{FF2B5EF4-FFF2-40B4-BE49-F238E27FC236}">
                <a16:creationId xmlns:a16="http://schemas.microsoft.com/office/drawing/2014/main" id="{31A369C8-3DE1-2734-D81B-48590B36336E}"/>
              </a:ext>
            </a:extLst>
          </p:cNvPr>
          <p:cNvSpPr/>
          <p:nvPr/>
        </p:nvSpPr>
        <p:spPr>
          <a:xfrm>
            <a:off x="9979406" y="1481150"/>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21</a:t>
            </a:r>
          </a:p>
          <a:p>
            <a:pPr marL="0" lvl="0" indent="0" algn="ctr" defTabSz="533400">
              <a:lnSpc>
                <a:spcPct val="90000"/>
              </a:lnSpc>
              <a:spcBef>
                <a:spcPct val="0"/>
              </a:spcBef>
              <a:spcAft>
                <a:spcPct val="35000"/>
              </a:spcAft>
              <a:buNone/>
            </a:pPr>
            <a:r>
              <a:rPr lang="en-US" sz="900" b="1" kern="1200" dirty="0">
                <a:solidFill>
                  <a:schemeClr val="bg1"/>
                </a:solidFill>
              </a:rPr>
              <a:t>20/05</a:t>
            </a:r>
          </a:p>
        </p:txBody>
      </p:sp>
      <p:sp>
        <p:nvSpPr>
          <p:cNvPr id="36" name="Freeform: Shape 16">
            <a:extLst>
              <a:ext uri="{FF2B5EF4-FFF2-40B4-BE49-F238E27FC236}">
                <a16:creationId xmlns:a16="http://schemas.microsoft.com/office/drawing/2014/main" id="{D529D345-C4EF-F2F2-95DD-3A59B0E84B44}"/>
              </a:ext>
            </a:extLst>
          </p:cNvPr>
          <p:cNvSpPr/>
          <p:nvPr/>
        </p:nvSpPr>
        <p:spPr>
          <a:xfrm>
            <a:off x="10688255" y="1481149"/>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22</a:t>
            </a:r>
          </a:p>
          <a:p>
            <a:pPr marL="0" lvl="0" indent="0" algn="ctr" defTabSz="533400">
              <a:lnSpc>
                <a:spcPct val="90000"/>
              </a:lnSpc>
              <a:spcBef>
                <a:spcPct val="0"/>
              </a:spcBef>
              <a:spcAft>
                <a:spcPct val="35000"/>
              </a:spcAft>
              <a:buNone/>
            </a:pPr>
            <a:r>
              <a:rPr lang="en-US" sz="900" b="1" dirty="0">
                <a:solidFill>
                  <a:schemeClr val="bg1"/>
                </a:solidFill>
              </a:rPr>
              <a:t>27</a:t>
            </a:r>
            <a:r>
              <a:rPr lang="en-US" sz="900" b="1" kern="1200" dirty="0">
                <a:solidFill>
                  <a:schemeClr val="bg1"/>
                </a:solidFill>
              </a:rPr>
              <a:t>/05</a:t>
            </a:r>
          </a:p>
        </p:txBody>
      </p:sp>
      <p:sp>
        <p:nvSpPr>
          <p:cNvPr id="4" name="Freeform: Shape 16">
            <a:extLst>
              <a:ext uri="{FF2B5EF4-FFF2-40B4-BE49-F238E27FC236}">
                <a16:creationId xmlns:a16="http://schemas.microsoft.com/office/drawing/2014/main" id="{D75A35E6-382E-18ED-8526-4E81ECE18262}"/>
              </a:ext>
            </a:extLst>
          </p:cNvPr>
          <p:cNvSpPr/>
          <p:nvPr/>
        </p:nvSpPr>
        <p:spPr>
          <a:xfrm>
            <a:off x="11392228" y="1481148"/>
            <a:ext cx="866914" cy="495515"/>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 23</a:t>
            </a:r>
          </a:p>
          <a:p>
            <a:pPr marL="0" lvl="0" indent="0" algn="ctr" defTabSz="533400">
              <a:lnSpc>
                <a:spcPct val="90000"/>
              </a:lnSpc>
              <a:spcBef>
                <a:spcPct val="0"/>
              </a:spcBef>
              <a:spcAft>
                <a:spcPct val="35000"/>
              </a:spcAft>
              <a:buNone/>
            </a:pPr>
            <a:r>
              <a:rPr lang="en-US" sz="900" b="1" kern="1200" dirty="0">
                <a:solidFill>
                  <a:schemeClr val="bg1"/>
                </a:solidFill>
              </a:rPr>
              <a:t>03/06</a:t>
            </a:r>
          </a:p>
        </p:txBody>
      </p:sp>
    </p:spTree>
    <p:custDataLst>
      <p:tags r:id="rId1"/>
    </p:custDataLst>
    <p:extLst>
      <p:ext uri="{BB962C8B-B14F-4D97-AF65-F5344CB8AC3E}">
        <p14:creationId xmlns:p14="http://schemas.microsoft.com/office/powerpoint/2010/main" val="317919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Fonctionnement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14971" y="1125538"/>
            <a:ext cx="11369042" cy="246221"/>
          </a:xfrm>
        </p:spPr>
        <p:txBody>
          <a:bodyPr/>
          <a:lstStyle/>
          <a:p>
            <a:r>
              <a:rPr lang="fr-FR" b="1" dirty="0"/>
              <a:t>Authentification</a:t>
            </a:r>
            <a:endParaRPr lang="en-US" b="1" dirty="0"/>
          </a:p>
        </p:txBody>
      </p:sp>
      <p:pic>
        <p:nvPicPr>
          <p:cNvPr id="3" name="Image 2" descr="Une image contenant texte, capture d’écran, Police, logiciel&#10;&#10;Description générée automatiquement">
            <a:extLst>
              <a:ext uri="{FF2B5EF4-FFF2-40B4-BE49-F238E27FC236}">
                <a16:creationId xmlns:a16="http://schemas.microsoft.com/office/drawing/2014/main" id="{C844E872-1F56-A939-BB9C-71E6A88A35C8}"/>
              </a:ext>
            </a:extLst>
          </p:cNvPr>
          <p:cNvPicPr>
            <a:picLocks noChangeAspect="1"/>
          </p:cNvPicPr>
          <p:nvPr/>
        </p:nvPicPr>
        <p:blipFill>
          <a:blip r:embed="rId2"/>
          <a:stretch>
            <a:fillRect/>
          </a:stretch>
        </p:blipFill>
        <p:spPr>
          <a:xfrm>
            <a:off x="4151784" y="1474789"/>
            <a:ext cx="7940728" cy="4366638"/>
          </a:xfrm>
          <a:prstGeom prst="rect">
            <a:avLst/>
          </a:prstGeom>
          <a:ln>
            <a:solidFill>
              <a:schemeClr val="tx1"/>
            </a:solidFill>
          </a:ln>
        </p:spPr>
      </p:pic>
      <p:sp>
        <p:nvSpPr>
          <p:cNvPr id="5" name="ZoneTexte 4">
            <a:extLst>
              <a:ext uri="{FF2B5EF4-FFF2-40B4-BE49-F238E27FC236}">
                <a16:creationId xmlns:a16="http://schemas.microsoft.com/office/drawing/2014/main" id="{A7242C12-C5DD-1027-20EE-3194FA1982E7}"/>
              </a:ext>
            </a:extLst>
          </p:cNvPr>
          <p:cNvSpPr txBox="1"/>
          <p:nvPr/>
        </p:nvSpPr>
        <p:spPr>
          <a:xfrm>
            <a:off x="459528" y="2136338"/>
            <a:ext cx="3176120" cy="3970318"/>
          </a:xfrm>
          <a:prstGeom prst="rect">
            <a:avLst/>
          </a:prstGeom>
          <a:noFill/>
        </p:spPr>
        <p:txBody>
          <a:bodyPr wrap="square">
            <a:spAutoFit/>
          </a:bodyPr>
          <a:lstStyle/>
          <a:p>
            <a:pPr algn="l"/>
            <a:r>
              <a:rPr lang="fr-FR" b="1" i="0" dirty="0">
                <a:effectLst/>
                <a:latin typeface="Ubuntu Light" panose="020B0304030602030204" pitchFamily="34" charset="0"/>
              </a:rPr>
              <a:t>Deux types d'utilisateurs:</a:t>
            </a:r>
          </a:p>
          <a:p>
            <a:pPr algn="l"/>
            <a:endParaRPr lang="fr-FR" b="0" i="0" dirty="0">
              <a:effectLst/>
              <a:latin typeface="Ubuntu Light" panose="020B0304030602030204" pitchFamily="34" charset="0"/>
            </a:endParaRPr>
          </a:p>
          <a:p>
            <a:pPr marL="342900" indent="-342900" algn="l">
              <a:buFont typeface="+mj-lt"/>
              <a:buAutoNum type="arabicPeriod"/>
            </a:pPr>
            <a:r>
              <a:rPr lang="fr-FR" b="1" i="0" dirty="0">
                <a:effectLst/>
                <a:latin typeface="Ubuntu Light" panose="020B0304030602030204" pitchFamily="34" charset="0"/>
              </a:rPr>
              <a:t>Administrateur</a:t>
            </a:r>
            <a:r>
              <a:rPr lang="fr-FR" b="0" i="0" dirty="0">
                <a:effectLst/>
                <a:latin typeface="Ubuntu Light" panose="020B0304030602030204" pitchFamily="34" charset="0"/>
              </a:rPr>
              <a:t> :</a:t>
            </a:r>
            <a:br>
              <a:rPr lang="fr-FR" b="0" i="0" dirty="0">
                <a:effectLst/>
                <a:latin typeface="Ubuntu Light" panose="020B0304030602030204" pitchFamily="34" charset="0"/>
              </a:rPr>
            </a:br>
            <a:r>
              <a:rPr lang="fr-FR" b="0" i="0" dirty="0">
                <a:effectLst/>
                <a:latin typeface="Ubuntu Light" panose="020B0304030602030204" pitchFamily="34" charset="0"/>
              </a:rPr>
              <a:t>- Autorisé à créer, supprimer, modifier et lire toutes les données</a:t>
            </a:r>
            <a:br>
              <a:rPr lang="fr-FR" b="0" i="0" dirty="0">
                <a:effectLst/>
                <a:latin typeface="Ubuntu Light" panose="020B0304030602030204" pitchFamily="34" charset="0"/>
              </a:rPr>
            </a:br>
            <a:r>
              <a:rPr lang="fr-FR" b="0" i="0" dirty="0">
                <a:effectLst/>
                <a:latin typeface="Ubuntu Light" panose="020B0304030602030204" pitchFamily="34" charset="0"/>
              </a:rPr>
              <a:t>- donnée les accès aux utilisateurs standard </a:t>
            </a:r>
          </a:p>
          <a:p>
            <a:pPr algn="l"/>
            <a:endParaRPr lang="fr-FR" dirty="0">
              <a:latin typeface="Ubuntu Light" panose="020B0304030602030204" pitchFamily="34" charset="0"/>
            </a:endParaRPr>
          </a:p>
          <a:p>
            <a:pPr marL="342900" indent="-342900" algn="l">
              <a:buFont typeface="+mj-lt"/>
              <a:buAutoNum type="arabicPeriod"/>
            </a:pPr>
            <a:r>
              <a:rPr lang="fr-FR" b="1" i="0" dirty="0">
                <a:effectLst/>
                <a:latin typeface="Ubuntu Light" panose="020B0304030602030204" pitchFamily="34" charset="0"/>
              </a:rPr>
              <a:t>Utilisateurs</a:t>
            </a:r>
            <a:r>
              <a:rPr lang="fr-FR" b="0" i="0" dirty="0">
                <a:effectLst/>
                <a:latin typeface="Ubuntu Light" panose="020B0304030602030204" pitchFamily="34" charset="0"/>
              </a:rPr>
              <a:t> </a:t>
            </a:r>
            <a:r>
              <a:rPr lang="fr-FR" b="1" i="0" dirty="0">
                <a:effectLst/>
                <a:latin typeface="Ubuntu Light" panose="020B0304030602030204" pitchFamily="34" charset="0"/>
              </a:rPr>
              <a:t>standards</a:t>
            </a:r>
            <a:r>
              <a:rPr lang="fr-FR" b="0" i="0" dirty="0">
                <a:effectLst/>
                <a:latin typeface="Ubuntu Light" panose="020B0304030602030204" pitchFamily="34" charset="0"/>
              </a:rPr>
              <a:t> : Autorisés uniquement à lire les données, sans possibilité de modification</a:t>
            </a:r>
          </a:p>
        </p:txBody>
      </p:sp>
    </p:spTree>
    <p:extLst>
      <p:ext uri="{BB962C8B-B14F-4D97-AF65-F5344CB8AC3E}">
        <p14:creationId xmlns:p14="http://schemas.microsoft.com/office/powerpoint/2010/main" val="180255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Fonctionnement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14971" y="1125538"/>
            <a:ext cx="11369042" cy="246221"/>
          </a:xfrm>
        </p:spPr>
        <p:txBody>
          <a:bodyPr/>
          <a:lstStyle/>
          <a:p>
            <a:r>
              <a:rPr lang="fr-FR" b="1" dirty="0"/>
              <a:t>Périmètre, typologie, composant</a:t>
            </a:r>
            <a:endParaRPr lang="en-US" b="1" dirty="0"/>
          </a:p>
        </p:txBody>
      </p:sp>
      <p:pic>
        <p:nvPicPr>
          <p:cNvPr id="4" name="Image 3" descr="Une image contenant texte, capture d’écran, Police, nombre&#10;&#10;Description générée automatiquement">
            <a:extLst>
              <a:ext uri="{FF2B5EF4-FFF2-40B4-BE49-F238E27FC236}">
                <a16:creationId xmlns:a16="http://schemas.microsoft.com/office/drawing/2014/main" id="{89E80461-9778-4683-B564-5C8072918DD4}"/>
              </a:ext>
            </a:extLst>
          </p:cNvPr>
          <p:cNvPicPr>
            <a:picLocks noChangeAspect="1"/>
          </p:cNvPicPr>
          <p:nvPr/>
        </p:nvPicPr>
        <p:blipFill>
          <a:blip r:embed="rId2"/>
          <a:stretch>
            <a:fillRect/>
          </a:stretch>
        </p:blipFill>
        <p:spPr>
          <a:xfrm>
            <a:off x="2207568" y="1444784"/>
            <a:ext cx="4563288" cy="2507586"/>
          </a:xfrm>
          <a:prstGeom prst="rect">
            <a:avLst/>
          </a:prstGeom>
          <a:ln>
            <a:solidFill>
              <a:schemeClr val="tx2"/>
            </a:solidFill>
          </a:ln>
        </p:spPr>
      </p:pic>
      <p:pic>
        <p:nvPicPr>
          <p:cNvPr id="8" name="Image 7" descr="Une image contenant texte, capture d’écran, ligne, nombre&#10;&#10;Description générée automatiquement">
            <a:extLst>
              <a:ext uri="{FF2B5EF4-FFF2-40B4-BE49-F238E27FC236}">
                <a16:creationId xmlns:a16="http://schemas.microsoft.com/office/drawing/2014/main" id="{C3039FFA-942C-F6B0-5206-E0DFBD8B8DB6}"/>
              </a:ext>
            </a:extLst>
          </p:cNvPr>
          <p:cNvPicPr>
            <a:picLocks noChangeAspect="1"/>
          </p:cNvPicPr>
          <p:nvPr/>
        </p:nvPicPr>
        <p:blipFill>
          <a:blip r:embed="rId3"/>
          <a:stretch>
            <a:fillRect/>
          </a:stretch>
        </p:blipFill>
        <p:spPr>
          <a:xfrm>
            <a:off x="7176120" y="1448397"/>
            <a:ext cx="4489564" cy="2507586"/>
          </a:xfrm>
          <a:prstGeom prst="rect">
            <a:avLst/>
          </a:prstGeom>
          <a:ln>
            <a:solidFill>
              <a:schemeClr val="accent4"/>
            </a:solidFill>
          </a:ln>
        </p:spPr>
      </p:pic>
      <p:sp>
        <p:nvSpPr>
          <p:cNvPr id="10" name="Rectangle 9">
            <a:extLst>
              <a:ext uri="{FF2B5EF4-FFF2-40B4-BE49-F238E27FC236}">
                <a16:creationId xmlns:a16="http://schemas.microsoft.com/office/drawing/2014/main" id="{9B7A43C4-8EBB-1910-6195-B71941B63564}"/>
              </a:ext>
            </a:extLst>
          </p:cNvPr>
          <p:cNvSpPr/>
          <p:nvPr/>
        </p:nvSpPr>
        <p:spPr>
          <a:xfrm>
            <a:off x="9120336" y="1988840"/>
            <a:ext cx="1462998" cy="125425"/>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tx1"/>
                </a:solidFill>
                <a:highlight>
                  <a:srgbClr val="F6F6F6"/>
                </a:highlight>
              </a:rPr>
              <a:t>Typologie 1</a:t>
            </a:r>
            <a:endParaRPr lang="en-US" sz="1000" dirty="0" err="1">
              <a:solidFill>
                <a:schemeClr val="tx1"/>
              </a:solidFill>
              <a:highlight>
                <a:srgbClr val="F6F6F6"/>
              </a:highlight>
            </a:endParaRPr>
          </a:p>
        </p:txBody>
      </p:sp>
      <p:pic>
        <p:nvPicPr>
          <p:cNvPr id="12" name="Image 11" descr="Une image contenant texte, capture d’écran, Police, nombre&#10;&#10;Description générée automatiquement">
            <a:extLst>
              <a:ext uri="{FF2B5EF4-FFF2-40B4-BE49-F238E27FC236}">
                <a16:creationId xmlns:a16="http://schemas.microsoft.com/office/drawing/2014/main" id="{010446F8-ACF8-E434-7CB7-846EF7694B0A}"/>
              </a:ext>
            </a:extLst>
          </p:cNvPr>
          <p:cNvPicPr>
            <a:picLocks noChangeAspect="1"/>
          </p:cNvPicPr>
          <p:nvPr/>
        </p:nvPicPr>
        <p:blipFill>
          <a:blip r:embed="rId4"/>
          <a:stretch>
            <a:fillRect/>
          </a:stretch>
        </p:blipFill>
        <p:spPr>
          <a:xfrm>
            <a:off x="7176120" y="4065826"/>
            <a:ext cx="4529120" cy="2507586"/>
          </a:xfrm>
          <a:prstGeom prst="rect">
            <a:avLst/>
          </a:prstGeom>
          <a:ln>
            <a:solidFill>
              <a:schemeClr val="tx1"/>
            </a:solidFill>
          </a:ln>
        </p:spPr>
      </p:pic>
      <p:sp>
        <p:nvSpPr>
          <p:cNvPr id="14" name="ZoneTexte 13">
            <a:extLst>
              <a:ext uri="{FF2B5EF4-FFF2-40B4-BE49-F238E27FC236}">
                <a16:creationId xmlns:a16="http://schemas.microsoft.com/office/drawing/2014/main" id="{5A133A19-4D14-969F-7568-7BAF6277B767}"/>
              </a:ext>
            </a:extLst>
          </p:cNvPr>
          <p:cNvSpPr txBox="1"/>
          <p:nvPr/>
        </p:nvSpPr>
        <p:spPr>
          <a:xfrm>
            <a:off x="486760" y="4221088"/>
            <a:ext cx="6545344" cy="2031325"/>
          </a:xfrm>
          <a:prstGeom prst="rect">
            <a:avLst/>
          </a:prstGeom>
          <a:noFill/>
        </p:spPr>
        <p:txBody>
          <a:bodyPr wrap="square">
            <a:spAutoFit/>
          </a:bodyPr>
          <a:lstStyle/>
          <a:p>
            <a:pPr marL="342900" indent="-342900">
              <a:buFont typeface="+mj-lt"/>
              <a:buAutoNum type="arabicPeriod"/>
            </a:pPr>
            <a:r>
              <a:rPr lang="fr-FR" b="1" i="0" dirty="0">
                <a:effectLst/>
                <a:latin typeface="Ubuntu Light" panose="020B0304030602030204" pitchFamily="34" charset="0"/>
              </a:rPr>
              <a:t>Administrateur : </a:t>
            </a:r>
            <a:br>
              <a:rPr lang="fr-FR" b="0" i="0" dirty="0">
                <a:effectLst/>
                <a:latin typeface="Ubuntu Light" panose="020B0304030602030204" pitchFamily="34" charset="0"/>
              </a:rPr>
            </a:br>
            <a:r>
              <a:rPr lang="fr-FR" b="0" i="0" dirty="0">
                <a:effectLst/>
                <a:latin typeface="Ubuntu Light" panose="020B0304030602030204" pitchFamily="34" charset="0"/>
              </a:rPr>
              <a:t>- Créer de nouveaux périmètres, topologies et composants</a:t>
            </a:r>
            <a:br>
              <a:rPr lang="fr-FR" b="0" i="0" dirty="0">
                <a:effectLst/>
                <a:latin typeface="Ubuntu Light" panose="020B0304030602030204" pitchFamily="34" charset="0"/>
              </a:rPr>
            </a:br>
            <a:r>
              <a:rPr lang="fr-FR" b="0" i="0" dirty="0">
                <a:effectLst/>
                <a:latin typeface="Ubuntu Light" panose="020B0304030602030204" pitchFamily="34" charset="0"/>
              </a:rPr>
              <a:t>- Supprimer les périmètres, topologies et composants existants</a:t>
            </a:r>
          </a:p>
          <a:p>
            <a:pPr marL="342900" indent="-342900">
              <a:buFont typeface="+mj-lt"/>
              <a:buAutoNum type="arabicPeriod"/>
            </a:pPr>
            <a:endParaRPr lang="fr-FR" dirty="0">
              <a:latin typeface="Ubuntu Light" panose="020B0304030602030204" pitchFamily="34" charset="0"/>
            </a:endParaRPr>
          </a:p>
          <a:p>
            <a:pPr marL="342900" indent="-342900">
              <a:buFont typeface="+mj-lt"/>
              <a:buAutoNum type="arabicPeriod"/>
            </a:pPr>
            <a:r>
              <a:rPr lang="fr-FR" b="1" i="0" dirty="0">
                <a:effectLst/>
                <a:latin typeface="Ubuntu Light" panose="020B0304030602030204" pitchFamily="34" charset="0"/>
              </a:rPr>
              <a:t>Utilisateurs</a:t>
            </a:r>
            <a:r>
              <a:rPr lang="fr-FR" b="0" i="0" dirty="0">
                <a:effectLst/>
                <a:latin typeface="Ubuntu Light" panose="020B0304030602030204" pitchFamily="34" charset="0"/>
              </a:rPr>
              <a:t> </a:t>
            </a:r>
            <a:r>
              <a:rPr lang="fr-FR" b="1" i="0" dirty="0">
                <a:effectLst/>
                <a:latin typeface="Ubuntu Light" panose="020B0304030602030204" pitchFamily="34" charset="0"/>
              </a:rPr>
              <a:t>standards :</a:t>
            </a:r>
            <a:br>
              <a:rPr lang="en-US" b="1" i="0" dirty="0">
                <a:effectLst/>
                <a:latin typeface="Ubuntu Light" panose="020B0304030602030204" pitchFamily="34" charset="0"/>
              </a:rPr>
            </a:br>
            <a:r>
              <a:rPr lang="fr-FR" dirty="0">
                <a:latin typeface="Ubuntu Light" panose="020B0304030602030204" pitchFamily="34" charset="0"/>
              </a:rPr>
              <a:t>peuvent</a:t>
            </a:r>
            <a:r>
              <a:rPr lang="en-US" dirty="0">
                <a:latin typeface="Ubuntu Light" panose="020B0304030602030204" pitchFamily="34" charset="0"/>
              </a:rPr>
              <a:t> </a:t>
            </a:r>
            <a:r>
              <a:rPr lang="fr-FR" dirty="0">
                <a:latin typeface="Ubuntu Light" panose="020B0304030602030204" pitchFamily="34" charset="0"/>
              </a:rPr>
              <a:t>seulement</a:t>
            </a:r>
            <a:r>
              <a:rPr lang="en-US" dirty="0">
                <a:latin typeface="Ubuntu Light" panose="020B0304030602030204" pitchFamily="34" charset="0"/>
              </a:rPr>
              <a:t> lire.</a:t>
            </a:r>
            <a:endParaRPr lang="fr-FR" b="1" i="0" dirty="0">
              <a:effectLst/>
              <a:latin typeface="Ubuntu Light" panose="020B0304030602030204" pitchFamily="34" charset="0"/>
            </a:endParaRPr>
          </a:p>
        </p:txBody>
      </p:sp>
      <p:cxnSp>
        <p:nvCxnSpPr>
          <p:cNvPr id="16" name="Connecteur : en arc 15">
            <a:extLst>
              <a:ext uri="{FF2B5EF4-FFF2-40B4-BE49-F238E27FC236}">
                <a16:creationId xmlns:a16="http://schemas.microsoft.com/office/drawing/2014/main" id="{270BD2CB-6712-62E5-20A7-FE0D48BE7256}"/>
              </a:ext>
            </a:extLst>
          </p:cNvPr>
          <p:cNvCxnSpPr>
            <a:cxnSpLocks/>
            <a:endCxn id="8" idx="0"/>
          </p:cNvCxnSpPr>
          <p:nvPr/>
        </p:nvCxnSpPr>
        <p:spPr>
          <a:xfrm flipV="1">
            <a:off x="4871864" y="1448397"/>
            <a:ext cx="4549038" cy="612451"/>
          </a:xfrm>
          <a:prstGeom prst="curvedConnector4">
            <a:avLst>
              <a:gd name="adj1" fmla="val 25327"/>
              <a:gd name="adj2" fmla="val 13732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 en arc 18">
            <a:extLst>
              <a:ext uri="{FF2B5EF4-FFF2-40B4-BE49-F238E27FC236}">
                <a16:creationId xmlns:a16="http://schemas.microsoft.com/office/drawing/2014/main" id="{A7D19CD1-7A09-1919-0BA3-53039946746D}"/>
              </a:ext>
            </a:extLst>
          </p:cNvPr>
          <p:cNvCxnSpPr>
            <a:cxnSpLocks/>
            <a:endCxn id="12" idx="0"/>
          </p:cNvCxnSpPr>
          <p:nvPr/>
        </p:nvCxnSpPr>
        <p:spPr>
          <a:xfrm rot="5400000">
            <a:off x="8782075" y="3079493"/>
            <a:ext cx="1644938" cy="327728"/>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84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333A49-CF33-D2C3-3050-24D2D0650FBF}"/>
              </a:ext>
            </a:extLst>
          </p:cNvPr>
          <p:cNvSpPr>
            <a:spLocks noGrp="1"/>
          </p:cNvSpPr>
          <p:nvPr>
            <p:ph type="title"/>
          </p:nvPr>
        </p:nvSpPr>
        <p:spPr>
          <a:xfrm>
            <a:off x="414971" y="260350"/>
            <a:ext cx="11008413" cy="792163"/>
          </a:xfrm>
        </p:spPr>
        <p:txBody>
          <a:bodyPr/>
          <a:lstStyle/>
          <a:p>
            <a:r>
              <a:rPr lang="fr-FR" dirty="0"/>
              <a:t>Fonctionnement</a:t>
            </a:r>
          </a:p>
        </p:txBody>
      </p:sp>
      <p:sp>
        <p:nvSpPr>
          <p:cNvPr id="6" name="Text Placeholder 5">
            <a:extLst>
              <a:ext uri="{FF2B5EF4-FFF2-40B4-BE49-F238E27FC236}">
                <a16:creationId xmlns:a16="http://schemas.microsoft.com/office/drawing/2014/main" id="{28862325-59A6-26E6-FB10-93F6B61575F0}"/>
              </a:ext>
            </a:extLst>
          </p:cNvPr>
          <p:cNvSpPr>
            <a:spLocks noGrp="1"/>
          </p:cNvSpPr>
          <p:nvPr>
            <p:ph type="body" sz="quarter" idx="15"/>
          </p:nvPr>
        </p:nvSpPr>
        <p:spPr>
          <a:xfrm>
            <a:off x="414971" y="1125538"/>
            <a:ext cx="11369042" cy="246221"/>
          </a:xfrm>
        </p:spPr>
        <p:txBody>
          <a:bodyPr/>
          <a:lstStyle/>
          <a:p>
            <a:r>
              <a:rPr lang="fr-FR" b="1" dirty="0"/>
              <a:t>composant</a:t>
            </a:r>
            <a:endParaRPr lang="en-US" b="1" dirty="0"/>
          </a:p>
        </p:txBody>
      </p:sp>
      <p:sp>
        <p:nvSpPr>
          <p:cNvPr id="14" name="ZoneTexte 13">
            <a:extLst>
              <a:ext uri="{FF2B5EF4-FFF2-40B4-BE49-F238E27FC236}">
                <a16:creationId xmlns:a16="http://schemas.microsoft.com/office/drawing/2014/main" id="{5A133A19-4D14-969F-7568-7BAF6277B767}"/>
              </a:ext>
            </a:extLst>
          </p:cNvPr>
          <p:cNvSpPr txBox="1"/>
          <p:nvPr/>
        </p:nvSpPr>
        <p:spPr>
          <a:xfrm>
            <a:off x="623392" y="2060848"/>
            <a:ext cx="4025064" cy="2308324"/>
          </a:xfrm>
          <a:prstGeom prst="rect">
            <a:avLst/>
          </a:prstGeom>
          <a:noFill/>
        </p:spPr>
        <p:txBody>
          <a:bodyPr wrap="square">
            <a:spAutoFit/>
          </a:bodyPr>
          <a:lstStyle/>
          <a:p>
            <a:pPr marL="342900" indent="-342900">
              <a:buFont typeface="+mj-lt"/>
              <a:buAutoNum type="arabicPeriod"/>
            </a:pPr>
            <a:r>
              <a:rPr lang="fr-FR" i="0" dirty="0">
                <a:effectLst/>
                <a:latin typeface="Ubuntu Light" panose="020B0304030602030204" pitchFamily="34" charset="0"/>
              </a:rPr>
              <a:t>Accéder aux modèles 3D et 2D des composants</a:t>
            </a:r>
          </a:p>
          <a:p>
            <a:pPr marL="342900" indent="-342900">
              <a:buFont typeface="+mj-lt"/>
              <a:buAutoNum type="arabicPeriod"/>
            </a:pPr>
            <a:endParaRPr lang="fr-FR" dirty="0">
              <a:latin typeface="Ubuntu Light" panose="020B0304030602030204" pitchFamily="34" charset="0"/>
            </a:endParaRPr>
          </a:p>
          <a:p>
            <a:pPr marL="342900" indent="-342900">
              <a:buFont typeface="+mj-lt"/>
              <a:buAutoNum type="arabicPeriod"/>
            </a:pPr>
            <a:r>
              <a:rPr lang="fr-FR" i="0" dirty="0">
                <a:effectLst/>
                <a:latin typeface="Ubuntu Light" panose="020B0304030602030204" pitchFamily="34" charset="0"/>
              </a:rPr>
              <a:t>Consulter et éditer les spécifications détaillées de chaque composant</a:t>
            </a:r>
          </a:p>
          <a:p>
            <a:pPr marL="342900" indent="-342900">
              <a:buFont typeface="+mj-lt"/>
              <a:buAutoNum type="arabicPeriod"/>
            </a:pPr>
            <a:endParaRPr lang="fr-FR" dirty="0">
              <a:latin typeface="Ubuntu Light" panose="020B0304030602030204" pitchFamily="34" charset="0"/>
            </a:endParaRPr>
          </a:p>
          <a:p>
            <a:pPr marL="342900" indent="-342900">
              <a:buFont typeface="+mj-lt"/>
              <a:buAutoNum type="arabicPeriod"/>
            </a:pPr>
            <a:r>
              <a:rPr lang="fr-FR" dirty="0">
                <a:latin typeface="Ubuntu Light" panose="020B0304030602030204" pitchFamily="34" charset="0"/>
              </a:rPr>
              <a:t>Exemple des NFTR et solutions</a:t>
            </a:r>
            <a:endParaRPr lang="fr-FR" i="0" dirty="0">
              <a:effectLst/>
              <a:latin typeface="Ubuntu Light" panose="020B0304030602030204" pitchFamily="34" charset="0"/>
            </a:endParaRPr>
          </a:p>
        </p:txBody>
      </p:sp>
      <p:pic>
        <p:nvPicPr>
          <p:cNvPr id="13" name="Image 12" descr="Une image contenant texte, capture d’écran, Police, nombre&#10;&#10;Description générée automatiquement">
            <a:extLst>
              <a:ext uri="{FF2B5EF4-FFF2-40B4-BE49-F238E27FC236}">
                <a16:creationId xmlns:a16="http://schemas.microsoft.com/office/drawing/2014/main" id="{DB8379BD-F280-1859-E137-1627424BFED7}"/>
              </a:ext>
            </a:extLst>
          </p:cNvPr>
          <p:cNvPicPr>
            <a:picLocks noChangeAspect="1"/>
          </p:cNvPicPr>
          <p:nvPr/>
        </p:nvPicPr>
        <p:blipFill>
          <a:blip r:embed="rId2"/>
          <a:stretch>
            <a:fillRect/>
          </a:stretch>
        </p:blipFill>
        <p:spPr>
          <a:xfrm>
            <a:off x="5135194" y="1556792"/>
            <a:ext cx="6894510" cy="3804252"/>
          </a:xfrm>
          <a:prstGeom prst="rect">
            <a:avLst/>
          </a:prstGeom>
          <a:ln>
            <a:solidFill>
              <a:schemeClr val="tx2"/>
            </a:solidFill>
          </a:ln>
        </p:spPr>
      </p:pic>
    </p:spTree>
    <p:extLst>
      <p:ext uri="{BB962C8B-B14F-4D97-AF65-F5344CB8AC3E}">
        <p14:creationId xmlns:p14="http://schemas.microsoft.com/office/powerpoint/2010/main" val="509139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ags/tag2.xml><?xml version="1.0" encoding="utf-8"?>
<p:tagLst xmlns:a="http://schemas.openxmlformats.org/drawingml/2006/main" xmlns:r="http://schemas.openxmlformats.org/officeDocument/2006/relationships" xmlns:p="http://schemas.openxmlformats.org/presentationml/2006/main">
  <p:tag name="EE4P_SLIDEID" val="321d1e30-6c40-4a29-9805-e4a36d83f4a6"/>
</p:tagLst>
</file>

<file path=ppt/tags/tag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68696509-810f-4220-a852-2c26fe3ed797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68696509-810f-4220-a852-2c26fe3ed797_Element"/>
</p:tagLst>
</file>

<file path=ppt/tags/tag6.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_2024">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résentation6" id="{FD842586-3D48-4013-8951-A8C2F38B3509}" vid="{DF7AE88B-8A36-4BD5-9858-6C8DDC2E792F}"/>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D005C7-03E4-4069-A4FB-9A9D17E8A0A1}">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Capgemini-template-Master_2024 (1)</Template>
  <TotalTime>3835</TotalTime>
  <Words>956</Words>
  <Application>Microsoft Office PowerPoint</Application>
  <PresentationFormat>Grand écran</PresentationFormat>
  <Paragraphs>222</Paragraphs>
  <Slides>24</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Ubuntu Medium</vt:lpstr>
      <vt:lpstr>Arial</vt:lpstr>
      <vt:lpstr>Verdana</vt:lpstr>
      <vt:lpstr>Ubuntu Light</vt:lpstr>
      <vt:lpstr>Ubuntu</vt:lpstr>
      <vt:lpstr>Wingdings</vt:lpstr>
      <vt:lpstr>Capgemini_2024</vt:lpstr>
      <vt:lpstr>Application GUI pour la Gestion d’info métier</vt:lpstr>
      <vt:lpstr>Plan :</vt:lpstr>
      <vt:lpstr>Introduction</vt:lpstr>
      <vt:lpstr>Problématique</vt:lpstr>
      <vt:lpstr>Objectif de l’Application</vt:lpstr>
      <vt:lpstr>Timeline du projet</vt:lpstr>
      <vt:lpstr>Fonctionnement</vt:lpstr>
      <vt:lpstr>Fonctionnement</vt:lpstr>
      <vt:lpstr>Fonctionnement</vt:lpstr>
      <vt:lpstr>Fonctionnement</vt:lpstr>
      <vt:lpstr>Fonctionnement</vt:lpstr>
      <vt:lpstr>Choix d’outil de développement</vt:lpstr>
      <vt:lpstr>Schéma simplifier de la base de données</vt:lpstr>
      <vt:lpstr>Avantages et inconvénients</vt:lpstr>
      <vt:lpstr>Explication détaille de la base des données</vt:lpstr>
      <vt:lpstr>Explication détaille de la base des données</vt:lpstr>
      <vt:lpstr>Explication détaille de la base des données</vt:lpstr>
      <vt:lpstr>Explication détaille de la base des données</vt:lpstr>
      <vt:lpstr>Explication détaille de la base des données</vt:lpstr>
      <vt:lpstr>Explication détaille de la base des données</vt:lpstr>
      <vt:lpstr>Explication détaille de la base des données</vt:lpstr>
      <vt:lpstr>Partie Développement</vt:lpstr>
      <vt:lpstr>Partie Développement</vt:lpstr>
      <vt:lpstr>About Capgemini  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GUI pour la Gestion d’info métier</dc:title>
  <dc:subject/>
  <dc:creator>EL ALAMI, HAMZA</dc:creator>
  <cp:lastModifiedBy>EL ALAMI, HAMZA</cp:lastModifiedBy>
  <cp:revision>7</cp:revision>
  <dcterms:created xsi:type="dcterms:W3CDTF">2024-03-26T09:58:10Z</dcterms:created>
  <dcterms:modified xsi:type="dcterms:W3CDTF">2024-04-15T16:18:36Z</dcterms:modified>
  <cp:category>Public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0x01010041EE8B34568B7041A5F0B3041B85A64D</vt:lpwstr>
  </property>
  <property fmtid="{D5CDD505-2E9C-101B-9397-08002B2CF9AE}" pid="3" name="MediaServiceImageTags">
    <vt:lpwstr/>
  </property>
</Properties>
</file>