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2"/>
  </p:notesMasterIdLst>
  <p:handoutMasterIdLst>
    <p:handoutMasterId r:id="rId13"/>
  </p:handoutMasterIdLst>
  <p:sldIdLst>
    <p:sldId id="407" r:id="rId7"/>
    <p:sldId id="420" r:id="rId8"/>
    <p:sldId id="421" r:id="rId9"/>
    <p:sldId id="422" r:id="rId10"/>
    <p:sldId id="273" r:id="rId11"/>
  </p:sldIdLst>
  <p:sldSz cx="12192000" cy="6858000"/>
  <p:notesSz cx="6858000" cy="9144000"/>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420"/>
            <p14:sldId id="421"/>
            <p14:sldId id="422"/>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0AD"/>
    <a:srgbClr val="01D1D0"/>
    <a:srgbClr val="E6E7E7"/>
    <a:srgbClr val="00C37B"/>
    <a:srgbClr val="95E616"/>
    <a:srgbClr val="FF7E83"/>
    <a:srgbClr val="2B0A3D"/>
    <a:srgbClr val="4701A7"/>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5291" autoAdjust="0"/>
  </p:normalViewPr>
  <p:slideViewPr>
    <p:cSldViewPr>
      <p:cViewPr>
        <p:scale>
          <a:sx n="66" d="100"/>
          <a:sy n="66" d="100"/>
        </p:scale>
        <p:origin x="38" y="6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26/03/2024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26/03/2024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4.xm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pic>
        <p:nvPicPr>
          <p:cNvPr id="13" name="Image 12">
            <a:extLst>
              <a:ext uri="{FF2B5EF4-FFF2-40B4-BE49-F238E27FC236}">
                <a16:creationId xmlns:a16="http://schemas.microsoft.com/office/drawing/2014/main" id="{8A7F2DC0-BF36-48D5-AAB0-DE89725323C0}"/>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l="6845" t="25237" r="7003" b="27219"/>
          <a:stretch/>
        </p:blipFill>
        <p:spPr>
          <a:xfrm>
            <a:off x="551384" y="724932"/>
            <a:ext cx="6120000" cy="831860"/>
          </a:xfrm>
          <a:prstGeom prst="rect">
            <a:avLst/>
          </a:prstGeom>
        </p:spPr>
      </p:pic>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760396" y="-2458091"/>
            <a:ext cx="9115703" cy="9516479"/>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pic>
        <p:nvPicPr>
          <p:cNvPr id="20" name="Image 19">
            <a:extLst>
              <a:ext uri="{FF2B5EF4-FFF2-40B4-BE49-F238E27FC236}">
                <a16:creationId xmlns:a16="http://schemas.microsoft.com/office/drawing/2014/main" id="{557F3EC6-6AB7-49CB-8BF2-B714521A0947}"/>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l="6845" t="25237" r="7003" b="27219"/>
          <a:stretch/>
        </p:blipFill>
        <p:spPr>
          <a:xfrm>
            <a:off x="5519936" y="724932"/>
            <a:ext cx="6120000" cy="831860"/>
          </a:xfrm>
          <a:prstGeom prst="rect">
            <a:avLst/>
          </a:prstGeom>
        </p:spPr>
      </p:pic>
      <p:sp>
        <p:nvSpPr>
          <p:cNvPr id="11" name="Title 1"/>
          <p:cNvSpPr>
            <a:spLocks noGrp="1"/>
          </p:cNvSpPr>
          <p:nvPr>
            <p:ph type="ctrTitle" hasCustomPrompt="1"/>
          </p:nvPr>
        </p:nvSpPr>
        <p:spPr>
          <a:xfrm>
            <a:off x="5591944" y="253648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dirty="0"/>
              <a:t>Click to insert title</a:t>
            </a:r>
          </a:p>
        </p:txBody>
      </p:sp>
      <p:sp>
        <p:nvSpPr>
          <p:cNvPr id="12" name="Subtitle 2"/>
          <p:cNvSpPr>
            <a:spLocks noGrp="1"/>
          </p:cNvSpPr>
          <p:nvPr>
            <p:ph type="subTitle" idx="1" hasCustomPrompt="1"/>
          </p:nvPr>
        </p:nvSpPr>
        <p:spPr>
          <a:xfrm>
            <a:off x="5591944" y="4365277"/>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64592B57-BCDC-46B2-904B-5A7FDEA22156}"/>
              </a:ext>
            </a:extLst>
          </p:cNvPr>
          <p:cNvGrpSpPr/>
          <p:nvPr userDrawn="1"/>
        </p:nvGrpSpPr>
        <p:grpSpPr>
          <a:xfrm rot="10800000">
            <a:off x="0" y="-583910"/>
            <a:ext cx="8184232" cy="7441910"/>
            <a:chOff x="3847179" y="1294078"/>
            <a:chExt cx="4118037" cy="3744526"/>
          </a:xfrm>
        </p:grpSpPr>
        <p:sp>
          <p:nvSpPr>
            <p:cNvPr id="25" name="Forme libre : forme 24">
              <a:extLst>
                <a:ext uri="{FF2B5EF4-FFF2-40B4-BE49-F238E27FC236}">
                  <a16:creationId xmlns:a16="http://schemas.microsoft.com/office/drawing/2014/main" id="{F6855C7D-FB6F-4A0D-99F6-3523A5DB1407}"/>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a:p>
          </p:txBody>
        </p:sp>
        <p:sp>
          <p:nvSpPr>
            <p:cNvPr id="26" name="Forme libre : forme 25">
              <a:extLst>
                <a:ext uri="{FF2B5EF4-FFF2-40B4-BE49-F238E27FC236}">
                  <a16:creationId xmlns:a16="http://schemas.microsoft.com/office/drawing/2014/main" id="{81910F3B-3232-4E33-8A3C-C9ECA9724E1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712035" y="3502732"/>
            <a:ext cx="3558066" cy="2058654"/>
          </a:xfrm>
          <a:prstGeom prst="rect">
            <a:avLst/>
          </a:prstGeom>
        </p:spPr>
        <p:txBody>
          <a:bodyPr anchor="ctr">
            <a:norm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3637310" y="5571206"/>
            <a:ext cx="3558066"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pic>
        <p:nvPicPr>
          <p:cNvPr id="18" name="Image 17">
            <a:extLst>
              <a:ext uri="{FF2B5EF4-FFF2-40B4-BE49-F238E27FC236}">
                <a16:creationId xmlns:a16="http://schemas.microsoft.com/office/drawing/2014/main" id="{9B094B5A-7617-4918-B4B1-E58924F906AC}"/>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l="6845" t="25237" r="7003" b="27219"/>
          <a:stretch/>
        </p:blipFill>
        <p:spPr>
          <a:xfrm>
            <a:off x="5519936" y="724932"/>
            <a:ext cx="6120000" cy="831860"/>
          </a:xfrm>
          <a:prstGeom prst="rect">
            <a:avLst/>
          </a:prstGeom>
        </p:spPr>
      </p:pic>
    </p:spTree>
    <p:extLst>
      <p:ext uri="{BB962C8B-B14F-4D97-AF65-F5344CB8AC3E}">
        <p14:creationId xmlns:p14="http://schemas.microsoft.com/office/powerpoint/2010/main" val="3944475594"/>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2021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698141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2021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userDrawn="1"/>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spTree>
    <p:extLst>
      <p:ext uri="{BB962C8B-B14F-4D97-AF65-F5344CB8AC3E}">
        <p14:creationId xmlns:p14="http://schemas.microsoft.com/office/powerpoint/2010/main" val="416076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3296800" cy="5428750"/>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6247668"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6343418"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pic>
        <p:nvPicPr>
          <p:cNvPr id="22" name="Image 21">
            <a:extLst>
              <a:ext uri="{FF2B5EF4-FFF2-40B4-BE49-F238E27FC236}">
                <a16:creationId xmlns:a16="http://schemas.microsoft.com/office/drawing/2014/main" id="{FB462EBA-7EE8-40CC-BC93-E402200D83C2}"/>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l="6845" t="25237" r="7003" b="27219"/>
          <a:stretch/>
        </p:blipFill>
        <p:spPr>
          <a:xfrm>
            <a:off x="552064" y="5157192"/>
            <a:ext cx="6120000" cy="831860"/>
          </a:xfrm>
          <a:prstGeom prst="rect">
            <a:avLst/>
          </a:prstGeom>
        </p:spPr>
      </p:pic>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80" r:id="rId1"/>
    <p:sldLayoutId id="2147483841" r:id="rId2"/>
    <p:sldLayoutId id="2147483839" r:id="rId3"/>
    <p:sldLayoutId id="2147483890"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88" r:id="rId1"/>
    <p:sldLayoutId id="2147483889"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93464A-4C8A-423D-ADBD-B1151BF81CE8}"/>
              </a:ext>
            </a:extLst>
          </p:cNvPr>
          <p:cNvSpPr>
            <a:spLocks noGrp="1"/>
          </p:cNvSpPr>
          <p:nvPr>
            <p:ph type="body" sz="quarter" idx="11"/>
          </p:nvPr>
        </p:nvSpPr>
        <p:spPr>
          <a:xfrm>
            <a:off x="191344" y="2852936"/>
            <a:ext cx="8208912" cy="2058654"/>
          </a:xfrm>
        </p:spPr>
        <p:txBody>
          <a:bodyPr>
            <a:normAutofit/>
          </a:bodyPr>
          <a:lstStyle/>
          <a:p>
            <a:r>
              <a:rPr lang="fr-FR" sz="2400" dirty="0"/>
              <a:t>Roadmap chantier d'automatisation  </a:t>
            </a:r>
            <a:endParaRPr lang="en-US" sz="2400" dirty="0"/>
          </a:p>
        </p:txBody>
      </p:sp>
      <p:sp>
        <p:nvSpPr>
          <p:cNvPr id="3" name="Sous-titre 2">
            <a:extLst>
              <a:ext uri="{FF2B5EF4-FFF2-40B4-BE49-F238E27FC236}">
                <a16:creationId xmlns:a16="http://schemas.microsoft.com/office/drawing/2014/main" id="{57A45627-AC2A-46AA-8765-92D71861F45D}"/>
              </a:ext>
            </a:extLst>
          </p:cNvPr>
          <p:cNvSpPr>
            <a:spLocks noGrp="1" noRot="1" noMove="1" noResize="1" noEditPoints="1" noAdjustHandles="1" noChangeArrowheads="1" noChangeShapeType="1"/>
          </p:cNvSpPr>
          <p:nvPr>
            <p:ph type="subTitle" idx="1"/>
          </p:nvPr>
        </p:nvSpPr>
        <p:spPr>
          <a:xfrm>
            <a:off x="119336" y="6175016"/>
            <a:ext cx="3888432" cy="682984"/>
          </a:xfrm>
        </p:spPr>
        <p:txBody>
          <a:bodyPr/>
          <a:lstStyle/>
          <a:p>
            <a:pPr algn="l"/>
            <a:r>
              <a:rPr lang="en-US" dirty="0"/>
              <a:t> 05/01/2024, ARFAOUI AMER</a:t>
            </a:r>
          </a:p>
        </p:txBody>
      </p:sp>
    </p:spTree>
    <p:extLst>
      <p:ext uri="{BB962C8B-B14F-4D97-AF65-F5344CB8AC3E}">
        <p14:creationId xmlns:p14="http://schemas.microsoft.com/office/powerpoint/2010/main" val="336799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1" name="Groupe 30">
            <a:extLst>
              <a:ext uri="{FF2B5EF4-FFF2-40B4-BE49-F238E27FC236}">
                <a16:creationId xmlns:a16="http://schemas.microsoft.com/office/drawing/2014/main" id="{96071548-A041-B5B1-E2AB-DCBCC3FF9973}"/>
              </a:ext>
            </a:extLst>
          </p:cNvPr>
          <p:cNvGrpSpPr/>
          <p:nvPr/>
        </p:nvGrpSpPr>
        <p:grpSpPr>
          <a:xfrm>
            <a:off x="-384720" y="97208"/>
            <a:ext cx="14113568" cy="7220224"/>
            <a:chOff x="-384720" y="97208"/>
            <a:chExt cx="14113568" cy="7220224"/>
          </a:xfrm>
        </p:grpSpPr>
        <p:sp>
          <p:nvSpPr>
            <p:cNvPr id="32" name="Rectangle 31">
              <a:extLst>
                <a:ext uri="{FF2B5EF4-FFF2-40B4-BE49-F238E27FC236}">
                  <a16:creationId xmlns:a16="http://schemas.microsoft.com/office/drawing/2014/main" id="{B50C6805-B3B5-B23B-1EE2-263F548A677E}"/>
                </a:ext>
              </a:extLst>
            </p:cNvPr>
            <p:cNvSpPr/>
            <p:nvPr/>
          </p:nvSpPr>
          <p:spPr>
            <a:xfrm>
              <a:off x="-384720" y="97208"/>
              <a:ext cx="14113568" cy="7220224"/>
            </a:xfrm>
            <a:prstGeom prst="rect">
              <a:avLst/>
            </a:prstGeom>
            <a:ln w="12700"/>
          </p:spPr>
        </p:sp>
        <p:sp>
          <p:nvSpPr>
            <p:cNvPr id="34" name="Forme libre : forme 33">
              <a:extLst>
                <a:ext uri="{FF2B5EF4-FFF2-40B4-BE49-F238E27FC236}">
                  <a16:creationId xmlns:a16="http://schemas.microsoft.com/office/drawing/2014/main" id="{37245F37-7DE7-9C28-B6D7-E7887A9E2424}"/>
                </a:ext>
              </a:extLst>
            </p:cNvPr>
            <p:cNvSpPr/>
            <p:nvPr/>
          </p:nvSpPr>
          <p:spPr>
            <a:xfrm>
              <a:off x="302973" y="1965497"/>
              <a:ext cx="2916632" cy="729157"/>
            </a:xfrm>
            <a:custGeom>
              <a:avLst/>
              <a:gdLst>
                <a:gd name="connsiteX0" fmla="*/ 0 w 2916632"/>
                <a:gd name="connsiteY0" fmla="*/ 121550 h 729157"/>
                <a:gd name="connsiteX1" fmla="*/ 121550 w 2916632"/>
                <a:gd name="connsiteY1" fmla="*/ 0 h 729157"/>
                <a:gd name="connsiteX2" fmla="*/ 2795082 w 2916632"/>
                <a:gd name="connsiteY2" fmla="*/ 0 h 729157"/>
                <a:gd name="connsiteX3" fmla="*/ 2916632 w 2916632"/>
                <a:gd name="connsiteY3" fmla="*/ 121550 h 729157"/>
                <a:gd name="connsiteX4" fmla="*/ 2916632 w 2916632"/>
                <a:gd name="connsiteY4" fmla="*/ 607607 h 729157"/>
                <a:gd name="connsiteX5" fmla="*/ 2795082 w 2916632"/>
                <a:gd name="connsiteY5" fmla="*/ 729157 h 729157"/>
                <a:gd name="connsiteX6" fmla="*/ 121550 w 2916632"/>
                <a:gd name="connsiteY6" fmla="*/ 729157 h 729157"/>
                <a:gd name="connsiteX7" fmla="*/ 0 w 2916632"/>
                <a:gd name="connsiteY7" fmla="*/ 607607 h 729157"/>
                <a:gd name="connsiteX8" fmla="*/ 0 w 2916632"/>
                <a:gd name="connsiteY8" fmla="*/ 121550 h 7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632" h="729157">
                  <a:moveTo>
                    <a:pt x="0" y="121550"/>
                  </a:moveTo>
                  <a:cubicBezTo>
                    <a:pt x="0" y="54420"/>
                    <a:pt x="54420" y="0"/>
                    <a:pt x="121550" y="0"/>
                  </a:cubicBezTo>
                  <a:lnTo>
                    <a:pt x="2795082" y="0"/>
                  </a:lnTo>
                  <a:cubicBezTo>
                    <a:pt x="2862212" y="0"/>
                    <a:pt x="2916632" y="54420"/>
                    <a:pt x="2916632" y="121550"/>
                  </a:cubicBezTo>
                  <a:lnTo>
                    <a:pt x="2916632" y="607607"/>
                  </a:lnTo>
                  <a:cubicBezTo>
                    <a:pt x="2916632" y="674737"/>
                    <a:pt x="2862212" y="729157"/>
                    <a:pt x="2795082" y="729157"/>
                  </a:cubicBezTo>
                  <a:lnTo>
                    <a:pt x="121550" y="729157"/>
                  </a:lnTo>
                  <a:cubicBezTo>
                    <a:pt x="54420" y="729157"/>
                    <a:pt x="0" y="674737"/>
                    <a:pt x="0" y="607607"/>
                  </a:cubicBezTo>
                  <a:lnTo>
                    <a:pt x="0" y="12155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1321" tIns="81321" rIns="81321" bIns="81321" numCol="1" spcCol="1270" anchor="ctr" anchorCtr="0">
              <a:noAutofit/>
            </a:bodyPr>
            <a:lstStyle/>
            <a:p>
              <a:pPr marL="0" lvl="0" indent="0" algn="ctr" defTabSz="533400">
                <a:lnSpc>
                  <a:spcPct val="90000"/>
                </a:lnSpc>
                <a:spcBef>
                  <a:spcPct val="0"/>
                </a:spcBef>
                <a:spcAft>
                  <a:spcPct val="35000"/>
                </a:spcAft>
                <a:buNone/>
              </a:pPr>
              <a:r>
                <a:rPr lang="fr-FR" sz="1200" b="1" i="0" kern="1200" dirty="0"/>
                <a:t>Identifier les objectifs de l’application métier</a:t>
              </a:r>
              <a:endParaRPr lang="fr-FR" sz="1200" b="1" kern="1200" dirty="0"/>
            </a:p>
          </p:txBody>
        </p:sp>
        <p:sp>
          <p:nvSpPr>
            <p:cNvPr id="35" name="Rectangle 34">
              <a:extLst>
                <a:ext uri="{FF2B5EF4-FFF2-40B4-BE49-F238E27FC236}">
                  <a16:creationId xmlns:a16="http://schemas.microsoft.com/office/drawing/2014/main" id="{2AD77BFD-24EB-051E-21FC-DA0D11FFE63E}"/>
                </a:ext>
              </a:extLst>
            </p:cNvPr>
            <p:cNvSpPr/>
            <p:nvPr/>
          </p:nvSpPr>
          <p:spPr>
            <a:xfrm>
              <a:off x="1478301" y="517132"/>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Forme libre : forme 36">
              <a:extLst>
                <a:ext uri="{FF2B5EF4-FFF2-40B4-BE49-F238E27FC236}">
                  <a16:creationId xmlns:a16="http://schemas.microsoft.com/office/drawing/2014/main" id="{B57A4B5D-7CEF-CAD7-84C2-ED9D9A868E3F}"/>
                </a:ext>
              </a:extLst>
            </p:cNvPr>
            <p:cNvSpPr/>
            <p:nvPr/>
          </p:nvSpPr>
          <p:spPr>
            <a:xfrm>
              <a:off x="302972" y="3326485"/>
              <a:ext cx="2916632" cy="729157"/>
            </a:xfrm>
            <a:custGeom>
              <a:avLst/>
              <a:gdLst>
                <a:gd name="connsiteX0" fmla="*/ 0 w 2916632"/>
                <a:gd name="connsiteY0" fmla="*/ 121550 h 729157"/>
                <a:gd name="connsiteX1" fmla="*/ 121550 w 2916632"/>
                <a:gd name="connsiteY1" fmla="*/ 0 h 729157"/>
                <a:gd name="connsiteX2" fmla="*/ 2795082 w 2916632"/>
                <a:gd name="connsiteY2" fmla="*/ 0 h 729157"/>
                <a:gd name="connsiteX3" fmla="*/ 2916632 w 2916632"/>
                <a:gd name="connsiteY3" fmla="*/ 121550 h 729157"/>
                <a:gd name="connsiteX4" fmla="*/ 2916632 w 2916632"/>
                <a:gd name="connsiteY4" fmla="*/ 607607 h 729157"/>
                <a:gd name="connsiteX5" fmla="*/ 2795082 w 2916632"/>
                <a:gd name="connsiteY5" fmla="*/ 729157 h 729157"/>
                <a:gd name="connsiteX6" fmla="*/ 121550 w 2916632"/>
                <a:gd name="connsiteY6" fmla="*/ 729157 h 729157"/>
                <a:gd name="connsiteX7" fmla="*/ 0 w 2916632"/>
                <a:gd name="connsiteY7" fmla="*/ 607607 h 729157"/>
                <a:gd name="connsiteX8" fmla="*/ 0 w 2916632"/>
                <a:gd name="connsiteY8" fmla="*/ 121550 h 7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632" h="729157">
                  <a:moveTo>
                    <a:pt x="0" y="121550"/>
                  </a:moveTo>
                  <a:cubicBezTo>
                    <a:pt x="0" y="54420"/>
                    <a:pt x="54420" y="0"/>
                    <a:pt x="121550" y="0"/>
                  </a:cubicBezTo>
                  <a:lnTo>
                    <a:pt x="2795082" y="0"/>
                  </a:lnTo>
                  <a:cubicBezTo>
                    <a:pt x="2862212" y="0"/>
                    <a:pt x="2916632" y="54420"/>
                    <a:pt x="2916632" y="121550"/>
                  </a:cubicBezTo>
                  <a:lnTo>
                    <a:pt x="2916632" y="607607"/>
                  </a:lnTo>
                  <a:cubicBezTo>
                    <a:pt x="2916632" y="674737"/>
                    <a:pt x="2862212" y="729157"/>
                    <a:pt x="2795082" y="729157"/>
                  </a:cubicBezTo>
                  <a:lnTo>
                    <a:pt x="121550" y="729157"/>
                  </a:lnTo>
                  <a:cubicBezTo>
                    <a:pt x="54420" y="729157"/>
                    <a:pt x="0" y="674737"/>
                    <a:pt x="0" y="607607"/>
                  </a:cubicBezTo>
                  <a:lnTo>
                    <a:pt x="0" y="121550"/>
                  </a:lnTo>
                  <a:close/>
                </a:path>
              </a:pathLst>
            </a:custGeom>
          </p:spPr>
          <p:style>
            <a:lnRef idx="2">
              <a:schemeClr val="lt1">
                <a:hueOff val="0"/>
                <a:satOff val="0"/>
                <a:lumOff val="0"/>
                <a:alphaOff val="0"/>
              </a:schemeClr>
            </a:lnRef>
            <a:fillRef idx="1">
              <a:schemeClr val="accent4">
                <a:hueOff val="-2013900"/>
                <a:satOff val="-2182"/>
                <a:lumOff val="-1250"/>
                <a:alphaOff val="0"/>
              </a:schemeClr>
            </a:fillRef>
            <a:effectRef idx="0">
              <a:schemeClr val="accent4">
                <a:hueOff val="-2013900"/>
                <a:satOff val="-2182"/>
                <a:lumOff val="-1250"/>
                <a:alphaOff val="0"/>
              </a:schemeClr>
            </a:effectRef>
            <a:fontRef idx="minor">
              <a:schemeClr val="lt1"/>
            </a:fontRef>
          </p:style>
          <p:txBody>
            <a:bodyPr spcFirstLastPara="0" vert="horz" wrap="square" lIns="81321" tIns="81321" rIns="81321" bIns="81321" numCol="1" spcCol="1270" anchor="ctr" anchorCtr="0">
              <a:noAutofit/>
            </a:bodyPr>
            <a:lstStyle/>
            <a:p>
              <a:pPr marL="0" lvl="0" indent="0" algn="ctr" defTabSz="533400">
                <a:lnSpc>
                  <a:spcPct val="90000"/>
                </a:lnSpc>
                <a:spcBef>
                  <a:spcPct val="0"/>
                </a:spcBef>
                <a:spcAft>
                  <a:spcPct val="35000"/>
                </a:spcAft>
                <a:buNone/>
              </a:pPr>
              <a:r>
                <a:rPr lang="fr-FR" sz="1200" b="1" i="0" kern="1200" dirty="0"/>
                <a:t>Définir le fonctionnement et les fonctionnalités clés de l’application métier</a:t>
              </a:r>
              <a:endParaRPr lang="fr-FR" sz="1200" b="1" kern="1200" dirty="0"/>
            </a:p>
          </p:txBody>
        </p:sp>
        <p:sp>
          <p:nvSpPr>
            <p:cNvPr id="38" name="Rectangle 37">
              <a:extLst>
                <a:ext uri="{FF2B5EF4-FFF2-40B4-BE49-F238E27FC236}">
                  <a16:creationId xmlns:a16="http://schemas.microsoft.com/office/drawing/2014/main" id="{102EC1BF-A5E6-82D2-2DB3-86BE6D97A25C}"/>
                </a:ext>
              </a:extLst>
            </p:cNvPr>
            <p:cNvSpPr/>
            <p:nvPr/>
          </p:nvSpPr>
          <p:spPr>
            <a:xfrm>
              <a:off x="2878284" y="1356502"/>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Forme libre : forme 39">
              <a:extLst>
                <a:ext uri="{FF2B5EF4-FFF2-40B4-BE49-F238E27FC236}">
                  <a16:creationId xmlns:a16="http://schemas.microsoft.com/office/drawing/2014/main" id="{DFCBC38E-A168-4A02-621D-03DFA318FFB6}"/>
                </a:ext>
              </a:extLst>
            </p:cNvPr>
            <p:cNvSpPr/>
            <p:nvPr/>
          </p:nvSpPr>
          <p:spPr>
            <a:xfrm>
              <a:off x="302972" y="4617484"/>
              <a:ext cx="2916632" cy="729157"/>
            </a:xfrm>
            <a:custGeom>
              <a:avLst/>
              <a:gdLst>
                <a:gd name="connsiteX0" fmla="*/ 0 w 2916632"/>
                <a:gd name="connsiteY0" fmla="*/ 121550 h 729157"/>
                <a:gd name="connsiteX1" fmla="*/ 121550 w 2916632"/>
                <a:gd name="connsiteY1" fmla="*/ 0 h 729157"/>
                <a:gd name="connsiteX2" fmla="*/ 2795082 w 2916632"/>
                <a:gd name="connsiteY2" fmla="*/ 0 h 729157"/>
                <a:gd name="connsiteX3" fmla="*/ 2916632 w 2916632"/>
                <a:gd name="connsiteY3" fmla="*/ 121550 h 729157"/>
                <a:gd name="connsiteX4" fmla="*/ 2916632 w 2916632"/>
                <a:gd name="connsiteY4" fmla="*/ 607607 h 729157"/>
                <a:gd name="connsiteX5" fmla="*/ 2795082 w 2916632"/>
                <a:gd name="connsiteY5" fmla="*/ 729157 h 729157"/>
                <a:gd name="connsiteX6" fmla="*/ 121550 w 2916632"/>
                <a:gd name="connsiteY6" fmla="*/ 729157 h 729157"/>
                <a:gd name="connsiteX7" fmla="*/ 0 w 2916632"/>
                <a:gd name="connsiteY7" fmla="*/ 607607 h 729157"/>
                <a:gd name="connsiteX8" fmla="*/ 0 w 2916632"/>
                <a:gd name="connsiteY8" fmla="*/ 121550 h 7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632" h="729157">
                  <a:moveTo>
                    <a:pt x="0" y="121550"/>
                  </a:moveTo>
                  <a:cubicBezTo>
                    <a:pt x="0" y="54420"/>
                    <a:pt x="54420" y="0"/>
                    <a:pt x="121550" y="0"/>
                  </a:cubicBezTo>
                  <a:lnTo>
                    <a:pt x="2795082" y="0"/>
                  </a:lnTo>
                  <a:cubicBezTo>
                    <a:pt x="2862212" y="0"/>
                    <a:pt x="2916632" y="54420"/>
                    <a:pt x="2916632" y="121550"/>
                  </a:cubicBezTo>
                  <a:lnTo>
                    <a:pt x="2916632" y="607607"/>
                  </a:lnTo>
                  <a:cubicBezTo>
                    <a:pt x="2916632" y="674737"/>
                    <a:pt x="2862212" y="729157"/>
                    <a:pt x="2795082" y="729157"/>
                  </a:cubicBezTo>
                  <a:lnTo>
                    <a:pt x="121550" y="729157"/>
                  </a:lnTo>
                  <a:cubicBezTo>
                    <a:pt x="54420" y="729157"/>
                    <a:pt x="0" y="674737"/>
                    <a:pt x="0" y="607607"/>
                  </a:cubicBezTo>
                  <a:lnTo>
                    <a:pt x="0" y="121550"/>
                  </a:lnTo>
                  <a:close/>
                </a:path>
              </a:pathLst>
            </a:custGeom>
          </p:spPr>
          <p:style>
            <a:lnRef idx="2">
              <a:schemeClr val="lt1">
                <a:hueOff val="0"/>
                <a:satOff val="0"/>
                <a:lumOff val="0"/>
                <a:alphaOff val="0"/>
              </a:schemeClr>
            </a:lnRef>
            <a:fillRef idx="1">
              <a:schemeClr val="accent4">
                <a:hueOff val="-4027800"/>
                <a:satOff val="-4364"/>
                <a:lumOff val="-2500"/>
                <a:alphaOff val="0"/>
              </a:schemeClr>
            </a:fillRef>
            <a:effectRef idx="0">
              <a:schemeClr val="accent4">
                <a:hueOff val="-4027800"/>
                <a:satOff val="-4364"/>
                <a:lumOff val="-2500"/>
                <a:alphaOff val="0"/>
              </a:schemeClr>
            </a:effectRef>
            <a:fontRef idx="minor">
              <a:schemeClr val="lt1"/>
            </a:fontRef>
          </p:style>
          <p:txBody>
            <a:bodyPr spcFirstLastPara="0" vert="horz" wrap="square" lIns="81321" tIns="81321" rIns="81321" bIns="81321" numCol="1" spcCol="1270" anchor="ctr" anchorCtr="0">
              <a:noAutofit/>
            </a:bodyPr>
            <a:lstStyle/>
            <a:p>
              <a:pPr marL="0" lvl="0" indent="0" algn="ctr" defTabSz="533400">
                <a:lnSpc>
                  <a:spcPct val="90000"/>
                </a:lnSpc>
                <a:spcBef>
                  <a:spcPct val="0"/>
                </a:spcBef>
                <a:spcAft>
                  <a:spcPct val="35000"/>
                </a:spcAft>
                <a:buNone/>
              </a:pPr>
              <a:r>
                <a:rPr lang="fr-FR" sz="1200" b="1" i="0" kern="1200" dirty="0"/>
                <a:t>Identifier l</a:t>
              </a:r>
              <a:r>
                <a:rPr lang="fr-FR" sz="1200" b="1" kern="1200" dirty="0"/>
                <a:t>es avantages et les risques</a:t>
              </a:r>
            </a:p>
          </p:txBody>
        </p:sp>
        <p:sp>
          <p:nvSpPr>
            <p:cNvPr id="41" name="Rectangle 40">
              <a:extLst>
                <a:ext uri="{FF2B5EF4-FFF2-40B4-BE49-F238E27FC236}">
                  <a16:creationId xmlns:a16="http://schemas.microsoft.com/office/drawing/2014/main" id="{87FC6E56-7FB8-314C-A6C2-4F048662AF6B}"/>
                </a:ext>
              </a:extLst>
            </p:cNvPr>
            <p:cNvSpPr/>
            <p:nvPr/>
          </p:nvSpPr>
          <p:spPr>
            <a:xfrm>
              <a:off x="4278267" y="2195805"/>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Forme libre : forme 42">
              <a:extLst>
                <a:ext uri="{FF2B5EF4-FFF2-40B4-BE49-F238E27FC236}">
                  <a16:creationId xmlns:a16="http://schemas.microsoft.com/office/drawing/2014/main" id="{F924B732-77AA-81FA-34C7-B5119D1EF011}"/>
                </a:ext>
              </a:extLst>
            </p:cNvPr>
            <p:cNvSpPr/>
            <p:nvPr/>
          </p:nvSpPr>
          <p:spPr>
            <a:xfrm>
              <a:off x="302972" y="5926346"/>
              <a:ext cx="2916632" cy="729157"/>
            </a:xfrm>
            <a:custGeom>
              <a:avLst/>
              <a:gdLst>
                <a:gd name="connsiteX0" fmla="*/ 0 w 2916632"/>
                <a:gd name="connsiteY0" fmla="*/ 121550 h 729157"/>
                <a:gd name="connsiteX1" fmla="*/ 121550 w 2916632"/>
                <a:gd name="connsiteY1" fmla="*/ 0 h 729157"/>
                <a:gd name="connsiteX2" fmla="*/ 2795082 w 2916632"/>
                <a:gd name="connsiteY2" fmla="*/ 0 h 729157"/>
                <a:gd name="connsiteX3" fmla="*/ 2916632 w 2916632"/>
                <a:gd name="connsiteY3" fmla="*/ 121550 h 729157"/>
                <a:gd name="connsiteX4" fmla="*/ 2916632 w 2916632"/>
                <a:gd name="connsiteY4" fmla="*/ 607607 h 729157"/>
                <a:gd name="connsiteX5" fmla="*/ 2795082 w 2916632"/>
                <a:gd name="connsiteY5" fmla="*/ 729157 h 729157"/>
                <a:gd name="connsiteX6" fmla="*/ 121550 w 2916632"/>
                <a:gd name="connsiteY6" fmla="*/ 729157 h 729157"/>
                <a:gd name="connsiteX7" fmla="*/ 0 w 2916632"/>
                <a:gd name="connsiteY7" fmla="*/ 607607 h 729157"/>
                <a:gd name="connsiteX8" fmla="*/ 0 w 2916632"/>
                <a:gd name="connsiteY8" fmla="*/ 121550 h 7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632" h="729157">
                  <a:moveTo>
                    <a:pt x="0" y="121550"/>
                  </a:moveTo>
                  <a:cubicBezTo>
                    <a:pt x="0" y="54420"/>
                    <a:pt x="54420" y="0"/>
                    <a:pt x="121550" y="0"/>
                  </a:cubicBezTo>
                  <a:lnTo>
                    <a:pt x="2795082" y="0"/>
                  </a:lnTo>
                  <a:cubicBezTo>
                    <a:pt x="2862212" y="0"/>
                    <a:pt x="2916632" y="54420"/>
                    <a:pt x="2916632" y="121550"/>
                  </a:cubicBezTo>
                  <a:lnTo>
                    <a:pt x="2916632" y="607607"/>
                  </a:lnTo>
                  <a:cubicBezTo>
                    <a:pt x="2916632" y="674737"/>
                    <a:pt x="2862212" y="729157"/>
                    <a:pt x="2795082" y="729157"/>
                  </a:cubicBezTo>
                  <a:lnTo>
                    <a:pt x="121550" y="729157"/>
                  </a:lnTo>
                  <a:cubicBezTo>
                    <a:pt x="54420" y="729157"/>
                    <a:pt x="0" y="674737"/>
                    <a:pt x="0" y="607607"/>
                  </a:cubicBezTo>
                  <a:lnTo>
                    <a:pt x="0" y="121550"/>
                  </a:lnTo>
                  <a:close/>
                </a:path>
              </a:pathLst>
            </a:custGeom>
          </p:spPr>
          <p:style>
            <a:lnRef idx="2">
              <a:schemeClr val="lt1">
                <a:hueOff val="0"/>
                <a:satOff val="0"/>
                <a:lumOff val="0"/>
                <a:alphaOff val="0"/>
              </a:schemeClr>
            </a:lnRef>
            <a:fillRef idx="1">
              <a:schemeClr val="accent4">
                <a:hueOff val="-6041700"/>
                <a:satOff val="-6546"/>
                <a:lumOff val="-3750"/>
                <a:alphaOff val="0"/>
              </a:schemeClr>
            </a:fillRef>
            <a:effectRef idx="0">
              <a:schemeClr val="accent4">
                <a:hueOff val="-6041700"/>
                <a:satOff val="-6546"/>
                <a:lumOff val="-3750"/>
                <a:alphaOff val="0"/>
              </a:schemeClr>
            </a:effectRef>
            <a:fontRef idx="minor">
              <a:schemeClr val="lt1"/>
            </a:fontRef>
          </p:style>
          <p:txBody>
            <a:bodyPr spcFirstLastPara="0" vert="horz" wrap="square" lIns="81321" tIns="81321" rIns="81321" bIns="81321" numCol="1" spcCol="1270" anchor="ctr" anchorCtr="0">
              <a:noAutofit/>
            </a:bodyPr>
            <a:lstStyle/>
            <a:p>
              <a:pPr marL="0" lvl="0" indent="0" algn="ctr" defTabSz="533400">
                <a:lnSpc>
                  <a:spcPct val="90000"/>
                </a:lnSpc>
                <a:spcBef>
                  <a:spcPct val="0"/>
                </a:spcBef>
                <a:spcAft>
                  <a:spcPct val="35000"/>
                </a:spcAft>
                <a:buNone/>
              </a:pPr>
              <a:r>
                <a:rPr lang="fr-FR" sz="1200" b="1" i="0" kern="1200" dirty="0"/>
                <a:t>Préparation de la base de données </a:t>
              </a:r>
              <a:endParaRPr lang="fr-FR" sz="1200" b="1" kern="1200" dirty="0"/>
            </a:p>
          </p:txBody>
        </p:sp>
        <p:sp>
          <p:nvSpPr>
            <p:cNvPr id="44" name="Rectangle 43">
              <a:extLst>
                <a:ext uri="{FF2B5EF4-FFF2-40B4-BE49-F238E27FC236}">
                  <a16:creationId xmlns:a16="http://schemas.microsoft.com/office/drawing/2014/main" id="{2CF2A218-575F-56DE-A6B1-0213AD8A0EC0}"/>
                </a:ext>
              </a:extLst>
            </p:cNvPr>
            <p:cNvSpPr/>
            <p:nvPr/>
          </p:nvSpPr>
          <p:spPr>
            <a:xfrm>
              <a:off x="5678251" y="2906774"/>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Forme libre : forme 46">
              <a:extLst>
                <a:ext uri="{FF2B5EF4-FFF2-40B4-BE49-F238E27FC236}">
                  <a16:creationId xmlns:a16="http://schemas.microsoft.com/office/drawing/2014/main" id="{E43E7520-1563-FF9A-D77A-F3BB6AE0D981}"/>
                </a:ext>
              </a:extLst>
            </p:cNvPr>
            <p:cNvSpPr/>
            <p:nvPr/>
          </p:nvSpPr>
          <p:spPr>
            <a:xfrm>
              <a:off x="4762872" y="1971797"/>
              <a:ext cx="2898197" cy="724550"/>
            </a:xfrm>
            <a:custGeom>
              <a:avLst/>
              <a:gdLst>
                <a:gd name="connsiteX0" fmla="*/ 0 w 2898197"/>
                <a:gd name="connsiteY0" fmla="*/ 120782 h 724550"/>
                <a:gd name="connsiteX1" fmla="*/ 120782 w 2898197"/>
                <a:gd name="connsiteY1" fmla="*/ 0 h 724550"/>
                <a:gd name="connsiteX2" fmla="*/ 2777415 w 2898197"/>
                <a:gd name="connsiteY2" fmla="*/ 0 h 724550"/>
                <a:gd name="connsiteX3" fmla="*/ 2898197 w 2898197"/>
                <a:gd name="connsiteY3" fmla="*/ 120782 h 724550"/>
                <a:gd name="connsiteX4" fmla="*/ 2898197 w 2898197"/>
                <a:gd name="connsiteY4" fmla="*/ 603768 h 724550"/>
                <a:gd name="connsiteX5" fmla="*/ 2777415 w 2898197"/>
                <a:gd name="connsiteY5" fmla="*/ 724550 h 724550"/>
                <a:gd name="connsiteX6" fmla="*/ 120782 w 2898197"/>
                <a:gd name="connsiteY6" fmla="*/ 724550 h 724550"/>
                <a:gd name="connsiteX7" fmla="*/ 0 w 2898197"/>
                <a:gd name="connsiteY7" fmla="*/ 603768 h 724550"/>
                <a:gd name="connsiteX8" fmla="*/ 0 w 2898197"/>
                <a:gd name="connsiteY8" fmla="*/ 120782 h 7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8197" h="724550">
                  <a:moveTo>
                    <a:pt x="0" y="120782"/>
                  </a:moveTo>
                  <a:cubicBezTo>
                    <a:pt x="0" y="54076"/>
                    <a:pt x="54076" y="0"/>
                    <a:pt x="120782" y="0"/>
                  </a:cubicBezTo>
                  <a:lnTo>
                    <a:pt x="2777415" y="0"/>
                  </a:lnTo>
                  <a:cubicBezTo>
                    <a:pt x="2844121" y="0"/>
                    <a:pt x="2898197" y="54076"/>
                    <a:pt x="2898197" y="120782"/>
                  </a:cubicBezTo>
                  <a:lnTo>
                    <a:pt x="2898197" y="603768"/>
                  </a:lnTo>
                  <a:cubicBezTo>
                    <a:pt x="2898197" y="670474"/>
                    <a:pt x="2844121" y="724550"/>
                    <a:pt x="2777415" y="724550"/>
                  </a:cubicBezTo>
                  <a:lnTo>
                    <a:pt x="120782" y="724550"/>
                  </a:lnTo>
                  <a:cubicBezTo>
                    <a:pt x="54076" y="724550"/>
                    <a:pt x="0" y="670474"/>
                    <a:pt x="0" y="603768"/>
                  </a:cubicBezTo>
                  <a:lnTo>
                    <a:pt x="0" y="120782"/>
                  </a:lnTo>
                  <a:close/>
                </a:path>
              </a:pathLst>
            </a:custGeom>
          </p:spPr>
          <p:style>
            <a:lnRef idx="2">
              <a:schemeClr val="lt1">
                <a:hueOff val="0"/>
                <a:satOff val="0"/>
                <a:lumOff val="0"/>
                <a:alphaOff val="0"/>
              </a:schemeClr>
            </a:lnRef>
            <a:fillRef idx="1">
              <a:schemeClr val="accent4">
                <a:hueOff val="-8055601"/>
                <a:satOff val="-8728"/>
                <a:lumOff val="-5001"/>
                <a:alphaOff val="0"/>
              </a:schemeClr>
            </a:fillRef>
            <a:effectRef idx="0">
              <a:schemeClr val="accent4">
                <a:hueOff val="-8055601"/>
                <a:satOff val="-8728"/>
                <a:lumOff val="-5001"/>
                <a:alphaOff val="0"/>
              </a:schemeClr>
            </a:effectRef>
            <a:fontRef idx="minor">
              <a:schemeClr val="lt1"/>
            </a:fontRef>
          </p:style>
          <p:txBody>
            <a:bodyPr spcFirstLastPara="0" vert="horz" wrap="square" lIns="81096" tIns="81096" rIns="81096" bIns="81096" numCol="1" spcCol="1270" anchor="ctr" anchorCtr="0">
              <a:noAutofit/>
            </a:bodyPr>
            <a:lstStyle/>
            <a:p>
              <a:pPr marL="0" lvl="0" indent="0" algn="ctr" defTabSz="533400">
                <a:lnSpc>
                  <a:spcPct val="90000"/>
                </a:lnSpc>
                <a:spcBef>
                  <a:spcPct val="0"/>
                </a:spcBef>
                <a:spcAft>
                  <a:spcPct val="35000"/>
                </a:spcAft>
                <a:buNone/>
              </a:pPr>
              <a:r>
                <a:rPr lang="fr-FR" sz="1200" b="1" kern="1200" dirty="0"/>
                <a:t>Choix de logiciel de l'automatisation </a:t>
              </a:r>
            </a:p>
          </p:txBody>
        </p:sp>
        <p:sp>
          <p:nvSpPr>
            <p:cNvPr id="48" name="Rectangle 47">
              <a:extLst>
                <a:ext uri="{FF2B5EF4-FFF2-40B4-BE49-F238E27FC236}">
                  <a16:creationId xmlns:a16="http://schemas.microsoft.com/office/drawing/2014/main" id="{6C42ED66-70D2-8C77-675F-73A891005801}"/>
                </a:ext>
              </a:extLst>
            </p:cNvPr>
            <p:cNvSpPr/>
            <p:nvPr/>
          </p:nvSpPr>
          <p:spPr>
            <a:xfrm>
              <a:off x="7069017" y="3615439"/>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Forme libre : forme 49">
              <a:extLst>
                <a:ext uri="{FF2B5EF4-FFF2-40B4-BE49-F238E27FC236}">
                  <a16:creationId xmlns:a16="http://schemas.microsoft.com/office/drawing/2014/main" id="{71DE4834-AE36-7589-0D24-492AEEAEF353}"/>
                </a:ext>
              </a:extLst>
            </p:cNvPr>
            <p:cNvSpPr/>
            <p:nvPr/>
          </p:nvSpPr>
          <p:spPr>
            <a:xfrm>
              <a:off x="4762871" y="3344018"/>
              <a:ext cx="2898197" cy="724550"/>
            </a:xfrm>
            <a:custGeom>
              <a:avLst/>
              <a:gdLst>
                <a:gd name="connsiteX0" fmla="*/ 0 w 2898197"/>
                <a:gd name="connsiteY0" fmla="*/ 120782 h 724550"/>
                <a:gd name="connsiteX1" fmla="*/ 120782 w 2898197"/>
                <a:gd name="connsiteY1" fmla="*/ 0 h 724550"/>
                <a:gd name="connsiteX2" fmla="*/ 2777415 w 2898197"/>
                <a:gd name="connsiteY2" fmla="*/ 0 h 724550"/>
                <a:gd name="connsiteX3" fmla="*/ 2898197 w 2898197"/>
                <a:gd name="connsiteY3" fmla="*/ 120782 h 724550"/>
                <a:gd name="connsiteX4" fmla="*/ 2898197 w 2898197"/>
                <a:gd name="connsiteY4" fmla="*/ 603768 h 724550"/>
                <a:gd name="connsiteX5" fmla="*/ 2777415 w 2898197"/>
                <a:gd name="connsiteY5" fmla="*/ 724550 h 724550"/>
                <a:gd name="connsiteX6" fmla="*/ 120782 w 2898197"/>
                <a:gd name="connsiteY6" fmla="*/ 724550 h 724550"/>
                <a:gd name="connsiteX7" fmla="*/ 0 w 2898197"/>
                <a:gd name="connsiteY7" fmla="*/ 603768 h 724550"/>
                <a:gd name="connsiteX8" fmla="*/ 0 w 2898197"/>
                <a:gd name="connsiteY8" fmla="*/ 120782 h 7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8197" h="724550">
                  <a:moveTo>
                    <a:pt x="0" y="120782"/>
                  </a:moveTo>
                  <a:cubicBezTo>
                    <a:pt x="0" y="54076"/>
                    <a:pt x="54076" y="0"/>
                    <a:pt x="120782" y="0"/>
                  </a:cubicBezTo>
                  <a:lnTo>
                    <a:pt x="2777415" y="0"/>
                  </a:lnTo>
                  <a:cubicBezTo>
                    <a:pt x="2844121" y="0"/>
                    <a:pt x="2898197" y="54076"/>
                    <a:pt x="2898197" y="120782"/>
                  </a:cubicBezTo>
                  <a:lnTo>
                    <a:pt x="2898197" y="603768"/>
                  </a:lnTo>
                  <a:cubicBezTo>
                    <a:pt x="2898197" y="670474"/>
                    <a:pt x="2844121" y="724550"/>
                    <a:pt x="2777415" y="724550"/>
                  </a:cubicBezTo>
                  <a:lnTo>
                    <a:pt x="120782" y="724550"/>
                  </a:lnTo>
                  <a:cubicBezTo>
                    <a:pt x="54076" y="724550"/>
                    <a:pt x="0" y="670474"/>
                    <a:pt x="0" y="603768"/>
                  </a:cubicBezTo>
                  <a:lnTo>
                    <a:pt x="0" y="120782"/>
                  </a:lnTo>
                  <a:close/>
                </a:path>
              </a:pathLst>
            </a:custGeom>
          </p:spPr>
          <p:style>
            <a:lnRef idx="2">
              <a:schemeClr val="lt1">
                <a:hueOff val="0"/>
                <a:satOff val="0"/>
                <a:lumOff val="0"/>
                <a:alphaOff val="0"/>
              </a:schemeClr>
            </a:lnRef>
            <a:fillRef idx="1">
              <a:schemeClr val="accent4">
                <a:hueOff val="-10069501"/>
                <a:satOff val="-10910"/>
                <a:lumOff val="-6251"/>
                <a:alphaOff val="0"/>
              </a:schemeClr>
            </a:fillRef>
            <a:effectRef idx="0">
              <a:schemeClr val="accent4">
                <a:hueOff val="-10069501"/>
                <a:satOff val="-10910"/>
                <a:lumOff val="-6251"/>
                <a:alphaOff val="0"/>
              </a:schemeClr>
            </a:effectRef>
            <a:fontRef idx="minor">
              <a:schemeClr val="lt1"/>
            </a:fontRef>
          </p:style>
          <p:txBody>
            <a:bodyPr spcFirstLastPara="0" vert="horz" wrap="square" lIns="81096" tIns="81096" rIns="81096" bIns="81096" numCol="1" spcCol="1270" anchor="ctr" anchorCtr="0">
              <a:noAutofit/>
            </a:bodyPr>
            <a:lstStyle/>
            <a:p>
              <a:pPr marL="0" lvl="0" indent="0" algn="ctr" defTabSz="533400">
                <a:lnSpc>
                  <a:spcPct val="90000"/>
                </a:lnSpc>
                <a:spcBef>
                  <a:spcPct val="0"/>
                </a:spcBef>
                <a:spcAft>
                  <a:spcPct val="35000"/>
                </a:spcAft>
                <a:buNone/>
              </a:pPr>
              <a:r>
                <a:rPr lang="fr-FR" sz="1200" b="1" kern="1200" dirty="0"/>
                <a:t>Phase de développement</a:t>
              </a:r>
            </a:p>
          </p:txBody>
        </p:sp>
        <p:sp>
          <p:nvSpPr>
            <p:cNvPr id="51" name="Rectangle 50">
              <a:extLst>
                <a:ext uri="{FF2B5EF4-FFF2-40B4-BE49-F238E27FC236}">
                  <a16:creationId xmlns:a16="http://schemas.microsoft.com/office/drawing/2014/main" id="{EDB9E266-2EF8-B204-D953-E18A835273F7}"/>
                </a:ext>
              </a:extLst>
            </p:cNvPr>
            <p:cNvSpPr/>
            <p:nvPr/>
          </p:nvSpPr>
          <p:spPr>
            <a:xfrm>
              <a:off x="8469000" y="4324104"/>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3" name="Forme libre : forme 52">
              <a:extLst>
                <a:ext uri="{FF2B5EF4-FFF2-40B4-BE49-F238E27FC236}">
                  <a16:creationId xmlns:a16="http://schemas.microsoft.com/office/drawing/2014/main" id="{0367F349-6909-62C1-3F4E-0B4C58533487}"/>
                </a:ext>
              </a:extLst>
            </p:cNvPr>
            <p:cNvSpPr/>
            <p:nvPr/>
          </p:nvSpPr>
          <p:spPr>
            <a:xfrm>
              <a:off x="4718912" y="4631149"/>
              <a:ext cx="2898197" cy="724550"/>
            </a:xfrm>
            <a:custGeom>
              <a:avLst/>
              <a:gdLst>
                <a:gd name="connsiteX0" fmla="*/ 0 w 2898197"/>
                <a:gd name="connsiteY0" fmla="*/ 120782 h 724550"/>
                <a:gd name="connsiteX1" fmla="*/ 120782 w 2898197"/>
                <a:gd name="connsiteY1" fmla="*/ 0 h 724550"/>
                <a:gd name="connsiteX2" fmla="*/ 2777415 w 2898197"/>
                <a:gd name="connsiteY2" fmla="*/ 0 h 724550"/>
                <a:gd name="connsiteX3" fmla="*/ 2898197 w 2898197"/>
                <a:gd name="connsiteY3" fmla="*/ 120782 h 724550"/>
                <a:gd name="connsiteX4" fmla="*/ 2898197 w 2898197"/>
                <a:gd name="connsiteY4" fmla="*/ 603768 h 724550"/>
                <a:gd name="connsiteX5" fmla="*/ 2777415 w 2898197"/>
                <a:gd name="connsiteY5" fmla="*/ 724550 h 724550"/>
                <a:gd name="connsiteX6" fmla="*/ 120782 w 2898197"/>
                <a:gd name="connsiteY6" fmla="*/ 724550 h 724550"/>
                <a:gd name="connsiteX7" fmla="*/ 0 w 2898197"/>
                <a:gd name="connsiteY7" fmla="*/ 603768 h 724550"/>
                <a:gd name="connsiteX8" fmla="*/ 0 w 2898197"/>
                <a:gd name="connsiteY8" fmla="*/ 120782 h 7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8197" h="724550">
                  <a:moveTo>
                    <a:pt x="0" y="120782"/>
                  </a:moveTo>
                  <a:cubicBezTo>
                    <a:pt x="0" y="54076"/>
                    <a:pt x="54076" y="0"/>
                    <a:pt x="120782" y="0"/>
                  </a:cubicBezTo>
                  <a:lnTo>
                    <a:pt x="2777415" y="0"/>
                  </a:lnTo>
                  <a:cubicBezTo>
                    <a:pt x="2844121" y="0"/>
                    <a:pt x="2898197" y="54076"/>
                    <a:pt x="2898197" y="120782"/>
                  </a:cubicBezTo>
                  <a:lnTo>
                    <a:pt x="2898197" y="603768"/>
                  </a:lnTo>
                  <a:cubicBezTo>
                    <a:pt x="2898197" y="670474"/>
                    <a:pt x="2844121" y="724550"/>
                    <a:pt x="2777415" y="724550"/>
                  </a:cubicBezTo>
                  <a:lnTo>
                    <a:pt x="120782" y="724550"/>
                  </a:lnTo>
                  <a:cubicBezTo>
                    <a:pt x="54076" y="724550"/>
                    <a:pt x="0" y="670474"/>
                    <a:pt x="0" y="603768"/>
                  </a:cubicBezTo>
                  <a:lnTo>
                    <a:pt x="0" y="120782"/>
                  </a:lnTo>
                  <a:close/>
                </a:path>
              </a:pathLst>
            </a:custGeom>
          </p:spPr>
          <p:style>
            <a:lnRef idx="2">
              <a:schemeClr val="lt1">
                <a:hueOff val="0"/>
                <a:satOff val="0"/>
                <a:lumOff val="0"/>
                <a:alphaOff val="0"/>
              </a:schemeClr>
            </a:lnRef>
            <a:fillRef idx="1">
              <a:schemeClr val="accent4">
                <a:hueOff val="-12083401"/>
                <a:satOff val="-13092"/>
                <a:lumOff val="-7501"/>
                <a:alphaOff val="0"/>
              </a:schemeClr>
            </a:fillRef>
            <a:effectRef idx="0">
              <a:schemeClr val="accent4">
                <a:hueOff val="-12083401"/>
                <a:satOff val="-13092"/>
                <a:lumOff val="-7501"/>
                <a:alphaOff val="0"/>
              </a:schemeClr>
            </a:effectRef>
            <a:fontRef idx="minor">
              <a:schemeClr val="lt1"/>
            </a:fontRef>
          </p:style>
          <p:txBody>
            <a:bodyPr spcFirstLastPara="0" vert="horz" wrap="square" lIns="81096" tIns="81096" rIns="81096" bIns="81096" numCol="1" spcCol="1270" anchor="ctr" anchorCtr="0">
              <a:noAutofit/>
            </a:bodyPr>
            <a:lstStyle/>
            <a:p>
              <a:pPr marL="0" lvl="0" indent="0" algn="ctr" defTabSz="533400">
                <a:lnSpc>
                  <a:spcPct val="90000"/>
                </a:lnSpc>
                <a:spcBef>
                  <a:spcPct val="0"/>
                </a:spcBef>
                <a:spcAft>
                  <a:spcPct val="35000"/>
                </a:spcAft>
                <a:buNone/>
              </a:pPr>
              <a:r>
                <a:rPr lang="fr-FR" sz="1200" b="1" kern="1200" dirty="0"/>
                <a:t>Test de </a:t>
              </a:r>
              <a:r>
                <a:rPr lang="fr-FR" sz="1200" b="1" i="0" kern="1200" dirty="0"/>
                <a:t>fonctionnement  </a:t>
              </a:r>
              <a:endParaRPr lang="fr-FR" sz="1200" b="1" kern="1200" dirty="0"/>
            </a:p>
          </p:txBody>
        </p:sp>
        <p:sp>
          <p:nvSpPr>
            <p:cNvPr id="54" name="Rectangle 53">
              <a:extLst>
                <a:ext uri="{FF2B5EF4-FFF2-40B4-BE49-F238E27FC236}">
                  <a16:creationId xmlns:a16="http://schemas.microsoft.com/office/drawing/2014/main" id="{A198D9C2-F252-CDF9-520A-3E77ECF0FCD1}"/>
                </a:ext>
              </a:extLst>
            </p:cNvPr>
            <p:cNvSpPr/>
            <p:nvPr/>
          </p:nvSpPr>
          <p:spPr>
            <a:xfrm>
              <a:off x="9868984" y="5032770"/>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6" name="Forme libre : forme 55">
              <a:extLst>
                <a:ext uri="{FF2B5EF4-FFF2-40B4-BE49-F238E27FC236}">
                  <a16:creationId xmlns:a16="http://schemas.microsoft.com/office/drawing/2014/main" id="{6A7A5C8C-6BDB-0D7F-6F6A-9F1581509688}"/>
                </a:ext>
              </a:extLst>
            </p:cNvPr>
            <p:cNvSpPr/>
            <p:nvPr/>
          </p:nvSpPr>
          <p:spPr>
            <a:xfrm>
              <a:off x="9074596" y="1989849"/>
              <a:ext cx="2898197" cy="724550"/>
            </a:xfrm>
            <a:custGeom>
              <a:avLst/>
              <a:gdLst>
                <a:gd name="connsiteX0" fmla="*/ 0 w 2898197"/>
                <a:gd name="connsiteY0" fmla="*/ 120782 h 724550"/>
                <a:gd name="connsiteX1" fmla="*/ 120782 w 2898197"/>
                <a:gd name="connsiteY1" fmla="*/ 0 h 724550"/>
                <a:gd name="connsiteX2" fmla="*/ 2777415 w 2898197"/>
                <a:gd name="connsiteY2" fmla="*/ 0 h 724550"/>
                <a:gd name="connsiteX3" fmla="*/ 2898197 w 2898197"/>
                <a:gd name="connsiteY3" fmla="*/ 120782 h 724550"/>
                <a:gd name="connsiteX4" fmla="*/ 2898197 w 2898197"/>
                <a:gd name="connsiteY4" fmla="*/ 603768 h 724550"/>
                <a:gd name="connsiteX5" fmla="*/ 2777415 w 2898197"/>
                <a:gd name="connsiteY5" fmla="*/ 724550 h 724550"/>
                <a:gd name="connsiteX6" fmla="*/ 120782 w 2898197"/>
                <a:gd name="connsiteY6" fmla="*/ 724550 h 724550"/>
                <a:gd name="connsiteX7" fmla="*/ 0 w 2898197"/>
                <a:gd name="connsiteY7" fmla="*/ 603768 h 724550"/>
                <a:gd name="connsiteX8" fmla="*/ 0 w 2898197"/>
                <a:gd name="connsiteY8" fmla="*/ 120782 h 7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8197" h="724550">
                  <a:moveTo>
                    <a:pt x="0" y="120782"/>
                  </a:moveTo>
                  <a:cubicBezTo>
                    <a:pt x="0" y="54076"/>
                    <a:pt x="54076" y="0"/>
                    <a:pt x="120782" y="0"/>
                  </a:cubicBezTo>
                  <a:lnTo>
                    <a:pt x="2777415" y="0"/>
                  </a:lnTo>
                  <a:cubicBezTo>
                    <a:pt x="2844121" y="0"/>
                    <a:pt x="2898197" y="54076"/>
                    <a:pt x="2898197" y="120782"/>
                  </a:cubicBezTo>
                  <a:lnTo>
                    <a:pt x="2898197" y="603768"/>
                  </a:lnTo>
                  <a:cubicBezTo>
                    <a:pt x="2898197" y="670474"/>
                    <a:pt x="2844121" y="724550"/>
                    <a:pt x="2777415" y="724550"/>
                  </a:cubicBezTo>
                  <a:lnTo>
                    <a:pt x="120782" y="724550"/>
                  </a:lnTo>
                  <a:cubicBezTo>
                    <a:pt x="54076" y="724550"/>
                    <a:pt x="0" y="670474"/>
                    <a:pt x="0" y="603768"/>
                  </a:cubicBezTo>
                  <a:lnTo>
                    <a:pt x="0" y="120782"/>
                  </a:lnTo>
                  <a:close/>
                </a:path>
              </a:pathLst>
            </a:custGeom>
          </p:spPr>
          <p:style>
            <a:lnRef idx="2">
              <a:schemeClr val="lt1">
                <a:hueOff val="0"/>
                <a:satOff val="0"/>
                <a:lumOff val="0"/>
                <a:alphaOff val="0"/>
              </a:schemeClr>
            </a:lnRef>
            <a:fillRef idx="1">
              <a:schemeClr val="accent4">
                <a:hueOff val="-14097301"/>
                <a:satOff val="-15274"/>
                <a:lumOff val="-8751"/>
                <a:alphaOff val="0"/>
              </a:schemeClr>
            </a:fillRef>
            <a:effectRef idx="0">
              <a:schemeClr val="accent4">
                <a:hueOff val="-14097301"/>
                <a:satOff val="-15274"/>
                <a:lumOff val="-8751"/>
                <a:alphaOff val="0"/>
              </a:schemeClr>
            </a:effectRef>
            <a:fontRef idx="minor">
              <a:schemeClr val="lt1"/>
            </a:fontRef>
          </p:style>
          <p:txBody>
            <a:bodyPr spcFirstLastPara="0" vert="horz" wrap="square" lIns="81096" tIns="81096" rIns="81096" bIns="81096" numCol="1" spcCol="1270" anchor="ctr" anchorCtr="0">
              <a:noAutofit/>
            </a:bodyPr>
            <a:lstStyle/>
            <a:p>
              <a:pPr marL="0" lvl="0" indent="0" algn="ctr" defTabSz="533400">
                <a:lnSpc>
                  <a:spcPct val="90000"/>
                </a:lnSpc>
                <a:spcBef>
                  <a:spcPct val="0"/>
                </a:spcBef>
                <a:spcAft>
                  <a:spcPct val="35000"/>
                </a:spcAft>
                <a:buNone/>
              </a:pPr>
              <a:r>
                <a:rPr lang="fr-FR" sz="1200" b="1" kern="1200" dirty="0"/>
                <a:t>Partage avec les autres périmètres </a:t>
              </a:r>
            </a:p>
          </p:txBody>
        </p:sp>
        <p:sp>
          <p:nvSpPr>
            <p:cNvPr id="58" name="Rectangle 57">
              <a:extLst>
                <a:ext uri="{FF2B5EF4-FFF2-40B4-BE49-F238E27FC236}">
                  <a16:creationId xmlns:a16="http://schemas.microsoft.com/office/drawing/2014/main" id="{D21861A5-775E-B7ED-88FE-9D20FF3CF5E5}"/>
                </a:ext>
              </a:extLst>
            </p:cNvPr>
            <p:cNvSpPr/>
            <p:nvPr/>
          </p:nvSpPr>
          <p:spPr>
            <a:xfrm>
              <a:off x="11268967" y="5741435"/>
              <a:ext cx="577412" cy="4491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9" name="Forme libre : forme 58">
              <a:extLst>
                <a:ext uri="{FF2B5EF4-FFF2-40B4-BE49-F238E27FC236}">
                  <a16:creationId xmlns:a16="http://schemas.microsoft.com/office/drawing/2014/main" id="{3E6A67E7-E17B-4BA3-3D8A-A4FA7075DE7F}"/>
                </a:ext>
              </a:extLst>
            </p:cNvPr>
            <p:cNvSpPr/>
            <p:nvPr/>
          </p:nvSpPr>
          <p:spPr>
            <a:xfrm>
              <a:off x="8997297" y="3340037"/>
              <a:ext cx="2898197" cy="724550"/>
            </a:xfrm>
            <a:custGeom>
              <a:avLst/>
              <a:gdLst>
                <a:gd name="connsiteX0" fmla="*/ 0 w 2898197"/>
                <a:gd name="connsiteY0" fmla="*/ 120782 h 724550"/>
                <a:gd name="connsiteX1" fmla="*/ 120782 w 2898197"/>
                <a:gd name="connsiteY1" fmla="*/ 0 h 724550"/>
                <a:gd name="connsiteX2" fmla="*/ 2777415 w 2898197"/>
                <a:gd name="connsiteY2" fmla="*/ 0 h 724550"/>
                <a:gd name="connsiteX3" fmla="*/ 2898197 w 2898197"/>
                <a:gd name="connsiteY3" fmla="*/ 120782 h 724550"/>
                <a:gd name="connsiteX4" fmla="*/ 2898197 w 2898197"/>
                <a:gd name="connsiteY4" fmla="*/ 603768 h 724550"/>
                <a:gd name="connsiteX5" fmla="*/ 2777415 w 2898197"/>
                <a:gd name="connsiteY5" fmla="*/ 724550 h 724550"/>
                <a:gd name="connsiteX6" fmla="*/ 120782 w 2898197"/>
                <a:gd name="connsiteY6" fmla="*/ 724550 h 724550"/>
                <a:gd name="connsiteX7" fmla="*/ 0 w 2898197"/>
                <a:gd name="connsiteY7" fmla="*/ 603768 h 724550"/>
                <a:gd name="connsiteX8" fmla="*/ 0 w 2898197"/>
                <a:gd name="connsiteY8" fmla="*/ 120782 h 7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8197" h="724550">
                  <a:moveTo>
                    <a:pt x="0" y="120782"/>
                  </a:moveTo>
                  <a:cubicBezTo>
                    <a:pt x="0" y="54076"/>
                    <a:pt x="54076" y="0"/>
                    <a:pt x="120782" y="0"/>
                  </a:cubicBezTo>
                  <a:lnTo>
                    <a:pt x="2777415" y="0"/>
                  </a:lnTo>
                  <a:cubicBezTo>
                    <a:pt x="2844121" y="0"/>
                    <a:pt x="2898197" y="54076"/>
                    <a:pt x="2898197" y="120782"/>
                  </a:cubicBezTo>
                  <a:lnTo>
                    <a:pt x="2898197" y="603768"/>
                  </a:lnTo>
                  <a:cubicBezTo>
                    <a:pt x="2898197" y="670474"/>
                    <a:pt x="2844121" y="724550"/>
                    <a:pt x="2777415" y="724550"/>
                  </a:cubicBezTo>
                  <a:lnTo>
                    <a:pt x="120782" y="724550"/>
                  </a:lnTo>
                  <a:cubicBezTo>
                    <a:pt x="54076" y="724550"/>
                    <a:pt x="0" y="670474"/>
                    <a:pt x="0" y="603768"/>
                  </a:cubicBezTo>
                  <a:lnTo>
                    <a:pt x="0" y="120782"/>
                  </a:lnTo>
                  <a:close/>
                </a:path>
              </a:pathLst>
            </a:custGeom>
          </p:spPr>
          <p:style>
            <a:lnRef idx="2">
              <a:schemeClr val="lt1">
                <a:hueOff val="0"/>
                <a:satOff val="0"/>
                <a:lumOff val="0"/>
                <a:alphaOff val="0"/>
              </a:schemeClr>
            </a:lnRef>
            <a:fillRef idx="1">
              <a:schemeClr val="accent4">
                <a:hueOff val="-16111201"/>
                <a:satOff val="-17456"/>
                <a:lumOff val="-10001"/>
                <a:alphaOff val="0"/>
              </a:schemeClr>
            </a:fillRef>
            <a:effectRef idx="0">
              <a:schemeClr val="accent4">
                <a:hueOff val="-16111201"/>
                <a:satOff val="-17456"/>
                <a:lumOff val="-10001"/>
                <a:alphaOff val="0"/>
              </a:schemeClr>
            </a:effectRef>
            <a:fontRef idx="minor">
              <a:schemeClr val="lt1"/>
            </a:fontRef>
          </p:style>
          <p:txBody>
            <a:bodyPr spcFirstLastPara="0" vert="horz" wrap="square" lIns="81096" tIns="81096" rIns="81096" bIns="81096" numCol="1" spcCol="1270" anchor="ctr" anchorCtr="0">
              <a:noAutofit/>
            </a:bodyPr>
            <a:lstStyle/>
            <a:p>
              <a:pPr marL="0" lvl="0" indent="0" algn="ctr" defTabSz="533400">
                <a:lnSpc>
                  <a:spcPct val="90000"/>
                </a:lnSpc>
                <a:spcBef>
                  <a:spcPct val="0"/>
                </a:spcBef>
                <a:spcAft>
                  <a:spcPct val="35000"/>
                </a:spcAft>
                <a:buNone/>
              </a:pPr>
              <a:r>
                <a:rPr lang="fr-FR" sz="1200" b="1" kern="1200" dirty="0"/>
                <a:t>Un suivi régulier est nécessaire pour mettre en œuvre les mises à jour.</a:t>
              </a:r>
            </a:p>
          </p:txBody>
        </p:sp>
      </p:grpSp>
      <p:sp>
        <p:nvSpPr>
          <p:cNvPr id="12" name="Rectangle : coins arrondis 11">
            <a:extLst>
              <a:ext uri="{FF2B5EF4-FFF2-40B4-BE49-F238E27FC236}">
                <a16:creationId xmlns:a16="http://schemas.microsoft.com/office/drawing/2014/main" id="{7BD199B9-64A1-D9DA-50BA-FF34C265581C}"/>
              </a:ext>
            </a:extLst>
          </p:cNvPr>
          <p:cNvSpPr/>
          <p:nvPr/>
        </p:nvSpPr>
        <p:spPr>
          <a:xfrm>
            <a:off x="4511824" y="116632"/>
            <a:ext cx="3312368" cy="648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Plan d’actions  </a:t>
            </a:r>
          </a:p>
        </p:txBody>
      </p:sp>
      <p:sp>
        <p:nvSpPr>
          <p:cNvPr id="16" name="Légende : flèche vers le bas 15">
            <a:extLst>
              <a:ext uri="{FF2B5EF4-FFF2-40B4-BE49-F238E27FC236}">
                <a16:creationId xmlns:a16="http://schemas.microsoft.com/office/drawing/2014/main" id="{9E8BEE7C-F7AC-22C7-FCBA-200BB5AA8599}"/>
              </a:ext>
            </a:extLst>
          </p:cNvPr>
          <p:cNvSpPr/>
          <p:nvPr/>
        </p:nvSpPr>
        <p:spPr>
          <a:xfrm>
            <a:off x="191344" y="980728"/>
            <a:ext cx="3096000" cy="900000"/>
          </a:xfrm>
          <a:prstGeom prst="downArrowCallo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ln w="0"/>
                <a:solidFill>
                  <a:schemeClr val="tx1"/>
                </a:solidFill>
                <a:effectLst>
                  <a:outerShdw blurRad="38100" dist="19050" dir="2700000" algn="tl" rotWithShape="0">
                    <a:schemeClr val="dk1">
                      <a:alpha val="40000"/>
                    </a:schemeClr>
                  </a:outerShdw>
                </a:effectLst>
              </a:rPr>
              <a:t>Phase de préparation</a:t>
            </a:r>
          </a:p>
        </p:txBody>
      </p:sp>
      <p:sp>
        <p:nvSpPr>
          <p:cNvPr id="17" name="Légende : flèche vers le bas 16">
            <a:extLst>
              <a:ext uri="{FF2B5EF4-FFF2-40B4-BE49-F238E27FC236}">
                <a16:creationId xmlns:a16="http://schemas.microsoft.com/office/drawing/2014/main" id="{F6771C2E-B3F7-E815-8054-0BDF93D8D34E}"/>
              </a:ext>
            </a:extLst>
          </p:cNvPr>
          <p:cNvSpPr/>
          <p:nvPr/>
        </p:nvSpPr>
        <p:spPr>
          <a:xfrm>
            <a:off x="4620008" y="980728"/>
            <a:ext cx="3096000" cy="900000"/>
          </a:xfrm>
          <a:prstGeom prst="downArrowCallo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a:ln w="0"/>
                <a:solidFill>
                  <a:schemeClr val="tx1"/>
                </a:solidFill>
                <a:effectLst>
                  <a:outerShdw blurRad="38100" dist="19050" dir="2700000" algn="tl" rotWithShape="0">
                    <a:schemeClr val="dk1">
                      <a:alpha val="40000"/>
                    </a:schemeClr>
                  </a:outerShdw>
                </a:effectLst>
              </a:rPr>
              <a:t>Phase de développement et de test.</a:t>
            </a:r>
          </a:p>
        </p:txBody>
      </p:sp>
      <p:sp>
        <p:nvSpPr>
          <p:cNvPr id="19" name="Légende : flèche vers le bas 18">
            <a:extLst>
              <a:ext uri="{FF2B5EF4-FFF2-40B4-BE49-F238E27FC236}">
                <a16:creationId xmlns:a16="http://schemas.microsoft.com/office/drawing/2014/main" id="{2C0616B7-A08B-6737-E3CB-C6348F7FF817}"/>
              </a:ext>
            </a:extLst>
          </p:cNvPr>
          <p:cNvSpPr/>
          <p:nvPr/>
        </p:nvSpPr>
        <p:spPr>
          <a:xfrm>
            <a:off x="8904656" y="980728"/>
            <a:ext cx="3096000" cy="900000"/>
          </a:xfrm>
          <a:prstGeom prst="downArrowCallo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ln w="0"/>
                <a:solidFill>
                  <a:schemeClr val="tx1"/>
                </a:solidFill>
                <a:effectLst>
                  <a:outerShdw blurRad="38100" dist="19050" dir="2700000" algn="tl" rotWithShape="0">
                    <a:schemeClr val="dk1">
                      <a:alpha val="40000"/>
                    </a:schemeClr>
                  </a:outerShdw>
                </a:effectLst>
              </a:rPr>
              <a:t>Partage et suivi </a:t>
            </a:r>
          </a:p>
        </p:txBody>
      </p:sp>
      <p:sp>
        <p:nvSpPr>
          <p:cNvPr id="20" name="Flèche : chevron 19">
            <a:extLst>
              <a:ext uri="{FF2B5EF4-FFF2-40B4-BE49-F238E27FC236}">
                <a16:creationId xmlns:a16="http://schemas.microsoft.com/office/drawing/2014/main" id="{24B6189C-BEA4-59A7-1C5B-2AE5E9F20E61}"/>
              </a:ext>
            </a:extLst>
          </p:cNvPr>
          <p:cNvSpPr/>
          <p:nvPr/>
        </p:nvSpPr>
        <p:spPr>
          <a:xfrm rot="5400000">
            <a:off x="1497028" y="2708920"/>
            <a:ext cx="484632" cy="484632"/>
          </a:xfrm>
          <a:prstGeom prst="chevron">
            <a:avLst/>
          </a:prstGeom>
          <a:solidFill>
            <a:srgbClr val="FF304C">
              <a:tint val="50000"/>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
        <p:nvSpPr>
          <p:cNvPr id="21" name="Flèche : chevron 20">
            <a:extLst>
              <a:ext uri="{FF2B5EF4-FFF2-40B4-BE49-F238E27FC236}">
                <a16:creationId xmlns:a16="http://schemas.microsoft.com/office/drawing/2014/main" id="{B6429E77-28B8-CE57-66C0-99538EA9B159}"/>
              </a:ext>
            </a:extLst>
          </p:cNvPr>
          <p:cNvSpPr/>
          <p:nvPr/>
        </p:nvSpPr>
        <p:spPr>
          <a:xfrm rot="5400000">
            <a:off x="1494735" y="4114448"/>
            <a:ext cx="484632" cy="484632"/>
          </a:xfrm>
          <a:prstGeom prst="chevron">
            <a:avLst/>
          </a:prstGeom>
          <a:solidFill>
            <a:srgbClr val="FF304C">
              <a:tint val="50000"/>
              <a:hueOff val="-3119183"/>
              <a:satOff val="-6668"/>
              <a:lumOff val="1436"/>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
        <p:nvSpPr>
          <p:cNvPr id="25" name="Flèche : chevron 24">
            <a:extLst>
              <a:ext uri="{FF2B5EF4-FFF2-40B4-BE49-F238E27FC236}">
                <a16:creationId xmlns:a16="http://schemas.microsoft.com/office/drawing/2014/main" id="{7926E787-1744-B024-0F4B-0680AC1ED41E}"/>
              </a:ext>
            </a:extLst>
          </p:cNvPr>
          <p:cNvSpPr/>
          <p:nvPr/>
        </p:nvSpPr>
        <p:spPr>
          <a:xfrm rot="5400000">
            <a:off x="1494735" y="5355699"/>
            <a:ext cx="484632" cy="484632"/>
          </a:xfrm>
          <a:prstGeom prst="chevron">
            <a:avLst/>
          </a:prstGeom>
          <a:solidFill>
            <a:srgbClr val="FF304C">
              <a:tint val="50000"/>
              <a:hueOff val="-6238367"/>
              <a:satOff val="-13335"/>
              <a:lumOff val="2871"/>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
        <p:nvSpPr>
          <p:cNvPr id="26" name="Flèche : chevron 25">
            <a:extLst>
              <a:ext uri="{FF2B5EF4-FFF2-40B4-BE49-F238E27FC236}">
                <a16:creationId xmlns:a16="http://schemas.microsoft.com/office/drawing/2014/main" id="{C1F7F22F-3A12-F9E8-C2FD-40CF3FA5A372}"/>
              </a:ext>
            </a:extLst>
          </p:cNvPr>
          <p:cNvSpPr/>
          <p:nvPr/>
        </p:nvSpPr>
        <p:spPr>
          <a:xfrm rot="5400000">
            <a:off x="5925692" y="2708920"/>
            <a:ext cx="484632" cy="484632"/>
          </a:xfrm>
          <a:prstGeom prst="chevron">
            <a:avLst/>
          </a:prstGeom>
          <a:solidFill>
            <a:srgbClr val="FF304C">
              <a:tint val="50000"/>
              <a:hueOff val="-8911953"/>
              <a:satOff val="-19050"/>
              <a:lumOff val="4102"/>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
        <p:nvSpPr>
          <p:cNvPr id="27" name="Flèche : chevron 26">
            <a:extLst>
              <a:ext uri="{FF2B5EF4-FFF2-40B4-BE49-F238E27FC236}">
                <a16:creationId xmlns:a16="http://schemas.microsoft.com/office/drawing/2014/main" id="{13EF5385-4BEA-E814-D60F-F8E93D2D45FA}"/>
              </a:ext>
            </a:extLst>
          </p:cNvPr>
          <p:cNvSpPr/>
          <p:nvPr/>
        </p:nvSpPr>
        <p:spPr>
          <a:xfrm rot="5400000">
            <a:off x="5925692" y="4114448"/>
            <a:ext cx="484632" cy="484632"/>
          </a:xfrm>
          <a:prstGeom prst="chevron">
            <a:avLst/>
          </a:prstGeom>
          <a:solidFill>
            <a:srgbClr val="FF304C">
              <a:tint val="50000"/>
              <a:hueOff val="-11139941"/>
              <a:satOff val="-23813"/>
              <a:lumOff val="5127"/>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
        <p:nvSpPr>
          <p:cNvPr id="28" name="Flèche : chevron 27">
            <a:extLst>
              <a:ext uri="{FF2B5EF4-FFF2-40B4-BE49-F238E27FC236}">
                <a16:creationId xmlns:a16="http://schemas.microsoft.com/office/drawing/2014/main" id="{C6B34B6A-FBD1-2C8B-B3C0-F3E237366A78}"/>
              </a:ext>
            </a:extLst>
          </p:cNvPr>
          <p:cNvSpPr/>
          <p:nvPr/>
        </p:nvSpPr>
        <p:spPr>
          <a:xfrm rot="5400000">
            <a:off x="10210340" y="2774762"/>
            <a:ext cx="484632" cy="484632"/>
          </a:xfrm>
          <a:prstGeom prst="chevron">
            <a:avLst/>
          </a:prstGeom>
          <a:solidFill>
            <a:srgbClr val="FF304C">
              <a:tint val="50000"/>
              <a:hueOff val="-13367929"/>
              <a:satOff val="-28575"/>
              <a:lumOff val="6153"/>
              <a:alphaOff val="0"/>
            </a:srgbClr>
          </a:solidFill>
          <a:ln w="12700" cap="flat" cmpd="sng" algn="ctr">
            <a:solidFill>
              <a:srgbClr val="FFFFFF">
                <a:hueOff val="0"/>
                <a:satOff val="0"/>
                <a:lumOff val="0"/>
                <a:alphaOff val="0"/>
              </a:srgbClr>
            </a:solidFill>
            <a:prstDash val="solid"/>
            <a:miter lim="800000"/>
          </a:ln>
          <a:effectLst/>
        </p:spPr>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79401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373DD6E-422C-7573-E649-FA1992CFA7C7}"/>
              </a:ext>
            </a:extLst>
          </p:cNvPr>
          <p:cNvSpPr txBox="1"/>
          <p:nvPr/>
        </p:nvSpPr>
        <p:spPr>
          <a:xfrm>
            <a:off x="32311" y="17359"/>
            <a:ext cx="6063689" cy="6710683"/>
          </a:xfrm>
          <a:prstGeom prst="rect">
            <a:avLst/>
          </a:prstGeom>
          <a:noFill/>
          <a:ln w="9525">
            <a:solidFill>
              <a:schemeClr val="tx1"/>
            </a:solidFill>
          </a:ln>
        </p:spPr>
        <p:txBody>
          <a:bodyPr wrap="square" rtlCol="0">
            <a:spAutoFit/>
          </a:bodyPr>
          <a:lstStyle/>
          <a:p>
            <a:pPr marL="0" lvl="0" indent="0" defTabSz="533400">
              <a:lnSpc>
                <a:spcPct val="150000"/>
              </a:lnSpc>
              <a:spcBef>
                <a:spcPct val="0"/>
              </a:spcBef>
              <a:spcAft>
                <a:spcPct val="35000"/>
              </a:spcAft>
              <a:buNone/>
            </a:pPr>
            <a:r>
              <a:rPr lang="fr-FR" sz="1100" b="1" i="0" kern="1200" dirty="0">
                <a:solidFill>
                  <a:schemeClr val="accent1"/>
                </a:solidFill>
                <a:latin typeface="+mj-lt"/>
              </a:rPr>
              <a:t>1-Identifier les objectifs de l’application métier:</a:t>
            </a:r>
          </a:p>
          <a:p>
            <a:pPr marL="171450" lvl="0" indent="-171450" defTabSz="533400">
              <a:lnSpc>
                <a:spcPct val="150000"/>
              </a:lnSpc>
              <a:spcBef>
                <a:spcPct val="0"/>
              </a:spcBef>
              <a:spcAft>
                <a:spcPct val="35000"/>
              </a:spcAft>
              <a:buFont typeface="Wingdings" panose="05000000000000000000" pitchFamily="2" charset="2"/>
              <a:buChar char="Ø"/>
            </a:pPr>
            <a:r>
              <a:rPr lang="fr-FR" sz="1100" dirty="0">
                <a:latin typeface="+mj-lt"/>
              </a:rPr>
              <a:t>S</a:t>
            </a:r>
            <a:r>
              <a:rPr lang="fr-FR" sz="1100" b="0" i="0" dirty="0">
                <a:effectLst/>
                <a:latin typeface="+mj-lt"/>
              </a:rPr>
              <a:t>olution informatique qui permet de faciliter la gestion des informations métier</a:t>
            </a:r>
          </a:p>
          <a:p>
            <a:pPr marL="171450" lvl="0" indent="-171450" defTabSz="533400">
              <a:lnSpc>
                <a:spcPct val="150000"/>
              </a:lnSpc>
              <a:spcBef>
                <a:spcPct val="0"/>
              </a:spcBef>
              <a:spcAft>
                <a:spcPct val="35000"/>
              </a:spcAft>
              <a:buFont typeface="Wingdings" panose="05000000000000000000" pitchFamily="2" charset="2"/>
              <a:buChar char="Ø"/>
            </a:pPr>
            <a:r>
              <a:rPr lang="fr-FR" sz="1100" dirty="0">
                <a:latin typeface="+mj-lt"/>
              </a:rPr>
              <a:t>Simplifier l'accès aux informations pour améliorer la productivité des collaborateurs.</a:t>
            </a:r>
          </a:p>
          <a:p>
            <a:pPr marL="171450" lvl="0" indent="-171450" defTabSz="533400">
              <a:lnSpc>
                <a:spcPct val="150000"/>
              </a:lnSpc>
              <a:spcBef>
                <a:spcPct val="0"/>
              </a:spcBef>
              <a:spcAft>
                <a:spcPct val="35000"/>
              </a:spcAft>
              <a:buFont typeface="Wingdings" panose="05000000000000000000" pitchFamily="2" charset="2"/>
              <a:buChar char="Ø"/>
            </a:pPr>
            <a:r>
              <a:rPr lang="fr-FR" sz="1100" dirty="0">
                <a:latin typeface="+mj-lt"/>
              </a:rPr>
              <a:t>Centralisation des règles de métier pour chaque secteur d'activité.</a:t>
            </a:r>
          </a:p>
          <a:p>
            <a:pPr marL="171450" lvl="0" indent="-171450" defTabSz="533400">
              <a:lnSpc>
                <a:spcPct val="150000"/>
              </a:lnSpc>
              <a:spcBef>
                <a:spcPct val="0"/>
              </a:spcBef>
              <a:spcAft>
                <a:spcPct val="35000"/>
              </a:spcAft>
              <a:buFont typeface="Wingdings" panose="05000000000000000000" pitchFamily="2" charset="2"/>
              <a:buChar char="Ø"/>
            </a:pPr>
            <a:r>
              <a:rPr lang="fr-FR" sz="1100" dirty="0">
                <a:latin typeface="+mj-lt"/>
              </a:rPr>
              <a:t>Permet de gagner du temps et de proposer à vos collègues une méthode de travail agile</a:t>
            </a:r>
          </a:p>
          <a:p>
            <a:pPr marL="171450" lvl="0" indent="-171450" defTabSz="533400">
              <a:lnSpc>
                <a:spcPct val="150000"/>
              </a:lnSpc>
              <a:spcBef>
                <a:spcPct val="0"/>
              </a:spcBef>
              <a:spcAft>
                <a:spcPct val="35000"/>
              </a:spcAft>
              <a:buFont typeface="Wingdings" panose="05000000000000000000" pitchFamily="2" charset="2"/>
              <a:buChar char="Ø"/>
            </a:pPr>
            <a:r>
              <a:rPr lang="fr-FR" sz="1100" b="0" i="0" dirty="0">
                <a:effectLst/>
                <a:latin typeface="+mj-lt"/>
              </a:rPr>
              <a:t>Améliorer la relation avec le client et répondre à leurs attentes.</a:t>
            </a:r>
          </a:p>
          <a:p>
            <a:pPr marL="171450" lvl="0" indent="-171450" defTabSz="533400">
              <a:lnSpc>
                <a:spcPct val="150000"/>
              </a:lnSpc>
              <a:spcBef>
                <a:spcPct val="0"/>
              </a:spcBef>
              <a:spcAft>
                <a:spcPct val="35000"/>
              </a:spcAft>
              <a:buFont typeface="Wingdings" panose="05000000000000000000" pitchFamily="2" charset="2"/>
              <a:buChar char="Ø"/>
            </a:pPr>
            <a:r>
              <a:rPr lang="fr-FR" sz="1100" dirty="0">
                <a:latin typeface="+mj-lt"/>
              </a:rPr>
              <a:t>Plateforme pratique pour les formations métier</a:t>
            </a:r>
          </a:p>
          <a:p>
            <a:pPr defTabSz="533400">
              <a:lnSpc>
                <a:spcPct val="150000"/>
              </a:lnSpc>
              <a:spcBef>
                <a:spcPct val="0"/>
              </a:spcBef>
              <a:spcAft>
                <a:spcPct val="35000"/>
              </a:spcAft>
            </a:pPr>
            <a:r>
              <a:rPr lang="fr-FR" sz="1100" b="1" i="0" kern="1200" dirty="0">
                <a:solidFill>
                  <a:schemeClr val="accent1"/>
                </a:solidFill>
                <a:latin typeface="+mj-lt"/>
              </a:rPr>
              <a:t>2-Définir le fonctionnement et les fonctionnalités clés de l’application métier</a:t>
            </a:r>
          </a:p>
          <a:p>
            <a:pPr marL="171450" indent="-171450" defTabSz="533400">
              <a:lnSpc>
                <a:spcPct val="150000"/>
              </a:lnSpc>
              <a:spcBef>
                <a:spcPct val="0"/>
              </a:spcBef>
              <a:spcAft>
                <a:spcPct val="35000"/>
              </a:spcAft>
              <a:buFont typeface="Wingdings" panose="05000000000000000000" pitchFamily="2" charset="2"/>
              <a:buChar char="Ø"/>
            </a:pPr>
            <a:r>
              <a:rPr lang="fr-FR" sz="1100" dirty="0">
                <a:latin typeface="+mj-lt"/>
              </a:rPr>
              <a:t>Voir slide numéro 3</a:t>
            </a:r>
          </a:p>
          <a:p>
            <a:pPr defTabSz="533400">
              <a:lnSpc>
                <a:spcPct val="150000"/>
              </a:lnSpc>
              <a:spcBef>
                <a:spcPct val="0"/>
              </a:spcBef>
              <a:spcAft>
                <a:spcPct val="35000"/>
              </a:spcAft>
            </a:pPr>
            <a:r>
              <a:rPr lang="fr-FR" sz="1100" b="1" i="0" kern="1200" dirty="0">
                <a:solidFill>
                  <a:schemeClr val="accent1"/>
                </a:solidFill>
                <a:latin typeface="+mj-lt"/>
              </a:rPr>
              <a:t>3-Identifier l</a:t>
            </a:r>
            <a:r>
              <a:rPr lang="fr-FR" sz="1100" b="1" kern="1200" dirty="0">
                <a:solidFill>
                  <a:schemeClr val="accent1"/>
                </a:solidFill>
                <a:latin typeface="+mj-lt"/>
              </a:rPr>
              <a:t>es avantages et les risques</a:t>
            </a:r>
          </a:p>
          <a:p>
            <a:pPr marL="171450" indent="-171450" defTabSz="533400">
              <a:lnSpc>
                <a:spcPct val="150000"/>
              </a:lnSpc>
              <a:spcBef>
                <a:spcPct val="0"/>
              </a:spcBef>
              <a:spcAft>
                <a:spcPct val="35000"/>
              </a:spcAft>
              <a:buFont typeface="Wingdings" panose="05000000000000000000" pitchFamily="2" charset="2"/>
              <a:buChar char="Ø"/>
            </a:pPr>
            <a:endParaRPr lang="fr-FR" sz="1100" b="0" i="0" dirty="0">
              <a:effectLst/>
              <a:latin typeface="+mj-lt"/>
            </a:endParaRPr>
          </a:p>
          <a:p>
            <a:pPr defTabSz="533400">
              <a:lnSpc>
                <a:spcPct val="150000"/>
              </a:lnSpc>
              <a:spcBef>
                <a:spcPct val="0"/>
              </a:spcBef>
              <a:spcAft>
                <a:spcPct val="35000"/>
              </a:spcAft>
            </a:pPr>
            <a:endParaRPr lang="fr-FR" sz="1100" b="1" i="0" kern="1200" dirty="0">
              <a:latin typeface="+mj-lt"/>
            </a:endParaRPr>
          </a:p>
          <a:p>
            <a:pPr defTabSz="533400">
              <a:lnSpc>
                <a:spcPct val="150000"/>
              </a:lnSpc>
              <a:spcBef>
                <a:spcPct val="0"/>
              </a:spcBef>
              <a:spcAft>
                <a:spcPct val="35000"/>
              </a:spcAft>
            </a:pPr>
            <a:endParaRPr lang="fr-FR" sz="1100" b="1" kern="1200" dirty="0">
              <a:latin typeface="+mj-lt"/>
            </a:endParaRPr>
          </a:p>
          <a:p>
            <a:pPr defTabSz="533400">
              <a:lnSpc>
                <a:spcPct val="150000"/>
              </a:lnSpc>
              <a:spcBef>
                <a:spcPct val="0"/>
              </a:spcBef>
              <a:spcAft>
                <a:spcPct val="35000"/>
              </a:spcAft>
            </a:pPr>
            <a:endParaRPr lang="fr-FR" sz="1100" b="1" dirty="0">
              <a:latin typeface="+mj-lt"/>
            </a:endParaRPr>
          </a:p>
          <a:p>
            <a:pPr defTabSz="533400">
              <a:lnSpc>
                <a:spcPct val="150000"/>
              </a:lnSpc>
              <a:spcBef>
                <a:spcPct val="0"/>
              </a:spcBef>
              <a:spcAft>
                <a:spcPct val="35000"/>
              </a:spcAft>
            </a:pPr>
            <a:endParaRPr lang="fr-FR" sz="1100" b="1" kern="1200" dirty="0">
              <a:latin typeface="+mj-lt"/>
            </a:endParaRPr>
          </a:p>
          <a:p>
            <a:pPr defTabSz="533400">
              <a:lnSpc>
                <a:spcPct val="150000"/>
              </a:lnSpc>
              <a:spcBef>
                <a:spcPct val="0"/>
              </a:spcBef>
              <a:spcAft>
                <a:spcPct val="35000"/>
              </a:spcAft>
            </a:pPr>
            <a:endParaRPr lang="fr-FR" sz="1100" b="1" dirty="0">
              <a:latin typeface="+mj-lt"/>
            </a:endParaRPr>
          </a:p>
          <a:p>
            <a:pPr defTabSz="533400">
              <a:lnSpc>
                <a:spcPct val="150000"/>
              </a:lnSpc>
              <a:spcBef>
                <a:spcPct val="0"/>
              </a:spcBef>
              <a:spcAft>
                <a:spcPct val="35000"/>
              </a:spcAft>
            </a:pPr>
            <a:endParaRPr lang="fr-FR" sz="1100" b="1" kern="1200" dirty="0">
              <a:latin typeface="+mj-lt"/>
            </a:endParaRPr>
          </a:p>
          <a:p>
            <a:pPr defTabSz="533400">
              <a:lnSpc>
                <a:spcPct val="150000"/>
              </a:lnSpc>
              <a:spcBef>
                <a:spcPct val="0"/>
              </a:spcBef>
              <a:spcAft>
                <a:spcPct val="35000"/>
              </a:spcAft>
            </a:pPr>
            <a:endParaRPr lang="fr-FR" sz="1100" b="1" dirty="0">
              <a:latin typeface="+mj-lt"/>
            </a:endParaRPr>
          </a:p>
          <a:p>
            <a:pPr defTabSz="533400">
              <a:lnSpc>
                <a:spcPct val="150000"/>
              </a:lnSpc>
              <a:spcBef>
                <a:spcPct val="0"/>
              </a:spcBef>
              <a:spcAft>
                <a:spcPct val="35000"/>
              </a:spcAft>
            </a:pPr>
            <a:endParaRPr lang="fr-FR" sz="1100" b="1" kern="1200" dirty="0">
              <a:latin typeface="+mj-lt"/>
            </a:endParaRPr>
          </a:p>
        </p:txBody>
      </p:sp>
      <p:graphicFrame>
        <p:nvGraphicFramePr>
          <p:cNvPr id="8" name="Tableau 7">
            <a:extLst>
              <a:ext uri="{FF2B5EF4-FFF2-40B4-BE49-F238E27FC236}">
                <a16:creationId xmlns:a16="http://schemas.microsoft.com/office/drawing/2014/main" id="{35C0478A-980B-7726-89E6-710316ECE956}"/>
              </a:ext>
            </a:extLst>
          </p:cNvPr>
          <p:cNvGraphicFramePr>
            <a:graphicFrameLocks noGrp="1"/>
          </p:cNvGraphicFramePr>
          <p:nvPr>
            <p:extLst>
              <p:ext uri="{D42A27DB-BD31-4B8C-83A1-F6EECF244321}">
                <p14:modId xmlns:p14="http://schemas.microsoft.com/office/powerpoint/2010/main" val="383000430"/>
              </p:ext>
            </p:extLst>
          </p:nvPr>
        </p:nvGraphicFramePr>
        <p:xfrm>
          <a:off x="191344" y="4005064"/>
          <a:ext cx="4680520" cy="224536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1687912840"/>
                    </a:ext>
                  </a:extLst>
                </a:gridCol>
                <a:gridCol w="2304256">
                  <a:extLst>
                    <a:ext uri="{9D8B030D-6E8A-4147-A177-3AD203B41FA5}">
                      <a16:colId xmlns:a16="http://schemas.microsoft.com/office/drawing/2014/main" val="145421413"/>
                    </a:ext>
                  </a:extLst>
                </a:gridCol>
              </a:tblGrid>
              <a:tr h="370840">
                <a:tc>
                  <a:txBody>
                    <a:bodyPr/>
                    <a:lstStyle/>
                    <a:p>
                      <a:pPr algn="ctr"/>
                      <a:r>
                        <a:rPr lang="fr-FR" sz="1100" b="1" i="0" kern="1200" dirty="0">
                          <a:solidFill>
                            <a:schemeClr val="bg1"/>
                          </a:solidFill>
                          <a:latin typeface="+mn-lt"/>
                          <a:ea typeface="+mn-ea"/>
                          <a:cs typeface="+mn-cs"/>
                        </a:rPr>
                        <a:t>Avantages</a:t>
                      </a:r>
                    </a:p>
                  </a:txBody>
                  <a:tcPr/>
                </a:tc>
                <a:tc>
                  <a:txBody>
                    <a:bodyPr/>
                    <a:lstStyle/>
                    <a:p>
                      <a:pPr marL="0" algn="ctr" defTabSz="914400" rtl="0" eaLnBrk="1" latinLnBrk="0" hangingPunct="1"/>
                      <a:r>
                        <a:rPr lang="fr-FR" sz="1100" b="1" i="0" kern="1200" dirty="0">
                          <a:solidFill>
                            <a:schemeClr val="bg1"/>
                          </a:solidFill>
                          <a:latin typeface="+mn-lt"/>
                          <a:ea typeface="+mn-ea"/>
                          <a:cs typeface="+mn-cs"/>
                        </a:rPr>
                        <a:t>Inconvénients</a:t>
                      </a:r>
                    </a:p>
                  </a:txBody>
                  <a:tcPr/>
                </a:tc>
                <a:extLst>
                  <a:ext uri="{0D108BD9-81ED-4DB2-BD59-A6C34878D82A}">
                    <a16:rowId xmlns:a16="http://schemas.microsoft.com/office/drawing/2014/main" val="2628750268"/>
                  </a:ext>
                </a:extLst>
              </a:tr>
              <a:tr h="197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kern="1200" dirty="0">
                          <a:solidFill>
                            <a:schemeClr val="tx1"/>
                          </a:solidFill>
                          <a:effectLst/>
                          <a:latin typeface="+mj-lt"/>
                          <a:ea typeface="+mn-ea"/>
                          <a:cs typeface="+mn-cs"/>
                        </a:rPr>
                        <a:t>Accessible sur tous les supports sans besoins de téléchargement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dirty="0">
                          <a:solidFill>
                            <a:schemeClr val="dk1"/>
                          </a:solidFill>
                          <a:effectLst/>
                          <a:latin typeface="+mn-lt"/>
                          <a:ea typeface="+mn-ea"/>
                          <a:cs typeface="+mn-cs"/>
                        </a:rPr>
                        <a:t>Besoin d’une connexion internet</a:t>
                      </a:r>
                    </a:p>
                  </a:txBody>
                  <a:tcPr/>
                </a:tc>
                <a:extLst>
                  <a:ext uri="{0D108BD9-81ED-4DB2-BD59-A6C34878D82A}">
                    <a16:rowId xmlns:a16="http://schemas.microsoft.com/office/drawing/2014/main" val="38335986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dirty="0">
                          <a:solidFill>
                            <a:schemeClr val="dk1"/>
                          </a:solidFill>
                          <a:effectLst/>
                          <a:latin typeface="+mn-lt"/>
                          <a:ea typeface="+mn-ea"/>
                          <a:cs typeface="+mn-cs"/>
                        </a:rPr>
                        <a:t>Stockage des données dans le cloud</a:t>
                      </a:r>
                    </a:p>
                  </a:txBody>
                  <a:tcPr/>
                </a:tc>
                <a:tc>
                  <a:txBody>
                    <a:bodyPr/>
                    <a:lstStyle/>
                    <a:p>
                      <a:r>
                        <a:rPr lang="fr-FR" sz="1100" dirty="0"/>
                        <a:t>Possibilité de bugs dans l'application.</a:t>
                      </a:r>
                    </a:p>
                  </a:txBody>
                  <a:tcPr/>
                </a:tc>
                <a:extLst>
                  <a:ext uri="{0D108BD9-81ED-4DB2-BD59-A6C34878D82A}">
                    <a16:rowId xmlns:a16="http://schemas.microsoft.com/office/drawing/2014/main" val="216642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dirty="0">
                          <a:solidFill>
                            <a:schemeClr val="dk1"/>
                          </a:solidFill>
                          <a:effectLst/>
                          <a:latin typeface="+mn-lt"/>
                          <a:ea typeface="+mn-ea"/>
                          <a:cs typeface="+mn-cs"/>
                        </a:rPr>
                        <a:t>Pas de mise à jour à faire par le collaborateur</a:t>
                      </a:r>
                    </a:p>
                  </a:txBody>
                  <a:tcPr/>
                </a:tc>
                <a:tc>
                  <a:txBody>
                    <a:bodyPr/>
                    <a:lstStyle/>
                    <a:p>
                      <a:r>
                        <a:rPr lang="fr-FR" sz="1100" dirty="0"/>
                        <a:t>Temps de développement </a:t>
                      </a:r>
                    </a:p>
                  </a:txBody>
                  <a:tcPr/>
                </a:tc>
                <a:extLst>
                  <a:ext uri="{0D108BD9-81ED-4DB2-BD59-A6C34878D82A}">
                    <a16:rowId xmlns:a16="http://schemas.microsoft.com/office/drawing/2014/main" val="3533573810"/>
                  </a:ext>
                </a:extLst>
              </a:tr>
              <a:tr h="370840">
                <a:tc>
                  <a:txBody>
                    <a:bodyPr/>
                    <a:lstStyle/>
                    <a:p>
                      <a:r>
                        <a:rPr lang="fr-FR" sz="1100" dirty="0"/>
                        <a:t>Assurer la confidentialité des données clients</a:t>
                      </a:r>
                    </a:p>
                  </a:txBody>
                  <a:tcPr/>
                </a:tc>
                <a:tc>
                  <a:txBody>
                    <a:bodyPr/>
                    <a:lstStyle/>
                    <a:p>
                      <a:endParaRPr lang="fr-FR" sz="1100" dirty="0"/>
                    </a:p>
                  </a:txBody>
                  <a:tcPr/>
                </a:tc>
                <a:extLst>
                  <a:ext uri="{0D108BD9-81ED-4DB2-BD59-A6C34878D82A}">
                    <a16:rowId xmlns:a16="http://schemas.microsoft.com/office/drawing/2014/main" val="887130733"/>
                  </a:ext>
                </a:extLst>
              </a:tr>
            </a:tbl>
          </a:graphicData>
        </a:graphic>
      </p:graphicFrame>
      <p:sp>
        <p:nvSpPr>
          <p:cNvPr id="9" name="ZoneTexte 8">
            <a:extLst>
              <a:ext uri="{FF2B5EF4-FFF2-40B4-BE49-F238E27FC236}">
                <a16:creationId xmlns:a16="http://schemas.microsoft.com/office/drawing/2014/main" id="{21AA10CE-8116-966E-AEE4-84E606E189ED}"/>
              </a:ext>
            </a:extLst>
          </p:cNvPr>
          <p:cNvSpPr txBox="1"/>
          <p:nvPr/>
        </p:nvSpPr>
        <p:spPr>
          <a:xfrm>
            <a:off x="6255033" y="65194"/>
            <a:ext cx="6022242" cy="6727611"/>
          </a:xfrm>
          <a:prstGeom prst="rect">
            <a:avLst/>
          </a:prstGeom>
          <a:noFill/>
          <a:ln w="9525">
            <a:solidFill>
              <a:schemeClr val="tx1"/>
            </a:solidFill>
          </a:ln>
        </p:spPr>
        <p:txBody>
          <a:bodyPr wrap="square" rtlCol="0">
            <a:spAutoFit/>
          </a:bodyPr>
          <a:lstStyle>
            <a:defPPr>
              <a:defRPr lang="pt-PT"/>
            </a:defPPr>
            <a:lvl1pPr lvl="0" indent="0" defTabSz="533400">
              <a:lnSpc>
                <a:spcPct val="150000"/>
              </a:lnSpc>
              <a:spcBef>
                <a:spcPct val="0"/>
              </a:spcBef>
              <a:spcAft>
                <a:spcPct val="35000"/>
              </a:spcAft>
              <a:buNone/>
              <a:defRPr sz="1100" b="1" i="0">
                <a:latin typeface="+mj-lt"/>
              </a:defRPr>
            </a:lvl1pPr>
          </a:lstStyle>
          <a:p>
            <a:r>
              <a:rPr lang="fr-FR" dirty="0">
                <a:solidFill>
                  <a:schemeClr val="accent1"/>
                </a:solidFill>
              </a:rPr>
              <a:t>3-Préparation de la base de données</a:t>
            </a:r>
          </a:p>
          <a:p>
            <a:pPr marL="171450" indent="-171450">
              <a:buFont typeface="Wingdings" panose="05000000000000000000" pitchFamily="2" charset="2"/>
              <a:buChar char="Ø"/>
            </a:pPr>
            <a:r>
              <a:rPr lang="fr-FR" b="0" dirty="0"/>
              <a:t>Tri et choix des données clés pour chaque typologie, telles que les règles de métier, les listes des documents applicables (LDA), les plans types, les vidéos de conception, les méthodos, etc. </a:t>
            </a:r>
          </a:p>
          <a:p>
            <a:pPr marL="171450" indent="-171450">
              <a:buFont typeface="Wingdings" panose="05000000000000000000" pitchFamily="2" charset="2"/>
              <a:buChar char="Ø"/>
            </a:pPr>
            <a:r>
              <a:rPr lang="fr-FR" b="0" dirty="0"/>
              <a:t>Regroupement les retours du client et des éléments de vérification à prendre en considération lors du traitement des livrables.</a:t>
            </a:r>
          </a:p>
          <a:p>
            <a:pPr marL="171450" indent="-171450">
              <a:buFont typeface="Wingdings" panose="05000000000000000000" pitchFamily="2" charset="2"/>
              <a:buChar char="Ø"/>
            </a:pPr>
            <a:r>
              <a:rPr lang="fr-FR" b="0" dirty="0"/>
              <a:t>L’organisées des informations suivant une approche pédagogique.</a:t>
            </a:r>
          </a:p>
          <a:p>
            <a:r>
              <a:rPr lang="fr-FR" sz="1100" b="1" kern="1200" dirty="0">
                <a:solidFill>
                  <a:schemeClr val="accent1"/>
                </a:solidFill>
              </a:rPr>
              <a:t>4-Choix de logiciel de l'automatisation </a:t>
            </a:r>
          </a:p>
          <a:p>
            <a:pPr marL="171450" indent="-171450">
              <a:buFont typeface="Wingdings" panose="05000000000000000000" pitchFamily="2" charset="2"/>
              <a:buChar char="Ø"/>
            </a:pPr>
            <a:r>
              <a:rPr lang="fr-FR" b="0" dirty="0"/>
              <a:t>Il est important de sélectionner un logiciel qui correspond à nos objectifs, avec un minimum de risques.</a:t>
            </a:r>
          </a:p>
          <a:p>
            <a:r>
              <a:rPr lang="fr-FR" sz="1100" b="1" kern="1200" dirty="0">
                <a:solidFill>
                  <a:schemeClr val="accent1"/>
                </a:solidFill>
              </a:rPr>
              <a:t>5-Phase de développement</a:t>
            </a:r>
          </a:p>
          <a:p>
            <a:pPr marL="171450" indent="-171450">
              <a:buFont typeface="Wingdings" panose="05000000000000000000" pitchFamily="2" charset="2"/>
              <a:buChar char="Ø"/>
            </a:pPr>
            <a:r>
              <a:rPr lang="fr-FR" b="0" dirty="0"/>
              <a:t>C'est le moment de mettre en place l'automatisation de la base de données en suivant une  démarche et structure prédéfinie. </a:t>
            </a:r>
            <a:r>
              <a:rPr lang="fr-FR" sz="1100" b="0" dirty="0">
                <a:latin typeface="+mj-lt"/>
              </a:rPr>
              <a:t>Voir slide numéro 3</a:t>
            </a:r>
            <a:r>
              <a:rPr lang="fr-FR" b="0" dirty="0"/>
              <a:t> </a:t>
            </a:r>
          </a:p>
          <a:p>
            <a:r>
              <a:rPr lang="fr-FR" sz="1100" b="1" kern="1200" dirty="0">
                <a:solidFill>
                  <a:schemeClr val="accent1"/>
                </a:solidFill>
              </a:rPr>
              <a:t>6-Test de </a:t>
            </a:r>
            <a:r>
              <a:rPr lang="fr-FR" sz="1100" b="1" i="0" kern="1200" dirty="0">
                <a:solidFill>
                  <a:schemeClr val="accent1"/>
                </a:solidFill>
              </a:rPr>
              <a:t>fonctionnement  </a:t>
            </a:r>
            <a:endParaRPr lang="fr-FR" sz="1100" b="1" kern="1200" dirty="0">
              <a:solidFill>
                <a:schemeClr val="accent1"/>
              </a:solidFill>
            </a:endParaRPr>
          </a:p>
          <a:p>
            <a:pPr marL="171450" indent="-171450">
              <a:buFont typeface="Wingdings" panose="05000000000000000000" pitchFamily="2" charset="2"/>
              <a:buChar char="Ø"/>
            </a:pPr>
            <a:r>
              <a:rPr lang="fr-FR" b="0" dirty="0"/>
              <a:t>Pour détecter rapidement les défauts, il est impératif de réaliser des tests de fonctionnement périodiques.</a:t>
            </a:r>
          </a:p>
          <a:p>
            <a:pPr marL="171450" indent="-171450">
              <a:buFont typeface="Wingdings" panose="05000000000000000000" pitchFamily="2" charset="2"/>
              <a:buChar char="Ø"/>
            </a:pPr>
            <a:r>
              <a:rPr lang="fr-FR" dirty="0">
                <a:solidFill>
                  <a:schemeClr val="accent1"/>
                </a:solidFill>
              </a:rPr>
              <a:t>7-</a:t>
            </a:r>
            <a:r>
              <a:rPr lang="fr-FR" sz="1100" dirty="0">
                <a:ln w="0"/>
                <a:solidFill>
                  <a:schemeClr val="accent1"/>
                </a:solidFill>
                <a:effectLst>
                  <a:outerShdw blurRad="38100" dist="19050" dir="2700000" algn="tl" rotWithShape="0">
                    <a:schemeClr val="dk1">
                      <a:alpha val="40000"/>
                    </a:schemeClr>
                  </a:outerShdw>
                </a:effectLst>
              </a:rPr>
              <a:t>Partage et suivi </a:t>
            </a:r>
          </a:p>
          <a:p>
            <a:pPr marL="171450" indent="-171450">
              <a:buFont typeface="Wingdings" panose="05000000000000000000" pitchFamily="2" charset="2"/>
              <a:buChar char="Ø"/>
            </a:pPr>
            <a:r>
              <a:rPr lang="fr-FR" b="0" dirty="0"/>
              <a:t>Après avoir validé une typologie ou un périmètre, il est nécessaire de passer à l'étape de standardisation de l'application pour les autres périmètres afin de refaire les mêmes exercices sous un suivi périodique</a:t>
            </a:r>
          </a:p>
          <a:p>
            <a:pPr marL="171450" indent="-171450">
              <a:buFont typeface="Wingdings" panose="05000000000000000000" pitchFamily="2" charset="2"/>
              <a:buChar char="Ø"/>
            </a:pPr>
            <a:endParaRPr lang="fr-FR" b="0" dirty="0"/>
          </a:p>
          <a:p>
            <a:pPr marL="171450" indent="-171450">
              <a:buFont typeface="Wingdings" panose="05000000000000000000" pitchFamily="2" charset="2"/>
              <a:buChar char="Ø"/>
            </a:pPr>
            <a:endParaRPr lang="fr-FR" b="0" dirty="0"/>
          </a:p>
          <a:p>
            <a:pPr marL="171450" indent="-171450">
              <a:buFont typeface="Wingdings" panose="05000000000000000000" pitchFamily="2" charset="2"/>
              <a:buChar char="Ø"/>
            </a:pPr>
            <a:endParaRPr lang="fr-FR" b="0" dirty="0"/>
          </a:p>
        </p:txBody>
      </p:sp>
    </p:spTree>
    <p:extLst>
      <p:ext uri="{BB962C8B-B14F-4D97-AF65-F5344CB8AC3E}">
        <p14:creationId xmlns:p14="http://schemas.microsoft.com/office/powerpoint/2010/main" val="310816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F3E975B1-95E3-436C-875A-4F54C092C1A9}"/>
              </a:ext>
            </a:extLst>
          </p:cNvPr>
          <p:cNvSpPr/>
          <p:nvPr/>
        </p:nvSpPr>
        <p:spPr>
          <a:xfrm>
            <a:off x="5626019" y="46224"/>
            <a:ext cx="900040" cy="36004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GO-Métier</a:t>
            </a:r>
          </a:p>
        </p:txBody>
      </p:sp>
      <p:sp>
        <p:nvSpPr>
          <p:cNvPr id="6" name="Rectangle : coins arrondis 5">
            <a:extLst>
              <a:ext uri="{FF2B5EF4-FFF2-40B4-BE49-F238E27FC236}">
                <a16:creationId xmlns:a16="http://schemas.microsoft.com/office/drawing/2014/main" id="{3CD60D02-01A9-4561-8CA7-9C6CC9F25318}"/>
              </a:ext>
            </a:extLst>
          </p:cNvPr>
          <p:cNvSpPr/>
          <p:nvPr/>
        </p:nvSpPr>
        <p:spPr>
          <a:xfrm>
            <a:off x="5626019" y="1286596"/>
            <a:ext cx="900040" cy="36004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Périmètre  1</a:t>
            </a:r>
          </a:p>
        </p:txBody>
      </p:sp>
      <p:sp>
        <p:nvSpPr>
          <p:cNvPr id="12" name="Rectangle : coins arrondis 11">
            <a:extLst>
              <a:ext uri="{FF2B5EF4-FFF2-40B4-BE49-F238E27FC236}">
                <a16:creationId xmlns:a16="http://schemas.microsoft.com/office/drawing/2014/main" id="{1E82A0E0-D51F-9096-B19B-595029411F84}"/>
              </a:ext>
            </a:extLst>
          </p:cNvPr>
          <p:cNvSpPr/>
          <p:nvPr/>
        </p:nvSpPr>
        <p:spPr>
          <a:xfrm>
            <a:off x="5626019" y="639497"/>
            <a:ext cx="900040" cy="36004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Métier</a:t>
            </a:r>
          </a:p>
        </p:txBody>
      </p:sp>
      <p:sp>
        <p:nvSpPr>
          <p:cNvPr id="13" name="Rectangle : coins arrondis 12">
            <a:extLst>
              <a:ext uri="{FF2B5EF4-FFF2-40B4-BE49-F238E27FC236}">
                <a16:creationId xmlns:a16="http://schemas.microsoft.com/office/drawing/2014/main" id="{6C506290-CAB6-3560-D413-AFE7267DA17E}"/>
              </a:ext>
            </a:extLst>
          </p:cNvPr>
          <p:cNvSpPr/>
          <p:nvPr/>
        </p:nvSpPr>
        <p:spPr>
          <a:xfrm>
            <a:off x="5176039" y="1839977"/>
            <a:ext cx="1800000" cy="36004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Typologie 1</a:t>
            </a:r>
          </a:p>
          <a:p>
            <a:pPr algn="ctr"/>
            <a:r>
              <a:rPr lang="fr-FR" sz="1000" dirty="0"/>
              <a:t>Exemple échappement</a:t>
            </a:r>
          </a:p>
        </p:txBody>
      </p:sp>
      <p:sp>
        <p:nvSpPr>
          <p:cNvPr id="14" name="Rectangle : coins arrondis 13">
            <a:extLst>
              <a:ext uri="{FF2B5EF4-FFF2-40B4-BE49-F238E27FC236}">
                <a16:creationId xmlns:a16="http://schemas.microsoft.com/office/drawing/2014/main" id="{63050B44-8DC2-F238-D75A-FAA18628A131}"/>
              </a:ext>
            </a:extLst>
          </p:cNvPr>
          <p:cNvSpPr/>
          <p:nvPr/>
        </p:nvSpPr>
        <p:spPr>
          <a:xfrm>
            <a:off x="119336" y="2447060"/>
            <a:ext cx="3600000" cy="36000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Composant 1</a:t>
            </a:r>
          </a:p>
          <a:p>
            <a:pPr algn="ctr"/>
            <a:r>
              <a:rPr lang="fr-FR" sz="1000" dirty="0"/>
              <a:t>Exemple ASS</a:t>
            </a:r>
          </a:p>
        </p:txBody>
      </p:sp>
      <p:sp>
        <p:nvSpPr>
          <p:cNvPr id="15" name="Rectangle : coins arrondis 14">
            <a:extLst>
              <a:ext uri="{FF2B5EF4-FFF2-40B4-BE49-F238E27FC236}">
                <a16:creationId xmlns:a16="http://schemas.microsoft.com/office/drawing/2014/main" id="{78AA4388-DB9D-99CA-582C-5AA1AA6D4CCE}"/>
              </a:ext>
            </a:extLst>
          </p:cNvPr>
          <p:cNvSpPr/>
          <p:nvPr/>
        </p:nvSpPr>
        <p:spPr>
          <a:xfrm>
            <a:off x="4419855" y="2424950"/>
            <a:ext cx="3600000" cy="36000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Composant 2</a:t>
            </a:r>
          </a:p>
          <a:p>
            <a:pPr algn="ctr"/>
            <a:r>
              <a:rPr lang="fr-FR" sz="1000" dirty="0"/>
              <a:t>Exemple ENS</a:t>
            </a:r>
          </a:p>
        </p:txBody>
      </p:sp>
      <p:sp>
        <p:nvSpPr>
          <p:cNvPr id="18" name="Rectangle : coins arrondis 17">
            <a:extLst>
              <a:ext uri="{FF2B5EF4-FFF2-40B4-BE49-F238E27FC236}">
                <a16:creationId xmlns:a16="http://schemas.microsoft.com/office/drawing/2014/main" id="{6BA30C0D-1E92-C8CF-8D9B-7A85F91E7EC2}"/>
              </a:ext>
            </a:extLst>
          </p:cNvPr>
          <p:cNvSpPr/>
          <p:nvPr/>
        </p:nvSpPr>
        <p:spPr>
          <a:xfrm>
            <a:off x="8480274" y="2481450"/>
            <a:ext cx="3600000" cy="36000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Composant 3</a:t>
            </a:r>
          </a:p>
          <a:p>
            <a:pPr algn="ctr"/>
            <a:r>
              <a:rPr lang="fr-FR" sz="1000" dirty="0"/>
              <a:t>CATA</a:t>
            </a:r>
          </a:p>
        </p:txBody>
      </p:sp>
      <p:sp>
        <p:nvSpPr>
          <p:cNvPr id="19" name="Rectangle : coins arrondis 18">
            <a:extLst>
              <a:ext uri="{FF2B5EF4-FFF2-40B4-BE49-F238E27FC236}">
                <a16:creationId xmlns:a16="http://schemas.microsoft.com/office/drawing/2014/main" id="{6834E0B4-B28F-0526-C7EF-EB9C406E887E}"/>
              </a:ext>
            </a:extLst>
          </p:cNvPr>
          <p:cNvSpPr/>
          <p:nvPr/>
        </p:nvSpPr>
        <p:spPr>
          <a:xfrm>
            <a:off x="119337" y="307825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3D STD sous format PDEF 3D</a:t>
            </a:r>
          </a:p>
        </p:txBody>
      </p:sp>
      <p:sp>
        <p:nvSpPr>
          <p:cNvPr id="20" name="Rectangle : coins arrondis 19">
            <a:extLst>
              <a:ext uri="{FF2B5EF4-FFF2-40B4-BE49-F238E27FC236}">
                <a16:creationId xmlns:a16="http://schemas.microsoft.com/office/drawing/2014/main" id="{F5772523-5B30-3A7B-B8AB-937475BEEA1A}"/>
              </a:ext>
            </a:extLst>
          </p:cNvPr>
          <p:cNvSpPr/>
          <p:nvPr/>
        </p:nvSpPr>
        <p:spPr>
          <a:xfrm>
            <a:off x="1271464" y="307825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conception  </a:t>
            </a:r>
          </a:p>
        </p:txBody>
      </p:sp>
      <p:sp>
        <p:nvSpPr>
          <p:cNvPr id="21" name="Rectangle : coins arrondis 20">
            <a:extLst>
              <a:ext uri="{FF2B5EF4-FFF2-40B4-BE49-F238E27FC236}">
                <a16:creationId xmlns:a16="http://schemas.microsoft.com/office/drawing/2014/main" id="{71555EE8-EF0B-B564-FD36-5DBA86D3832E}"/>
              </a:ext>
            </a:extLst>
          </p:cNvPr>
          <p:cNvSpPr/>
          <p:nvPr/>
        </p:nvSpPr>
        <p:spPr>
          <a:xfrm>
            <a:off x="2567607" y="3078253"/>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25" name="Rectangle : coins arrondis 24">
            <a:extLst>
              <a:ext uri="{FF2B5EF4-FFF2-40B4-BE49-F238E27FC236}">
                <a16:creationId xmlns:a16="http://schemas.microsoft.com/office/drawing/2014/main" id="{BBB6285B-21A9-430B-FD5F-0A7E606E9DBC}"/>
              </a:ext>
            </a:extLst>
          </p:cNvPr>
          <p:cNvSpPr/>
          <p:nvPr/>
        </p:nvSpPr>
        <p:spPr>
          <a:xfrm>
            <a:off x="131980" y="3809778"/>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2D STD sous format PDEF  </a:t>
            </a:r>
          </a:p>
        </p:txBody>
      </p:sp>
      <p:sp>
        <p:nvSpPr>
          <p:cNvPr id="26" name="Rectangle : coins arrondis 25">
            <a:extLst>
              <a:ext uri="{FF2B5EF4-FFF2-40B4-BE49-F238E27FC236}">
                <a16:creationId xmlns:a16="http://schemas.microsoft.com/office/drawing/2014/main" id="{742B19CD-D8FF-8A0A-D685-25DC417B216C}"/>
              </a:ext>
            </a:extLst>
          </p:cNvPr>
          <p:cNvSpPr/>
          <p:nvPr/>
        </p:nvSpPr>
        <p:spPr>
          <a:xfrm>
            <a:off x="1284107" y="3809778"/>
            <a:ext cx="1152128"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création 2d  </a:t>
            </a:r>
          </a:p>
        </p:txBody>
      </p:sp>
      <p:sp>
        <p:nvSpPr>
          <p:cNvPr id="27" name="Rectangle : coins arrondis 26">
            <a:extLst>
              <a:ext uri="{FF2B5EF4-FFF2-40B4-BE49-F238E27FC236}">
                <a16:creationId xmlns:a16="http://schemas.microsoft.com/office/drawing/2014/main" id="{C411DE13-5B92-059A-84A2-4D828DA433E6}"/>
              </a:ext>
            </a:extLst>
          </p:cNvPr>
          <p:cNvSpPr/>
          <p:nvPr/>
        </p:nvSpPr>
        <p:spPr>
          <a:xfrm>
            <a:off x="2580250" y="3809779"/>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28" name="Rectangle : coins arrondis 27">
            <a:extLst>
              <a:ext uri="{FF2B5EF4-FFF2-40B4-BE49-F238E27FC236}">
                <a16:creationId xmlns:a16="http://schemas.microsoft.com/office/drawing/2014/main" id="{17373A59-21D3-12A4-B1C8-1899723D034E}"/>
              </a:ext>
            </a:extLst>
          </p:cNvPr>
          <p:cNvSpPr/>
          <p:nvPr/>
        </p:nvSpPr>
        <p:spPr>
          <a:xfrm>
            <a:off x="72615" y="53863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 de métier </a:t>
            </a:r>
          </a:p>
        </p:txBody>
      </p:sp>
      <p:sp>
        <p:nvSpPr>
          <p:cNvPr id="29" name="Rectangle : coins arrondis 28">
            <a:extLst>
              <a:ext uri="{FF2B5EF4-FFF2-40B4-BE49-F238E27FC236}">
                <a16:creationId xmlns:a16="http://schemas.microsoft.com/office/drawing/2014/main" id="{7B44CE63-2105-C929-0B0A-D628A1FB199C}"/>
              </a:ext>
            </a:extLst>
          </p:cNvPr>
          <p:cNvSpPr/>
          <p:nvPr/>
        </p:nvSpPr>
        <p:spPr>
          <a:xfrm>
            <a:off x="1284107" y="53863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LDA et les Methods</a:t>
            </a:r>
          </a:p>
        </p:txBody>
      </p:sp>
      <p:sp>
        <p:nvSpPr>
          <p:cNvPr id="30" name="Rectangle : coins arrondis 29">
            <a:extLst>
              <a:ext uri="{FF2B5EF4-FFF2-40B4-BE49-F238E27FC236}">
                <a16:creationId xmlns:a16="http://schemas.microsoft.com/office/drawing/2014/main" id="{E94F4A19-EBD3-2141-749D-3897925472FA}"/>
              </a:ext>
            </a:extLst>
          </p:cNvPr>
          <p:cNvSpPr/>
          <p:nvPr/>
        </p:nvSpPr>
        <p:spPr>
          <a:xfrm>
            <a:off x="2495599" y="5386331"/>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Info générale</a:t>
            </a:r>
          </a:p>
        </p:txBody>
      </p:sp>
      <p:sp>
        <p:nvSpPr>
          <p:cNvPr id="31" name="Rectangle : coins arrondis 30">
            <a:extLst>
              <a:ext uri="{FF2B5EF4-FFF2-40B4-BE49-F238E27FC236}">
                <a16:creationId xmlns:a16="http://schemas.microsoft.com/office/drawing/2014/main" id="{ED2BBF96-1541-D5CB-AC1D-045002A15784}"/>
              </a:ext>
            </a:extLst>
          </p:cNvPr>
          <p:cNvSpPr/>
          <p:nvPr/>
        </p:nvSpPr>
        <p:spPr>
          <a:xfrm>
            <a:off x="119336" y="6117858"/>
            <a:ext cx="3456384" cy="394429"/>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Exemple des NFTR et solutions </a:t>
            </a:r>
          </a:p>
        </p:txBody>
      </p:sp>
      <p:sp>
        <p:nvSpPr>
          <p:cNvPr id="33" name="Rectangle : coins arrondis 32">
            <a:extLst>
              <a:ext uri="{FF2B5EF4-FFF2-40B4-BE49-F238E27FC236}">
                <a16:creationId xmlns:a16="http://schemas.microsoft.com/office/drawing/2014/main" id="{00A441D3-5774-9A47-26FE-73AE7D22143F}"/>
              </a:ext>
            </a:extLst>
          </p:cNvPr>
          <p:cNvSpPr/>
          <p:nvPr/>
        </p:nvSpPr>
        <p:spPr>
          <a:xfrm>
            <a:off x="119336" y="4711369"/>
            <a:ext cx="3456384" cy="394429"/>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Spécifications </a:t>
            </a:r>
          </a:p>
        </p:txBody>
      </p:sp>
      <p:sp>
        <p:nvSpPr>
          <p:cNvPr id="53" name="Rectangle : coins arrondis 52">
            <a:extLst>
              <a:ext uri="{FF2B5EF4-FFF2-40B4-BE49-F238E27FC236}">
                <a16:creationId xmlns:a16="http://schemas.microsoft.com/office/drawing/2014/main" id="{36AD44CA-E537-EC5F-03C2-757F56919CB5}"/>
              </a:ext>
            </a:extLst>
          </p:cNvPr>
          <p:cNvSpPr/>
          <p:nvPr/>
        </p:nvSpPr>
        <p:spPr>
          <a:xfrm>
            <a:off x="4419856" y="30756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3D STD sous format PDEF 3D</a:t>
            </a:r>
          </a:p>
        </p:txBody>
      </p:sp>
      <p:sp>
        <p:nvSpPr>
          <p:cNvPr id="54" name="Rectangle : coins arrondis 53">
            <a:extLst>
              <a:ext uri="{FF2B5EF4-FFF2-40B4-BE49-F238E27FC236}">
                <a16:creationId xmlns:a16="http://schemas.microsoft.com/office/drawing/2014/main" id="{FD08F067-29DA-F9C1-7F4A-0D5B61CAF848}"/>
              </a:ext>
            </a:extLst>
          </p:cNvPr>
          <p:cNvSpPr/>
          <p:nvPr/>
        </p:nvSpPr>
        <p:spPr>
          <a:xfrm>
            <a:off x="5571983" y="30756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conception  </a:t>
            </a:r>
          </a:p>
        </p:txBody>
      </p:sp>
      <p:sp>
        <p:nvSpPr>
          <p:cNvPr id="55" name="Rectangle : coins arrondis 54">
            <a:extLst>
              <a:ext uri="{FF2B5EF4-FFF2-40B4-BE49-F238E27FC236}">
                <a16:creationId xmlns:a16="http://schemas.microsoft.com/office/drawing/2014/main" id="{63BB39AB-3043-2478-8E56-E35F85FB1BB7}"/>
              </a:ext>
            </a:extLst>
          </p:cNvPr>
          <p:cNvSpPr/>
          <p:nvPr/>
        </p:nvSpPr>
        <p:spPr>
          <a:xfrm>
            <a:off x="6868126" y="3075633"/>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56" name="Rectangle : coins arrondis 55">
            <a:extLst>
              <a:ext uri="{FF2B5EF4-FFF2-40B4-BE49-F238E27FC236}">
                <a16:creationId xmlns:a16="http://schemas.microsoft.com/office/drawing/2014/main" id="{4FFEC49F-DC17-DBC9-F966-CF21D3F3412C}"/>
              </a:ext>
            </a:extLst>
          </p:cNvPr>
          <p:cNvSpPr/>
          <p:nvPr/>
        </p:nvSpPr>
        <p:spPr>
          <a:xfrm>
            <a:off x="4432499" y="3807158"/>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2D STD sous format PDEF  </a:t>
            </a:r>
          </a:p>
        </p:txBody>
      </p:sp>
      <p:sp>
        <p:nvSpPr>
          <p:cNvPr id="57" name="Rectangle : coins arrondis 56">
            <a:extLst>
              <a:ext uri="{FF2B5EF4-FFF2-40B4-BE49-F238E27FC236}">
                <a16:creationId xmlns:a16="http://schemas.microsoft.com/office/drawing/2014/main" id="{C25BFA89-1547-CB87-AB98-C99E2E3246E1}"/>
              </a:ext>
            </a:extLst>
          </p:cNvPr>
          <p:cNvSpPr/>
          <p:nvPr/>
        </p:nvSpPr>
        <p:spPr>
          <a:xfrm>
            <a:off x="5584626" y="3807158"/>
            <a:ext cx="1152128"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création 2d  </a:t>
            </a:r>
          </a:p>
        </p:txBody>
      </p:sp>
      <p:sp>
        <p:nvSpPr>
          <p:cNvPr id="58" name="Rectangle : coins arrondis 57">
            <a:extLst>
              <a:ext uri="{FF2B5EF4-FFF2-40B4-BE49-F238E27FC236}">
                <a16:creationId xmlns:a16="http://schemas.microsoft.com/office/drawing/2014/main" id="{CA259173-751B-2754-0B8A-F1F36E59CEDC}"/>
              </a:ext>
            </a:extLst>
          </p:cNvPr>
          <p:cNvSpPr/>
          <p:nvPr/>
        </p:nvSpPr>
        <p:spPr>
          <a:xfrm>
            <a:off x="6880769" y="3807159"/>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59" name="Rectangle : coins arrondis 58">
            <a:extLst>
              <a:ext uri="{FF2B5EF4-FFF2-40B4-BE49-F238E27FC236}">
                <a16:creationId xmlns:a16="http://schemas.microsoft.com/office/drawing/2014/main" id="{966E172F-6935-3835-3B51-000F13BC9843}"/>
              </a:ext>
            </a:extLst>
          </p:cNvPr>
          <p:cNvSpPr/>
          <p:nvPr/>
        </p:nvSpPr>
        <p:spPr>
          <a:xfrm>
            <a:off x="4373134" y="538371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 de métier </a:t>
            </a:r>
          </a:p>
        </p:txBody>
      </p:sp>
      <p:sp>
        <p:nvSpPr>
          <p:cNvPr id="60" name="Rectangle : coins arrondis 59">
            <a:extLst>
              <a:ext uri="{FF2B5EF4-FFF2-40B4-BE49-F238E27FC236}">
                <a16:creationId xmlns:a16="http://schemas.microsoft.com/office/drawing/2014/main" id="{5BA940B3-9EA0-2715-6120-30BB0978AD81}"/>
              </a:ext>
            </a:extLst>
          </p:cNvPr>
          <p:cNvSpPr/>
          <p:nvPr/>
        </p:nvSpPr>
        <p:spPr>
          <a:xfrm>
            <a:off x="5584626" y="538371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LDA et les Methods</a:t>
            </a:r>
          </a:p>
        </p:txBody>
      </p:sp>
      <p:sp>
        <p:nvSpPr>
          <p:cNvPr id="61" name="Rectangle : coins arrondis 60">
            <a:extLst>
              <a:ext uri="{FF2B5EF4-FFF2-40B4-BE49-F238E27FC236}">
                <a16:creationId xmlns:a16="http://schemas.microsoft.com/office/drawing/2014/main" id="{4FD6E50C-14A2-24FF-4E8A-1273EE003A75}"/>
              </a:ext>
            </a:extLst>
          </p:cNvPr>
          <p:cNvSpPr/>
          <p:nvPr/>
        </p:nvSpPr>
        <p:spPr>
          <a:xfrm>
            <a:off x="6796118" y="5383711"/>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Info générale</a:t>
            </a:r>
          </a:p>
        </p:txBody>
      </p:sp>
      <p:sp>
        <p:nvSpPr>
          <p:cNvPr id="62" name="Rectangle : coins arrondis 61">
            <a:extLst>
              <a:ext uri="{FF2B5EF4-FFF2-40B4-BE49-F238E27FC236}">
                <a16:creationId xmlns:a16="http://schemas.microsoft.com/office/drawing/2014/main" id="{1B775C7B-32EC-92DC-BFFD-8FFAF1A0796E}"/>
              </a:ext>
            </a:extLst>
          </p:cNvPr>
          <p:cNvSpPr/>
          <p:nvPr/>
        </p:nvSpPr>
        <p:spPr>
          <a:xfrm>
            <a:off x="4347847" y="6162684"/>
            <a:ext cx="3456384" cy="394429"/>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Exemple des NFTR et solutions </a:t>
            </a:r>
          </a:p>
        </p:txBody>
      </p:sp>
      <p:sp>
        <p:nvSpPr>
          <p:cNvPr id="63" name="Rectangle : coins arrondis 62">
            <a:extLst>
              <a:ext uri="{FF2B5EF4-FFF2-40B4-BE49-F238E27FC236}">
                <a16:creationId xmlns:a16="http://schemas.microsoft.com/office/drawing/2014/main" id="{1FDEAAC9-8F4E-8836-45F6-5D8CCAC1E19C}"/>
              </a:ext>
            </a:extLst>
          </p:cNvPr>
          <p:cNvSpPr/>
          <p:nvPr/>
        </p:nvSpPr>
        <p:spPr>
          <a:xfrm>
            <a:off x="4419855" y="4708749"/>
            <a:ext cx="3456384" cy="394429"/>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Spécifications </a:t>
            </a:r>
          </a:p>
        </p:txBody>
      </p:sp>
      <p:sp>
        <p:nvSpPr>
          <p:cNvPr id="64" name="Rectangle : coins arrondis 63">
            <a:extLst>
              <a:ext uri="{FF2B5EF4-FFF2-40B4-BE49-F238E27FC236}">
                <a16:creationId xmlns:a16="http://schemas.microsoft.com/office/drawing/2014/main" id="{31810277-85D2-2AC9-541B-0DBDF6019099}"/>
              </a:ext>
            </a:extLst>
          </p:cNvPr>
          <p:cNvSpPr/>
          <p:nvPr/>
        </p:nvSpPr>
        <p:spPr>
          <a:xfrm>
            <a:off x="8467631" y="30756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3D STD sous format PDEF 3D</a:t>
            </a:r>
          </a:p>
        </p:txBody>
      </p:sp>
      <p:sp>
        <p:nvSpPr>
          <p:cNvPr id="65" name="Rectangle : coins arrondis 64">
            <a:extLst>
              <a:ext uri="{FF2B5EF4-FFF2-40B4-BE49-F238E27FC236}">
                <a16:creationId xmlns:a16="http://schemas.microsoft.com/office/drawing/2014/main" id="{99001476-80BB-B2A8-D77D-26717F647D13}"/>
              </a:ext>
            </a:extLst>
          </p:cNvPr>
          <p:cNvSpPr/>
          <p:nvPr/>
        </p:nvSpPr>
        <p:spPr>
          <a:xfrm>
            <a:off x="9619758" y="307563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conception  </a:t>
            </a:r>
          </a:p>
        </p:txBody>
      </p:sp>
      <p:sp>
        <p:nvSpPr>
          <p:cNvPr id="66" name="Rectangle : coins arrondis 65">
            <a:extLst>
              <a:ext uri="{FF2B5EF4-FFF2-40B4-BE49-F238E27FC236}">
                <a16:creationId xmlns:a16="http://schemas.microsoft.com/office/drawing/2014/main" id="{8B408006-3ED4-173B-DB7E-5E21EA38BB89}"/>
              </a:ext>
            </a:extLst>
          </p:cNvPr>
          <p:cNvSpPr/>
          <p:nvPr/>
        </p:nvSpPr>
        <p:spPr>
          <a:xfrm>
            <a:off x="10915901" y="3075633"/>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67" name="Rectangle : coins arrondis 66">
            <a:extLst>
              <a:ext uri="{FF2B5EF4-FFF2-40B4-BE49-F238E27FC236}">
                <a16:creationId xmlns:a16="http://schemas.microsoft.com/office/drawing/2014/main" id="{CB61F796-88BC-A12A-C955-E47C29627451}"/>
              </a:ext>
            </a:extLst>
          </p:cNvPr>
          <p:cNvSpPr/>
          <p:nvPr/>
        </p:nvSpPr>
        <p:spPr>
          <a:xfrm>
            <a:off x="8480274" y="3807158"/>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2D STD sous format PDEF  </a:t>
            </a:r>
          </a:p>
        </p:txBody>
      </p:sp>
      <p:sp>
        <p:nvSpPr>
          <p:cNvPr id="68" name="Rectangle : coins arrondis 67">
            <a:extLst>
              <a:ext uri="{FF2B5EF4-FFF2-40B4-BE49-F238E27FC236}">
                <a16:creationId xmlns:a16="http://schemas.microsoft.com/office/drawing/2014/main" id="{A951BF6E-99D4-3B57-F28A-3357CCF3241F}"/>
              </a:ext>
            </a:extLst>
          </p:cNvPr>
          <p:cNvSpPr/>
          <p:nvPr/>
        </p:nvSpPr>
        <p:spPr>
          <a:xfrm>
            <a:off x="9632401" y="3807158"/>
            <a:ext cx="1152128"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Règles de création 2d  </a:t>
            </a:r>
          </a:p>
        </p:txBody>
      </p:sp>
      <p:sp>
        <p:nvSpPr>
          <p:cNvPr id="69" name="Rectangle : coins arrondis 68">
            <a:extLst>
              <a:ext uri="{FF2B5EF4-FFF2-40B4-BE49-F238E27FC236}">
                <a16:creationId xmlns:a16="http://schemas.microsoft.com/office/drawing/2014/main" id="{0EB15A37-526D-69FC-DC18-11D3D855D19C}"/>
              </a:ext>
            </a:extLst>
          </p:cNvPr>
          <p:cNvSpPr/>
          <p:nvPr/>
        </p:nvSpPr>
        <p:spPr>
          <a:xfrm>
            <a:off x="10928544" y="3807159"/>
            <a:ext cx="1020763" cy="49476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Les éléments à contrôler</a:t>
            </a:r>
          </a:p>
        </p:txBody>
      </p:sp>
      <p:sp>
        <p:nvSpPr>
          <p:cNvPr id="70" name="Rectangle : coins arrondis 69">
            <a:extLst>
              <a:ext uri="{FF2B5EF4-FFF2-40B4-BE49-F238E27FC236}">
                <a16:creationId xmlns:a16="http://schemas.microsoft.com/office/drawing/2014/main" id="{1381A354-67E2-9453-B269-93638BC3AC05}"/>
              </a:ext>
            </a:extLst>
          </p:cNvPr>
          <p:cNvSpPr/>
          <p:nvPr/>
        </p:nvSpPr>
        <p:spPr>
          <a:xfrm>
            <a:off x="8420909" y="538371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Règle de métier </a:t>
            </a:r>
          </a:p>
        </p:txBody>
      </p:sp>
      <p:sp>
        <p:nvSpPr>
          <p:cNvPr id="71" name="Rectangle : coins arrondis 70">
            <a:extLst>
              <a:ext uri="{FF2B5EF4-FFF2-40B4-BE49-F238E27FC236}">
                <a16:creationId xmlns:a16="http://schemas.microsoft.com/office/drawing/2014/main" id="{44078703-2326-9BF4-BDBD-EA658B91D81D}"/>
              </a:ext>
            </a:extLst>
          </p:cNvPr>
          <p:cNvSpPr/>
          <p:nvPr/>
        </p:nvSpPr>
        <p:spPr>
          <a:xfrm>
            <a:off x="9632401" y="5383712"/>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LDA et les Methods</a:t>
            </a:r>
          </a:p>
        </p:txBody>
      </p:sp>
      <p:sp>
        <p:nvSpPr>
          <p:cNvPr id="72" name="Rectangle : coins arrondis 71">
            <a:extLst>
              <a:ext uri="{FF2B5EF4-FFF2-40B4-BE49-F238E27FC236}">
                <a16:creationId xmlns:a16="http://schemas.microsoft.com/office/drawing/2014/main" id="{EE800D09-B0F4-74AF-8AB7-A1B1D1901FD4}"/>
              </a:ext>
            </a:extLst>
          </p:cNvPr>
          <p:cNvSpPr/>
          <p:nvPr/>
        </p:nvSpPr>
        <p:spPr>
          <a:xfrm>
            <a:off x="10843893" y="5383711"/>
            <a:ext cx="1008112" cy="49476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Info générale</a:t>
            </a:r>
          </a:p>
        </p:txBody>
      </p:sp>
      <p:sp>
        <p:nvSpPr>
          <p:cNvPr id="73" name="Rectangle : coins arrondis 72">
            <a:extLst>
              <a:ext uri="{FF2B5EF4-FFF2-40B4-BE49-F238E27FC236}">
                <a16:creationId xmlns:a16="http://schemas.microsoft.com/office/drawing/2014/main" id="{9047429E-7E0E-92FC-EE61-AA65DDA8C7A0}"/>
              </a:ext>
            </a:extLst>
          </p:cNvPr>
          <p:cNvSpPr/>
          <p:nvPr/>
        </p:nvSpPr>
        <p:spPr>
          <a:xfrm>
            <a:off x="8395622" y="6162684"/>
            <a:ext cx="3456384" cy="394429"/>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Exemple des NFTR et solutions </a:t>
            </a:r>
          </a:p>
        </p:txBody>
      </p:sp>
      <p:sp>
        <p:nvSpPr>
          <p:cNvPr id="74" name="Rectangle : coins arrondis 73">
            <a:extLst>
              <a:ext uri="{FF2B5EF4-FFF2-40B4-BE49-F238E27FC236}">
                <a16:creationId xmlns:a16="http://schemas.microsoft.com/office/drawing/2014/main" id="{79BEDD53-AAA4-77A5-B101-340E4D3FF2F0}"/>
              </a:ext>
            </a:extLst>
          </p:cNvPr>
          <p:cNvSpPr/>
          <p:nvPr/>
        </p:nvSpPr>
        <p:spPr>
          <a:xfrm>
            <a:off x="8467630" y="4708749"/>
            <a:ext cx="3456384" cy="394429"/>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Spécifications </a:t>
            </a:r>
          </a:p>
        </p:txBody>
      </p:sp>
    </p:spTree>
    <p:extLst>
      <p:ext uri="{BB962C8B-B14F-4D97-AF65-F5344CB8AC3E}">
        <p14:creationId xmlns:p14="http://schemas.microsoft.com/office/powerpoint/2010/main" val="415354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Engineering.pptx" id="{71036F69-CEE1-48F2-BE76-C6A2A2F53448}" vid="{001C0269-3E51-49E1-BB25-6F901D1A07A6}"/>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Engineering.pptx" id="{71036F69-CEE1-48F2-BE76-C6A2A2F53448}" vid="{EB1ED9C7-31C0-4F8C-9B19-DBDF5408FE8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Engineering.pptx" id="{71036F69-CEE1-48F2-BE76-C6A2A2F53448}" vid="{0357D490-09F4-4BF3-A36E-1E482BDA9A20}"/>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75FA3E6D1EC04997AB1D5F2682CE5B" ma:contentTypeVersion="10" ma:contentTypeDescription="Create a new document." ma:contentTypeScope="" ma:versionID="6c0988582432c38dc47280ba88d76e80">
  <xsd:schema xmlns:xsd="http://www.w3.org/2001/XMLSchema" xmlns:xs="http://www.w3.org/2001/XMLSchema" xmlns:p="http://schemas.microsoft.com/office/2006/metadata/properties" xmlns:ns2="de66e64d-ca56-412a-ae8d-00d8dd0568c6" xmlns:ns3="da3ac888-446b-4190-be26-53df0bf9aa24" targetNamespace="http://schemas.microsoft.com/office/2006/metadata/properties" ma:root="true" ma:fieldsID="d8b4ffc512e28bd3102d8c5e1d98cce7" ns2:_="" ns3:_="">
    <xsd:import namespace="de66e64d-ca56-412a-ae8d-00d8dd0568c6"/>
    <xsd:import namespace="da3ac888-446b-4190-be26-53df0bf9aa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66e64d-ca56-412a-ae8d-00d8dd0568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3ac888-446b-4190-be26-53df0bf9aa2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DD43F-92D3-47DE-90DB-D576C9390B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61701E-5B54-4AEB-8193-F596BC912C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66e64d-ca56-412a-ae8d-00d8dd0568c6"/>
    <ds:schemaRef ds:uri="da3ac888-446b-4190-be26-53df0bf9aa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66E3A-548C-4E33-996A-02AD73AF0C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ppt-template_Capgemini-Engineering</Template>
  <TotalTime>5230</TotalTime>
  <Words>544</Words>
  <Application>Microsoft Office PowerPoint</Application>
  <PresentationFormat>Grand écran</PresentationFormat>
  <Paragraphs>98</Paragraphs>
  <Slides>5</Slides>
  <Notes>0</Notes>
  <HiddenSlides>0</HiddenSlides>
  <MMClips>0</MMClips>
  <ScaleCrop>false</ScaleCrop>
  <HeadingPairs>
    <vt:vector size="8" baseType="variant">
      <vt:variant>
        <vt:lpstr>Polices utilisées</vt:lpstr>
      </vt:variant>
      <vt:variant>
        <vt:i4>3</vt:i4>
      </vt:variant>
      <vt:variant>
        <vt:lpstr>Thème</vt:lpstr>
      </vt:variant>
      <vt:variant>
        <vt:i4>3</vt:i4>
      </vt:variant>
      <vt:variant>
        <vt:lpstr>Serveurs OLE incorporés</vt:lpstr>
      </vt:variant>
      <vt:variant>
        <vt:i4>1</vt:i4>
      </vt:variant>
      <vt:variant>
        <vt:lpstr>Titres des diapositives</vt:lpstr>
      </vt:variant>
      <vt:variant>
        <vt:i4>5</vt:i4>
      </vt:variant>
    </vt:vector>
  </HeadingPairs>
  <TitlesOfParts>
    <vt:vector size="12" baseType="lpstr">
      <vt:lpstr>Arial</vt:lpstr>
      <vt:lpstr>Verdana</vt:lpstr>
      <vt:lpstr>Wingdings</vt:lpstr>
      <vt:lpstr>Capgemini Master</vt:lpstr>
      <vt:lpstr>Cover options</vt:lpstr>
      <vt:lpstr>Final slides</vt:lpstr>
      <vt:lpstr>think-cell Slide</vt:lpstr>
      <vt:lpstr>Présentation PowerPoint</vt:lpstr>
      <vt:lpstr>Présentation PowerPoint</vt:lpstr>
      <vt:lpstr>Présentation PowerPoint</vt:lpstr>
      <vt:lpstr>Présentation PowerPoint</vt:lpstr>
      <vt:lpstr>Présentation PowerPoint</vt:lpstr>
    </vt:vector>
  </TitlesOfParts>
  <Company>ALTRAN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ppt template</dc:subject>
  <dc:creator>AOUINI Youssef</dc:creator>
  <cp:lastModifiedBy>EL ALAMI, HAMZA</cp:lastModifiedBy>
  <cp:revision>102</cp:revision>
  <dcterms:created xsi:type="dcterms:W3CDTF">2021-06-23T20:04:01Z</dcterms:created>
  <dcterms:modified xsi:type="dcterms:W3CDTF">2024-03-27T12:56:10Z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0x010100A175FA3E6D1EC04997AB1D5F2682CE5B</vt:lpwstr>
  </property>
</Properties>
</file>