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A142251-092C-4B61-913F-8C7BB3A489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68F2F-815B-44C8-96D1-C8F7FD60A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42562-D856-44F5-B202-82F2CEDF2B2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1D33E4-E4E4-4D6E-AFE7-ABB220782D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94BED3-E4F5-4734-A6EC-55D3F74125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0693-EFA8-4F65-9F6F-A8342E89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38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DAFD-9620-4C52-B88B-34B780561DE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E7385-2E77-4330-9EF2-824A1C82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557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4BC55D-A668-4044-9FD7-D3B5D9685CDA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47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038-3379-4A0C-9D7A-8D6DB4D65833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6AC4-D6D6-4649-849A-1F93A572F5EB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B191-792F-4055-8124-C7A17CAC6343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C4BD-951C-45DB-A107-BC61A3FE84F5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56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44C-BA27-42A9-99A1-BFB4CD2FAFA5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37B0-0AAD-4628-B76A-E62D2A099DC0}" type="datetime1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2A0C-1D8D-4D79-A5CE-CA1170CD91E2}" type="datetime1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BF40-6D71-479E-82A0-EC1FB7B13AA0}" type="datetime1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9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706B-6AB7-473D-8369-BFBA0E1C3D17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78C8-2B9B-406A-8802-AF5CBB2ABB26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E23C180-7E09-4B68-A862-E34468A5CA43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51193B3-5306-4BF5-9ACF-5EE5A110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ural-Sourc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oosealicens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7383F91-6991-4953-9225-ECC8F6E785E7}"/>
              </a:ext>
            </a:extLst>
          </p:cNvPr>
          <p:cNvGrpSpPr/>
          <p:nvPr/>
        </p:nvGrpSpPr>
        <p:grpSpPr>
          <a:xfrm>
            <a:off x="378237" y="3807279"/>
            <a:ext cx="3307360" cy="1143000"/>
            <a:chOff x="1524000" y="1665526"/>
            <a:chExt cx="3307360" cy="1143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82D2800D-6D43-4E16-9571-261AD05A9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760130"/>
              <a:ext cx="2282155" cy="9356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255F22E2-73B7-40B6-8F14-FBA22BE9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360" y="1665526"/>
              <a:ext cx="1143000" cy="1143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216D0A-A35B-4911-8089-E46001209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18" y="1041401"/>
            <a:ext cx="2387599" cy="23875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CF97F3-6F8E-4419-9E5B-2964AC6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943074-E077-4CC8-8FCE-A7D65E51F7A1}"/>
              </a:ext>
            </a:extLst>
          </p:cNvPr>
          <p:cNvSpPr txBox="1"/>
          <p:nvPr/>
        </p:nvSpPr>
        <p:spPr>
          <a:xfrm>
            <a:off x="4000499" y="1041401"/>
            <a:ext cx="729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Rural Open-Sourcing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4C4458-B8E9-46BD-A59A-AC1F46354A8D}"/>
              </a:ext>
            </a:extLst>
          </p:cNvPr>
          <p:cNvSpPr txBox="1"/>
          <p:nvPr/>
        </p:nvSpPr>
        <p:spPr>
          <a:xfrm>
            <a:off x="5430883" y="1964731"/>
            <a:ext cx="439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Open Source at RSI</a:t>
            </a:r>
          </a:p>
        </p:txBody>
      </p:sp>
    </p:spTree>
    <p:extLst>
      <p:ext uri="{BB962C8B-B14F-4D97-AF65-F5344CB8AC3E}">
        <p14:creationId xmlns:p14="http://schemas.microsoft.com/office/powerpoint/2010/main" val="354274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19279-8412-4D68-918E-27DB1B1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5" descr="Hierarchy">
            <a:extLst>
              <a:ext uri="{FF2B5EF4-FFF2-40B4-BE49-F238E27FC236}">
                <a16:creationId xmlns:a16="http://schemas.microsoft.com/office/drawing/2014/main" xmlns="" id="{7CD05225-2213-4336-A541-5942A1EF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3657" y="0"/>
            <a:ext cx="1953986" cy="1953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C85CD4-9010-4806-A1AF-637E60FBC996}"/>
              </a:ext>
            </a:extLst>
          </p:cNvPr>
          <p:cNvSpPr txBox="1"/>
          <p:nvPr/>
        </p:nvSpPr>
        <p:spPr>
          <a:xfrm>
            <a:off x="5676899" y="330662"/>
            <a:ext cx="224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B0E732-C271-4DAB-B49D-D6C075D3B421}"/>
              </a:ext>
            </a:extLst>
          </p:cNvPr>
          <p:cNvSpPr txBox="1"/>
          <p:nvPr/>
        </p:nvSpPr>
        <p:spPr>
          <a:xfrm>
            <a:off x="849086" y="1953986"/>
            <a:ext cx="1074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What is open source?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Why is it important?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Who benefits from it?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16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19279-8412-4D68-918E-27DB1B1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3</a:t>
            </a:fld>
            <a:endParaRPr lang="en-US"/>
          </a:p>
        </p:txBody>
      </p:sp>
      <p:pic>
        <p:nvPicPr>
          <p:cNvPr id="15" name="Graphic 14" descr="Books on Shelf">
            <a:extLst>
              <a:ext uri="{FF2B5EF4-FFF2-40B4-BE49-F238E27FC236}">
                <a16:creationId xmlns:a16="http://schemas.microsoft.com/office/drawing/2014/main" xmlns="" id="{0C046EC2-B27C-42EA-8DF2-D02F8148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2642" y="32657"/>
            <a:ext cx="2117272" cy="211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003A47-AFB4-4E33-AB3D-0308D7B3FAB8}"/>
              </a:ext>
            </a:extLst>
          </p:cNvPr>
          <p:cNvSpPr/>
          <p:nvPr/>
        </p:nvSpPr>
        <p:spPr>
          <a:xfrm>
            <a:off x="751114" y="2149928"/>
            <a:ext cx="109782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A mechanism to allow for a legal and mutually beneficial way to share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Can be freely redistributed and modified (depending on license)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Historically not popular with big companies (e.g. Microsoft)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Is a building block for many programs we all know and love – and use everyday</a:t>
            </a:r>
          </a:p>
          <a:p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7F3E026-2752-4157-B89A-EC1A21720B3F}"/>
              </a:ext>
            </a:extLst>
          </p:cNvPr>
          <p:cNvSpPr txBox="1"/>
          <p:nvPr/>
        </p:nvSpPr>
        <p:spPr>
          <a:xfrm>
            <a:off x="4696720" y="444962"/>
            <a:ext cx="500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</a:t>
            </a:r>
            <a:r>
              <a:rPr lang="en-US" sz="3600" i="1" dirty="0"/>
              <a:t>is</a:t>
            </a:r>
            <a:r>
              <a:rPr lang="en-US" sz="3600" dirty="0"/>
              <a:t> Open Source?</a:t>
            </a:r>
          </a:p>
        </p:txBody>
      </p:sp>
    </p:spTree>
    <p:extLst>
      <p:ext uri="{BB962C8B-B14F-4D97-AF65-F5344CB8AC3E}">
        <p14:creationId xmlns:p14="http://schemas.microsoft.com/office/powerpoint/2010/main" val="222352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19279-8412-4D68-918E-27DB1B1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DD9193-6243-42AD-85F3-7B8BBFF9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0" y="130628"/>
            <a:ext cx="2569495" cy="194837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F60781-8EF3-4701-875A-C61CF1025916}"/>
              </a:ext>
            </a:extLst>
          </p:cNvPr>
          <p:cNvSpPr txBox="1"/>
          <p:nvPr/>
        </p:nvSpPr>
        <p:spPr>
          <a:xfrm>
            <a:off x="5480491" y="293915"/>
            <a:ext cx="500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Free as in Freedom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4DDA81-C179-4146-9098-9FD71CAAB2A7}"/>
              </a:ext>
            </a:extLst>
          </p:cNvPr>
          <p:cNvSpPr txBox="1"/>
          <p:nvPr/>
        </p:nvSpPr>
        <p:spPr>
          <a:xfrm>
            <a:off x="614100" y="2400300"/>
            <a:ext cx="112894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 Xerox 9700, Scribe, and other “crimes against humanity”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…led to Emacs, GNU, GCC, GPL, Copyleft, and Linux*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A controversial and important activist for Free and Open Source Software, Computer Science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01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19279-8412-4D68-918E-27DB1B1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F60781-8EF3-4701-875A-C61CF1025916}"/>
              </a:ext>
            </a:extLst>
          </p:cNvPr>
          <p:cNvSpPr txBox="1"/>
          <p:nvPr/>
        </p:nvSpPr>
        <p:spPr>
          <a:xfrm>
            <a:off x="4892663" y="470185"/>
            <a:ext cx="500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Industry examples</a:t>
            </a:r>
          </a:p>
        </p:txBody>
      </p:sp>
      <p:pic>
        <p:nvPicPr>
          <p:cNvPr id="8" name="Graphic 7" descr="Globe">
            <a:extLst>
              <a:ext uri="{FF2B5EF4-FFF2-40B4-BE49-F238E27FC236}">
                <a16:creationId xmlns:a16="http://schemas.microsoft.com/office/drawing/2014/main" xmlns="" id="{56784397-FF1C-46EA-831E-AFFD2F6CC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8784" y="77981"/>
            <a:ext cx="2077071" cy="2077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A95FB1E-5BFB-4C92-AF43-036F2AAC8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72" y="1530062"/>
            <a:ext cx="1857375" cy="185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EAC77A7-16E1-4801-8E7F-42F8AB676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55" y="3380010"/>
            <a:ext cx="3810000" cy="381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038F782-E8C3-44B9-9A5A-AFC30589D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38" y="4347441"/>
            <a:ext cx="3333750" cy="1762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C21F91C-01B0-49DA-B511-1B09DB12E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5" y="3867150"/>
            <a:ext cx="2524125" cy="2990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93CBADD-DD6A-4BF4-820C-FC1D42C8B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60" y="4175990"/>
            <a:ext cx="2181225" cy="2105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C3A81E9-7F3D-4633-887D-4333C738F6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35" y="1104652"/>
            <a:ext cx="2917771" cy="30713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AF4EC64-F34F-4056-9A43-3ED5B48725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20" y="1395727"/>
            <a:ext cx="2136449" cy="21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19279-8412-4D68-918E-27DB1B1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6</a:t>
            </a:fld>
            <a:endParaRPr lang="en-US"/>
          </a:p>
        </p:txBody>
      </p:sp>
      <p:pic>
        <p:nvPicPr>
          <p:cNvPr id="3" name="Graphic 2" descr="Upward trend">
            <a:extLst>
              <a:ext uri="{FF2B5EF4-FFF2-40B4-BE49-F238E27FC236}">
                <a16:creationId xmlns:a16="http://schemas.microsoft.com/office/drawing/2014/main" xmlns="" id="{25A506FF-5733-4905-AAC6-CAA51B7A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3657" y="0"/>
            <a:ext cx="2117272" cy="2117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E5C866-1ADA-439C-8511-5CCC74754799}"/>
              </a:ext>
            </a:extLst>
          </p:cNvPr>
          <p:cNvSpPr/>
          <p:nvPr/>
        </p:nvSpPr>
        <p:spPr>
          <a:xfrm>
            <a:off x="767443" y="2117272"/>
            <a:ext cx="11010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To developers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Personal growth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Exposure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To corporations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Exposure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Distributed and diverse contributions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A way to stay on the cutting edge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To consumers</a:t>
            </a:r>
          </a:p>
          <a:p>
            <a:r>
              <a:rPr lang="en-US" sz="2400" dirty="0"/>
              <a:t>	- Increased safety </a:t>
            </a:r>
          </a:p>
          <a:p>
            <a:r>
              <a:rPr lang="en-US" sz="2400" dirty="0"/>
              <a:t>	- Cost (Ubuntu = $0)</a:t>
            </a:r>
          </a:p>
          <a:p>
            <a:r>
              <a:rPr lang="en-US" sz="2400" dirty="0"/>
              <a:t>	- Long term reliance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77A54F-8FCD-4252-A661-8C314F9C68DC}"/>
              </a:ext>
            </a:extLst>
          </p:cNvPr>
          <p:cNvSpPr txBox="1"/>
          <p:nvPr/>
        </p:nvSpPr>
        <p:spPr>
          <a:xfrm>
            <a:off x="5758078" y="412305"/>
            <a:ext cx="253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542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19279-8412-4D68-918E-27DB1B1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7</a:t>
            </a:fld>
            <a:endParaRPr lang="en-US"/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xmlns="" id="{F52A3625-CDC9-4F5D-B32F-2A8D5B4F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0613" y="152400"/>
            <a:ext cx="1758043" cy="17580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8FF740E-9660-49AF-AF21-9B01F22D15C4}"/>
              </a:ext>
            </a:extLst>
          </p:cNvPr>
          <p:cNvSpPr/>
          <p:nvPr/>
        </p:nvSpPr>
        <p:spPr>
          <a:xfrm>
            <a:off x="783771" y="2057400"/>
            <a:ext cx="10972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Have a company wide </a:t>
            </a:r>
            <a:r>
              <a:rPr lang="en-US" sz="3200" dirty="0" err="1"/>
              <a:t>Github</a:t>
            </a:r>
            <a:r>
              <a:rPr lang="en-US" sz="3200" dirty="0"/>
              <a:t> account (</a:t>
            </a:r>
            <a:r>
              <a:rPr lang="en-US" sz="3200" dirty="0">
                <a:hlinkClick r:id="rId4"/>
              </a:rPr>
              <a:t>https://github.com/Rural-Sourcing</a:t>
            </a:r>
            <a:r>
              <a:rPr lang="en-US" sz="3200" dirty="0" smtClean="0"/>
              <a:t>)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Showcase our talent and projects to </a:t>
            </a:r>
            <a:r>
              <a:rPr lang="en-US" sz="3200" dirty="0" smtClean="0"/>
              <a:t>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smtClean="0"/>
              <a:t>Bootstrap projects quickly for clients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Internal uses </a:t>
            </a:r>
          </a:p>
          <a:p>
            <a:pPr marL="742950" lvl="1" indent="-285750">
              <a:buFontTx/>
              <a:buChar char="-"/>
            </a:pPr>
            <a:r>
              <a:rPr lang="en-US" sz="3200" dirty="0"/>
              <a:t>Education</a:t>
            </a:r>
          </a:p>
          <a:p>
            <a:pPr marL="742950" lvl="1" indent="-285750">
              <a:buFontTx/>
              <a:buChar char="-"/>
            </a:pPr>
            <a:r>
              <a:rPr lang="en-US" sz="3200" dirty="0"/>
              <a:t>Coding </a:t>
            </a:r>
            <a:r>
              <a:rPr lang="en-US" sz="3200" dirty="0" smtClean="0"/>
              <a:t>challenges</a:t>
            </a:r>
            <a:endParaRPr lang="en-US" sz="3200" dirty="0"/>
          </a:p>
          <a:p>
            <a:pPr marL="742950" lvl="1" indent="-285750">
              <a:buFontTx/>
              <a:buChar char="-"/>
            </a:pPr>
            <a:r>
              <a:rPr lang="en-US" sz="3200" dirty="0"/>
              <a:t>Historical preservation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9FDB46-D261-460D-88CE-EA8D69B71B75}"/>
              </a:ext>
            </a:extLst>
          </p:cNvPr>
          <p:cNvSpPr txBox="1"/>
          <p:nvPr/>
        </p:nvSpPr>
        <p:spPr>
          <a:xfrm>
            <a:off x="4647735" y="385090"/>
            <a:ext cx="500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can </a:t>
            </a:r>
            <a:r>
              <a:rPr lang="en-US" sz="3600" i="1" dirty="0"/>
              <a:t>we u</a:t>
            </a:r>
            <a:r>
              <a:rPr lang="en-US" sz="3600" dirty="0"/>
              <a:t>se it?</a:t>
            </a:r>
          </a:p>
        </p:txBody>
      </p:sp>
    </p:spTree>
    <p:extLst>
      <p:ext uri="{BB962C8B-B14F-4D97-AF65-F5344CB8AC3E}">
        <p14:creationId xmlns:p14="http://schemas.microsoft.com/office/powerpoint/2010/main" val="307239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19279-8412-4D68-918E-27DB1B1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8</a:t>
            </a:fld>
            <a:endParaRPr lang="en-US"/>
          </a:p>
        </p:txBody>
      </p:sp>
      <p:pic>
        <p:nvPicPr>
          <p:cNvPr id="3" name="Graphic 2" descr="Partial Sun">
            <a:extLst>
              <a:ext uri="{FF2B5EF4-FFF2-40B4-BE49-F238E27FC236}">
                <a16:creationId xmlns:a16="http://schemas.microsoft.com/office/drawing/2014/main" xmlns="" id="{F0454776-2AF8-4810-885D-671D2C59D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0614" y="0"/>
            <a:ext cx="1632857" cy="1632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830672-C1FD-4374-931C-237D4073EC4D}"/>
              </a:ext>
            </a:extLst>
          </p:cNvPr>
          <p:cNvSpPr txBox="1"/>
          <p:nvPr/>
        </p:nvSpPr>
        <p:spPr>
          <a:xfrm>
            <a:off x="5774406" y="270790"/>
            <a:ext cx="279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C4A3F2-76B8-489E-8696-158BDF2C0C91}"/>
              </a:ext>
            </a:extLst>
          </p:cNvPr>
          <p:cNvSpPr txBox="1"/>
          <p:nvPr/>
        </p:nvSpPr>
        <p:spPr>
          <a:xfrm>
            <a:off x="800100" y="1747157"/>
            <a:ext cx="109238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Drawbacks</a:t>
            </a:r>
          </a:p>
          <a:p>
            <a:pPr lvl="1"/>
            <a:r>
              <a:rPr lang="en-US" sz="2800" dirty="0"/>
              <a:t>- Slow delivery time (large projects)</a:t>
            </a:r>
          </a:p>
          <a:p>
            <a:pPr lvl="1"/>
            <a:r>
              <a:rPr lang="en-US" sz="2800" dirty="0"/>
              <a:t>- Some code just needs to be proprietary </a:t>
            </a:r>
          </a:p>
          <a:p>
            <a:pPr lvl="1"/>
            <a:r>
              <a:rPr lang="en-US" sz="2800" dirty="0"/>
              <a:t>- Steep learning curve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What license should we use: </a:t>
            </a:r>
            <a:r>
              <a:rPr lang="en-US" sz="2800" dirty="0">
                <a:hlinkClick r:id="rId4"/>
              </a:rPr>
              <a:t>https://choosealicense.com/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What you can 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14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19279-8412-4D68-918E-27DB1B1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1193B3-5306-4BF5-9ACF-5EE5A110A240}" type="slidenum">
              <a:rPr lang="en-US" smtClean="0"/>
              <a:t>9</a:t>
            </a:fld>
            <a:endParaRPr lang="en-US"/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xmlns="" id="{7A3266AE-7C91-491C-B18B-B5BBA3E3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1000" y="0"/>
            <a:ext cx="2057400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CFA6EB-2E90-4824-8BC9-7AD39FE74316}"/>
              </a:ext>
            </a:extLst>
          </p:cNvPr>
          <p:cNvSpPr txBox="1"/>
          <p:nvPr/>
        </p:nvSpPr>
        <p:spPr>
          <a:xfrm>
            <a:off x="1779815" y="2967335"/>
            <a:ext cx="79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 || Thoughts</a:t>
            </a:r>
          </a:p>
        </p:txBody>
      </p:sp>
    </p:spTree>
    <p:extLst>
      <p:ext uri="{BB962C8B-B14F-4D97-AF65-F5344CB8AC3E}">
        <p14:creationId xmlns:p14="http://schemas.microsoft.com/office/powerpoint/2010/main" val="2758464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12456</TotalTime>
  <Words>255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Microsoft JhengHei</vt:lpstr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Orzechowski</dc:creator>
  <cp:lastModifiedBy>Neil Orzechowski</cp:lastModifiedBy>
  <cp:revision>28</cp:revision>
  <dcterms:created xsi:type="dcterms:W3CDTF">2018-05-02T01:10:57Z</dcterms:created>
  <dcterms:modified xsi:type="dcterms:W3CDTF">2018-07-09T16:08:56Z</dcterms:modified>
</cp:coreProperties>
</file>